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4155" r:id="rId7"/>
  </p:sldMasterIdLst>
  <p:notesMasterIdLst>
    <p:notesMasterId r:id="rId42"/>
  </p:notesMasterIdLst>
  <p:handoutMasterIdLst>
    <p:handoutMasterId r:id="rId43"/>
  </p:handoutMasterIdLst>
  <p:sldIdLst>
    <p:sldId id="450" r:id="rId8"/>
    <p:sldId id="454" r:id="rId9"/>
    <p:sldId id="452" r:id="rId10"/>
    <p:sldId id="425" r:id="rId11"/>
    <p:sldId id="459" r:id="rId12"/>
    <p:sldId id="457" r:id="rId13"/>
    <p:sldId id="256" r:id="rId14"/>
    <p:sldId id="285" r:id="rId15"/>
    <p:sldId id="461" r:id="rId16"/>
    <p:sldId id="465" r:id="rId17"/>
    <p:sldId id="466" r:id="rId18"/>
    <p:sldId id="467" r:id="rId19"/>
    <p:sldId id="460" r:id="rId20"/>
    <p:sldId id="462" r:id="rId21"/>
    <p:sldId id="458" r:id="rId22"/>
    <p:sldId id="453" r:id="rId23"/>
    <p:sldId id="268" r:id="rId24"/>
    <p:sldId id="369" r:id="rId25"/>
    <p:sldId id="412" r:id="rId26"/>
    <p:sldId id="413" r:id="rId27"/>
    <p:sldId id="415" r:id="rId28"/>
    <p:sldId id="419" r:id="rId29"/>
    <p:sldId id="391" r:id="rId30"/>
    <p:sldId id="392" r:id="rId31"/>
    <p:sldId id="314" r:id="rId32"/>
    <p:sldId id="464" r:id="rId33"/>
    <p:sldId id="463" r:id="rId34"/>
    <p:sldId id="364" r:id="rId35"/>
    <p:sldId id="316" r:id="rId36"/>
    <p:sldId id="317" r:id="rId37"/>
    <p:sldId id="365" r:id="rId38"/>
    <p:sldId id="321" r:id="rId39"/>
    <p:sldId id="289" r:id="rId40"/>
    <p:sldId id="290" r:id="rId41"/>
  </p:sldIdLst>
  <p:sldSz cx="10058400" cy="7543800"/>
  <p:notesSz cx="6996113" cy="9282113"/>
  <p:custDataLst>
    <p:tags r:id="rId44"/>
  </p:custDataLst>
  <p:defaultTextStyle>
    <a:defPPr>
      <a:defRPr lang="en-US"/>
    </a:defPPr>
    <a:lvl1pPr algn="l" rtl="0" eaLnBrk="0" fontAlgn="base" hangingPunct="0">
      <a:spcBef>
        <a:spcPct val="50000"/>
      </a:spcBef>
      <a:spcAft>
        <a:spcPct val="0"/>
      </a:spcAft>
      <a:defRPr lang="en-GB" kern="1200">
        <a:solidFill>
          <a:schemeClr val="tx1"/>
        </a:solidFill>
        <a:latin typeface="Frutiger 55 Roman"/>
        <a:ea typeface="+mn-ea"/>
        <a:cs typeface="+mn-cs"/>
      </a:defRPr>
    </a:lvl1pPr>
    <a:lvl2pPr marL="457200" algn="l" rtl="0" eaLnBrk="0" fontAlgn="base" hangingPunct="0">
      <a:spcBef>
        <a:spcPct val="50000"/>
      </a:spcBef>
      <a:spcAft>
        <a:spcPct val="0"/>
      </a:spcAft>
      <a:defRPr kern="1200">
        <a:solidFill>
          <a:schemeClr val="tx1"/>
        </a:solidFill>
        <a:latin typeface="Frutiger 55 Roman"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55 Roman"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55 Roman"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55 Roman" pitchFamily="34" charset="0"/>
        <a:ea typeface="+mn-ea"/>
        <a:cs typeface="+mn-cs"/>
      </a:defRPr>
    </a:lvl5pPr>
    <a:lvl6pPr marL="2286000" algn="l" defTabSz="914400" rtl="0" eaLnBrk="1" latinLnBrk="0" hangingPunct="1">
      <a:defRPr kern="1200">
        <a:solidFill>
          <a:schemeClr val="tx1"/>
        </a:solidFill>
        <a:latin typeface="Frutiger 55 Roman" pitchFamily="34" charset="0"/>
        <a:ea typeface="+mn-ea"/>
        <a:cs typeface="+mn-cs"/>
      </a:defRPr>
    </a:lvl6pPr>
    <a:lvl7pPr marL="2743200" algn="l" defTabSz="914400" rtl="0" eaLnBrk="1" latinLnBrk="0" hangingPunct="1">
      <a:defRPr kern="1200">
        <a:solidFill>
          <a:schemeClr val="tx1"/>
        </a:solidFill>
        <a:latin typeface="Frutiger 55 Roman" pitchFamily="34" charset="0"/>
        <a:ea typeface="+mn-ea"/>
        <a:cs typeface="+mn-cs"/>
      </a:defRPr>
    </a:lvl7pPr>
    <a:lvl8pPr marL="3200400" algn="l" defTabSz="914400" rtl="0" eaLnBrk="1" latinLnBrk="0" hangingPunct="1">
      <a:defRPr kern="1200">
        <a:solidFill>
          <a:schemeClr val="tx1"/>
        </a:solidFill>
        <a:latin typeface="Frutiger 55 Roman" pitchFamily="34" charset="0"/>
        <a:ea typeface="+mn-ea"/>
        <a:cs typeface="+mn-cs"/>
      </a:defRPr>
    </a:lvl8pPr>
    <a:lvl9pPr marL="3657600" algn="l" defTabSz="914400" rtl="0" eaLnBrk="1" latinLnBrk="0" hangingPunct="1">
      <a:defRPr kern="1200">
        <a:solidFill>
          <a:schemeClr val="tx1"/>
        </a:solidFill>
        <a:latin typeface="Frutiger 55 Roman" pitchFamily="34" charset="0"/>
        <a:ea typeface="+mn-ea"/>
        <a:cs typeface="+mn-cs"/>
      </a:defRPr>
    </a:lvl9pPr>
  </p:defaultTextStyle>
  <p:extLst>
    <p:ext uri="{521415D9-36F7-43E2-AB2F-B90AF26B5E84}">
      <p14:sectionLst xmlns:p14="http://schemas.microsoft.com/office/powerpoint/2010/main">
        <p14:section name="Untitled Section" id="{1030C549-4C55-4C9A-8619-56AC5A5EDCB9}">
          <p14:sldIdLst>
            <p14:sldId id="450"/>
            <p14:sldId id="454"/>
            <p14:sldId id="452"/>
            <p14:sldId id="425"/>
            <p14:sldId id="459"/>
            <p14:sldId id="457"/>
            <p14:sldId id="256"/>
            <p14:sldId id="285"/>
            <p14:sldId id="461"/>
            <p14:sldId id="465"/>
            <p14:sldId id="466"/>
            <p14:sldId id="467"/>
            <p14:sldId id="460"/>
            <p14:sldId id="462"/>
            <p14:sldId id="458"/>
            <p14:sldId id="453"/>
            <p14:sldId id="268"/>
            <p14:sldId id="369"/>
            <p14:sldId id="412"/>
            <p14:sldId id="413"/>
            <p14:sldId id="415"/>
            <p14:sldId id="419"/>
            <p14:sldId id="391"/>
            <p14:sldId id="392"/>
            <p14:sldId id="314"/>
          </p14:sldIdLst>
        </p14:section>
        <p14:section name="&lt;&lt;Divider title&gt;&gt;" id="{30D02267-0434-4A96-BA72-45F05D60CB44}">
          <p14:sldIdLst>
            <p14:sldId id="464"/>
            <p14:sldId id="463"/>
            <p14:sldId id="364"/>
            <p14:sldId id="316"/>
            <p14:sldId id="317"/>
            <p14:sldId id="365"/>
            <p14:sldId id="321"/>
            <p14:sldId id="289"/>
            <p14:sldId id="290"/>
          </p14:sldIdLst>
        </p14:section>
      </p14:sectionLst>
    </p:ext>
    <p:ext uri="{EFAFB233-063F-42B5-8137-9DF3F51BA10A}">
      <p15:sldGuideLst xmlns:p15="http://schemas.microsoft.com/office/powerpoint/2012/main">
        <p15:guide id="1" orient="horz" pos="4579">
          <p15:clr>
            <a:srgbClr val="A4A3A4"/>
          </p15:clr>
        </p15:guide>
        <p15:guide id="2" orient="horz" pos="687">
          <p15:clr>
            <a:srgbClr val="A4A3A4"/>
          </p15:clr>
        </p15:guide>
        <p15:guide id="3" orient="horz" pos="539">
          <p15:clr>
            <a:srgbClr val="A4A3A4"/>
          </p15:clr>
        </p15:guide>
        <p15:guide id="4" orient="horz" pos="343">
          <p15:clr>
            <a:srgbClr val="A4A3A4"/>
          </p15:clr>
        </p15:guide>
        <p15:guide id="5" orient="horz" pos="4164">
          <p15:clr>
            <a:srgbClr val="A4A3A4"/>
          </p15:clr>
        </p15:guide>
        <p15:guide id="6" orient="horz" pos="2559">
          <p15:clr>
            <a:srgbClr val="A4A3A4"/>
          </p15:clr>
        </p15:guide>
        <p15:guide id="7" orient="horz" pos="1176">
          <p15:clr>
            <a:srgbClr val="A4A3A4"/>
          </p15:clr>
        </p15:guide>
        <p15:guide id="8" orient="horz" pos="944">
          <p15:clr>
            <a:srgbClr val="A4A3A4"/>
          </p15:clr>
        </p15:guide>
        <p15:guide id="9" orient="horz" pos="2785">
          <p15:clr>
            <a:srgbClr val="A4A3A4"/>
          </p15:clr>
        </p15:guide>
        <p15:guide id="10" pos="3168">
          <p15:clr>
            <a:srgbClr val="A4A3A4"/>
          </p15:clr>
        </p15:guide>
        <p15:guide id="11" pos="266">
          <p15:clr>
            <a:srgbClr val="A4A3A4"/>
          </p15:clr>
        </p15:guide>
        <p15:guide id="12" pos="6053">
          <p15:clr>
            <a:srgbClr val="A4A3A4"/>
          </p15:clr>
        </p15:guide>
      </p15:sldGuideLst>
    </p:ext>
    <p:ext uri="{2D200454-40CA-4A62-9FC3-DE9A4176ACB9}">
      <p15:notesGuideLst xmlns:p15="http://schemas.microsoft.com/office/powerpoint/2012/main">
        <p15:guide id="1" orient="horz" pos="2923">
          <p15:clr>
            <a:srgbClr val="A4A3A4"/>
          </p15:clr>
        </p15:guide>
        <p15:guide id="2" pos="2203">
          <p15:clr>
            <a:srgbClr val="A4A3A4"/>
          </p15:clr>
        </p15:guide>
      </p15:notesGuideLst>
    </p:ext>
    <p:ext uri="{50385BFA-195E-4E9F-9E8A-86900EEC6D5D}">
      <p14:sectionPr xmlns:p14="http://schemas.microsoft.com/office/powerpoint/2007/7/12/main" xmlns="">
        <p14:section name="Default Section" slideIdLst="263 258" id="{F3A50AD0-1C96-4FFB-A588-4C2E07833EC5}"/>
        <p14:section name="Untitled Section" slideIdLst="259 260" id="{731A7D92-B090-44AE-BDF3-5EDBB7844CCD}"/>
        <p14:section name="Untitled Section" slideIdLst="261 262" id="{8A1131A8-562D-483F-B678-EACC5503E90B}"/>
      </p14:sectionPr>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A02"/>
    <a:srgbClr val="FF9393"/>
    <a:srgbClr val="7B7D80"/>
    <a:srgbClr val="919191"/>
    <a:srgbClr val="929395"/>
    <a:srgbClr val="66008C"/>
    <a:srgbClr val="F7B50C"/>
    <a:srgbClr val="002B7F"/>
    <a:srgbClr val="BEBEBE"/>
    <a:srgbClr val="5B7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90AE0-D14B-4770-9052-4A7F11BDFD66}" v="33" dt="2022-12-30T09:12:05.869"/>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579"/>
        <p:guide orient="horz" pos="687"/>
        <p:guide orient="horz" pos="539"/>
        <p:guide orient="horz" pos="343"/>
        <p:guide orient="horz" pos="4164"/>
        <p:guide orient="horz" pos="2559"/>
        <p:guide orient="horz" pos="1176"/>
        <p:guide orient="horz" pos="944"/>
        <p:guide orient="horz" pos="2785"/>
        <p:guide pos="3168"/>
        <p:guide pos="266"/>
        <p:guide pos="6053"/>
      </p:guideLst>
    </p:cSldViewPr>
  </p:slideViewPr>
  <p:notesViewPr>
    <p:cSldViewPr snapToGrid="0">
      <p:cViewPr>
        <p:scale>
          <a:sx n="1" d="2"/>
          <a:sy n="1" d="2"/>
        </p:scale>
        <p:origin x="0" y="0"/>
      </p:cViewPr>
      <p:guideLst>
        <p:guide orient="horz" pos="2923"/>
        <p:guide pos="22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e John" userId="52c23d50-d45e-436e-bacb-b00ba3780ef4" providerId="ADAL" clId="{A5090AE0-D14B-4770-9052-4A7F11BDFD66}"/>
    <pc:docChg chg="modSld">
      <pc:chgData name="Dawe John" userId="52c23d50-d45e-436e-bacb-b00ba3780ef4" providerId="ADAL" clId="{A5090AE0-D14B-4770-9052-4A7F11BDFD66}" dt="2022-12-30T09:12:05.869" v="28" actId="20577"/>
      <pc:docMkLst>
        <pc:docMk/>
      </pc:docMkLst>
      <pc:sldChg chg="modSp mod">
        <pc:chgData name="Dawe John" userId="52c23d50-d45e-436e-bacb-b00ba3780ef4" providerId="ADAL" clId="{A5090AE0-D14B-4770-9052-4A7F11BDFD66}" dt="2022-12-30T09:12:05.869" v="28" actId="20577"/>
        <pc:sldMkLst>
          <pc:docMk/>
          <pc:sldMk cId="690321303" sldId="450"/>
        </pc:sldMkLst>
        <pc:spChg chg="mod">
          <ac:chgData name="Dawe John" userId="52c23d50-d45e-436e-bacb-b00ba3780ef4" providerId="ADAL" clId="{A5090AE0-D14B-4770-9052-4A7F11BDFD66}" dt="2022-12-30T09:12:05.869" v="28" actId="20577"/>
          <ac:spMkLst>
            <pc:docMk/>
            <pc:sldMk cId="690321303" sldId="450"/>
            <ac:spMk id="5" creationId="{C47EC8C4-5CE8-4241-97DE-66774541650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bbd.sharepoint.com/teams/T0429-INT-FNC-Investments/Shared%20Documents/General/16.%20Fund%20Investment%20Performance%20Data/Fund%20Investment%20Performance%20Data%20with%20PT%20and%20Graph-Chart%20%20-%2028.1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bbd.sharepoint.com/teams/T0429-INT-FNC-Investments/Shared%20Documents/General/16.%20Fund%20Investment%20Performance%20Data/Fund%20Investment%20Performance%20Data%20with%20PT%20and%20Graph-Chart%20%20-%2028.10.202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19D_68A43C45.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9F_DB860810.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n-GB" sz="1600" b="1">
                <a:latin typeface="Arial" panose="020B0604020202020204" pitchFamily="34" charset="0"/>
                <a:cs typeface="Arial" panose="020B0604020202020204" pitchFamily="34" charset="0"/>
              </a:rPr>
              <a:t>LBBD Pension Fund Funding Level 27 May 2020 to 31 March 2022</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Arial" panose="020B0604020202020204" pitchFamily="34" charset="0"/>
              <a:ea typeface="+mj-ea"/>
              <a:cs typeface="Arial" panose="020B0604020202020204" pitchFamily="34" charset="0"/>
            </a:defRPr>
          </a:pPr>
          <a:endParaRPr lang="en-US"/>
        </a:p>
      </c:txPr>
    </c:title>
    <c:autoTitleDeleted val="0"/>
    <c:plotArea>
      <c:layout>
        <c:manualLayout>
          <c:layoutTarget val="inner"/>
          <c:xMode val="edge"/>
          <c:yMode val="edge"/>
          <c:x val="6.9049819476790758E-2"/>
          <c:y val="9.3928449007988787E-2"/>
          <c:w val="0.91211941230350901"/>
          <c:h val="0.71977061217213534"/>
        </c:manualLayout>
      </c:layout>
      <c:lineChart>
        <c:grouping val="standard"/>
        <c:varyColors val="0"/>
        <c:ser>
          <c:idx val="0"/>
          <c:order val="0"/>
          <c:tx>
            <c:strRef>
              <c:f>Summary!$B$1</c:f>
              <c:strCache>
                <c:ptCount val="1"/>
                <c:pt idx="0">
                  <c:v>Whole Fund liabilities (Hymans)</c:v>
                </c:pt>
              </c:strCache>
            </c:strRef>
          </c:tx>
          <c:spPr>
            <a:ln w="34925" cap="rnd">
              <a:solidFill>
                <a:srgbClr val="FF0000"/>
              </a:solidFill>
              <a:round/>
            </a:ln>
            <a:effectLst/>
          </c:spPr>
          <c:marker>
            <c:symbol val="none"/>
          </c:marker>
          <c:cat>
            <c:numRef>
              <c:f>Summary!$E$2:$E$454</c:f>
              <c:numCache>
                <c:formatCode>m/d/yyyy</c:formatCode>
                <c:ptCount val="453"/>
                <c:pt idx="0">
                  <c:v>43978</c:v>
                </c:pt>
                <c:pt idx="1">
                  <c:v>43979</c:v>
                </c:pt>
                <c:pt idx="2">
                  <c:v>43980</c:v>
                </c:pt>
                <c:pt idx="3">
                  <c:v>43983</c:v>
                </c:pt>
                <c:pt idx="4">
                  <c:v>43984</c:v>
                </c:pt>
                <c:pt idx="5">
                  <c:v>43985</c:v>
                </c:pt>
                <c:pt idx="6">
                  <c:v>43986</c:v>
                </c:pt>
                <c:pt idx="7">
                  <c:v>43987</c:v>
                </c:pt>
                <c:pt idx="8">
                  <c:v>43990</c:v>
                </c:pt>
                <c:pt idx="9">
                  <c:v>43991</c:v>
                </c:pt>
                <c:pt idx="10">
                  <c:v>43994</c:v>
                </c:pt>
                <c:pt idx="11">
                  <c:v>43997</c:v>
                </c:pt>
                <c:pt idx="12">
                  <c:v>43998</c:v>
                </c:pt>
                <c:pt idx="13">
                  <c:v>43999</c:v>
                </c:pt>
                <c:pt idx="14">
                  <c:v>44000</c:v>
                </c:pt>
                <c:pt idx="15">
                  <c:v>44001</c:v>
                </c:pt>
                <c:pt idx="16">
                  <c:v>44004</c:v>
                </c:pt>
                <c:pt idx="17">
                  <c:v>44005</c:v>
                </c:pt>
                <c:pt idx="18">
                  <c:v>44006</c:v>
                </c:pt>
                <c:pt idx="19">
                  <c:v>44007</c:v>
                </c:pt>
                <c:pt idx="20">
                  <c:v>44008</c:v>
                </c:pt>
                <c:pt idx="21">
                  <c:v>44011</c:v>
                </c:pt>
                <c:pt idx="22">
                  <c:v>44012</c:v>
                </c:pt>
                <c:pt idx="23">
                  <c:v>44013</c:v>
                </c:pt>
                <c:pt idx="24">
                  <c:v>44014</c:v>
                </c:pt>
                <c:pt idx="25">
                  <c:v>44015</c:v>
                </c:pt>
                <c:pt idx="26">
                  <c:v>44018</c:v>
                </c:pt>
                <c:pt idx="27">
                  <c:v>44019</c:v>
                </c:pt>
                <c:pt idx="28">
                  <c:v>44021</c:v>
                </c:pt>
                <c:pt idx="29">
                  <c:v>44022</c:v>
                </c:pt>
                <c:pt idx="30">
                  <c:v>44025</c:v>
                </c:pt>
                <c:pt idx="31">
                  <c:v>44026</c:v>
                </c:pt>
                <c:pt idx="32">
                  <c:v>44027</c:v>
                </c:pt>
                <c:pt idx="33">
                  <c:v>44028</c:v>
                </c:pt>
                <c:pt idx="34">
                  <c:v>44029</c:v>
                </c:pt>
                <c:pt idx="35">
                  <c:v>44032</c:v>
                </c:pt>
                <c:pt idx="36">
                  <c:v>44033</c:v>
                </c:pt>
                <c:pt idx="37">
                  <c:v>44034</c:v>
                </c:pt>
                <c:pt idx="38">
                  <c:v>44035</c:v>
                </c:pt>
                <c:pt idx="39">
                  <c:v>44036</c:v>
                </c:pt>
                <c:pt idx="40">
                  <c:v>44039</c:v>
                </c:pt>
                <c:pt idx="41">
                  <c:v>44040</c:v>
                </c:pt>
                <c:pt idx="42">
                  <c:v>44043</c:v>
                </c:pt>
                <c:pt idx="43">
                  <c:v>44046</c:v>
                </c:pt>
                <c:pt idx="44">
                  <c:v>44047</c:v>
                </c:pt>
                <c:pt idx="45">
                  <c:v>44048</c:v>
                </c:pt>
                <c:pt idx="46">
                  <c:v>44049</c:v>
                </c:pt>
                <c:pt idx="47">
                  <c:v>44057</c:v>
                </c:pt>
                <c:pt idx="48">
                  <c:v>44061</c:v>
                </c:pt>
                <c:pt idx="49">
                  <c:v>44062</c:v>
                </c:pt>
                <c:pt idx="50">
                  <c:v>44064</c:v>
                </c:pt>
                <c:pt idx="51">
                  <c:v>44067</c:v>
                </c:pt>
                <c:pt idx="52">
                  <c:v>44068</c:v>
                </c:pt>
                <c:pt idx="53">
                  <c:v>44069</c:v>
                </c:pt>
                <c:pt idx="54">
                  <c:v>44070</c:v>
                </c:pt>
                <c:pt idx="55">
                  <c:v>44071</c:v>
                </c:pt>
                <c:pt idx="56">
                  <c:v>44074</c:v>
                </c:pt>
                <c:pt idx="57">
                  <c:v>44075</c:v>
                </c:pt>
                <c:pt idx="58">
                  <c:v>44077</c:v>
                </c:pt>
                <c:pt idx="59">
                  <c:v>44078</c:v>
                </c:pt>
                <c:pt idx="60">
                  <c:v>44081</c:v>
                </c:pt>
                <c:pt idx="61">
                  <c:v>44082</c:v>
                </c:pt>
                <c:pt idx="62">
                  <c:v>44083</c:v>
                </c:pt>
                <c:pt idx="63">
                  <c:v>44084</c:v>
                </c:pt>
                <c:pt idx="64">
                  <c:v>44085</c:v>
                </c:pt>
                <c:pt idx="65">
                  <c:v>44089</c:v>
                </c:pt>
                <c:pt idx="66">
                  <c:v>44090</c:v>
                </c:pt>
                <c:pt idx="67">
                  <c:v>44091</c:v>
                </c:pt>
                <c:pt idx="68">
                  <c:v>44092</c:v>
                </c:pt>
                <c:pt idx="69">
                  <c:v>44095</c:v>
                </c:pt>
                <c:pt idx="70">
                  <c:v>44097</c:v>
                </c:pt>
                <c:pt idx="71">
                  <c:v>44099</c:v>
                </c:pt>
                <c:pt idx="72">
                  <c:v>44102</c:v>
                </c:pt>
                <c:pt idx="73">
                  <c:v>44103</c:v>
                </c:pt>
                <c:pt idx="74">
                  <c:v>44104</c:v>
                </c:pt>
                <c:pt idx="75">
                  <c:v>44105</c:v>
                </c:pt>
                <c:pt idx="76">
                  <c:v>44106</c:v>
                </c:pt>
                <c:pt idx="77">
                  <c:v>44109</c:v>
                </c:pt>
                <c:pt idx="78">
                  <c:v>44110</c:v>
                </c:pt>
                <c:pt idx="79">
                  <c:v>44111</c:v>
                </c:pt>
                <c:pt idx="80">
                  <c:v>44112</c:v>
                </c:pt>
                <c:pt idx="81">
                  <c:v>44113</c:v>
                </c:pt>
                <c:pt idx="82">
                  <c:v>44116</c:v>
                </c:pt>
                <c:pt idx="83">
                  <c:v>44117</c:v>
                </c:pt>
                <c:pt idx="84">
                  <c:v>44118</c:v>
                </c:pt>
                <c:pt idx="85">
                  <c:v>44119</c:v>
                </c:pt>
                <c:pt idx="86">
                  <c:v>44120</c:v>
                </c:pt>
                <c:pt idx="87">
                  <c:v>44123</c:v>
                </c:pt>
                <c:pt idx="88">
                  <c:v>44124</c:v>
                </c:pt>
                <c:pt idx="89">
                  <c:v>44125</c:v>
                </c:pt>
                <c:pt idx="90">
                  <c:v>44126</c:v>
                </c:pt>
                <c:pt idx="91">
                  <c:v>44127</c:v>
                </c:pt>
                <c:pt idx="92">
                  <c:v>44130</c:v>
                </c:pt>
                <c:pt idx="93">
                  <c:v>44131</c:v>
                </c:pt>
                <c:pt idx="94">
                  <c:v>44133</c:v>
                </c:pt>
                <c:pt idx="95">
                  <c:v>44137</c:v>
                </c:pt>
                <c:pt idx="96">
                  <c:v>44138</c:v>
                </c:pt>
                <c:pt idx="97">
                  <c:v>44139</c:v>
                </c:pt>
                <c:pt idx="98">
                  <c:v>44140</c:v>
                </c:pt>
                <c:pt idx="99">
                  <c:v>44141</c:v>
                </c:pt>
                <c:pt idx="100">
                  <c:v>44144</c:v>
                </c:pt>
                <c:pt idx="101">
                  <c:v>44145</c:v>
                </c:pt>
                <c:pt idx="102">
                  <c:v>44146</c:v>
                </c:pt>
                <c:pt idx="103">
                  <c:v>44147</c:v>
                </c:pt>
                <c:pt idx="104">
                  <c:v>44148</c:v>
                </c:pt>
                <c:pt idx="105">
                  <c:v>44151</c:v>
                </c:pt>
                <c:pt idx="106">
                  <c:v>44152</c:v>
                </c:pt>
                <c:pt idx="107">
                  <c:v>44153</c:v>
                </c:pt>
                <c:pt idx="108">
                  <c:v>44154</c:v>
                </c:pt>
                <c:pt idx="109">
                  <c:v>44155</c:v>
                </c:pt>
                <c:pt idx="110">
                  <c:v>44158</c:v>
                </c:pt>
                <c:pt idx="111">
                  <c:v>44159</c:v>
                </c:pt>
                <c:pt idx="112">
                  <c:v>44160</c:v>
                </c:pt>
                <c:pt idx="113">
                  <c:v>44161</c:v>
                </c:pt>
                <c:pt idx="114">
                  <c:v>44162</c:v>
                </c:pt>
                <c:pt idx="115">
                  <c:v>44165</c:v>
                </c:pt>
                <c:pt idx="116">
                  <c:v>44166</c:v>
                </c:pt>
                <c:pt idx="117">
                  <c:v>44167</c:v>
                </c:pt>
                <c:pt idx="118">
                  <c:v>44168</c:v>
                </c:pt>
                <c:pt idx="119">
                  <c:v>44169</c:v>
                </c:pt>
                <c:pt idx="120">
                  <c:v>44172</c:v>
                </c:pt>
                <c:pt idx="121">
                  <c:v>44173</c:v>
                </c:pt>
                <c:pt idx="122">
                  <c:v>44174</c:v>
                </c:pt>
                <c:pt idx="123">
                  <c:v>44175</c:v>
                </c:pt>
                <c:pt idx="124">
                  <c:v>44176</c:v>
                </c:pt>
                <c:pt idx="125">
                  <c:v>44179</c:v>
                </c:pt>
                <c:pt idx="126">
                  <c:v>44180</c:v>
                </c:pt>
                <c:pt idx="127">
                  <c:v>44181</c:v>
                </c:pt>
                <c:pt idx="128">
                  <c:v>44182</c:v>
                </c:pt>
                <c:pt idx="129">
                  <c:v>44183</c:v>
                </c:pt>
                <c:pt idx="130">
                  <c:v>44186</c:v>
                </c:pt>
                <c:pt idx="131">
                  <c:v>44187</c:v>
                </c:pt>
                <c:pt idx="132">
                  <c:v>44188</c:v>
                </c:pt>
                <c:pt idx="133">
                  <c:v>44189</c:v>
                </c:pt>
                <c:pt idx="134">
                  <c:v>44190</c:v>
                </c:pt>
                <c:pt idx="135">
                  <c:v>44193</c:v>
                </c:pt>
                <c:pt idx="136">
                  <c:v>44194</c:v>
                </c:pt>
                <c:pt idx="137">
                  <c:v>44195</c:v>
                </c:pt>
                <c:pt idx="138">
                  <c:v>44196</c:v>
                </c:pt>
                <c:pt idx="139">
                  <c:v>44197</c:v>
                </c:pt>
                <c:pt idx="140">
                  <c:v>44200</c:v>
                </c:pt>
                <c:pt idx="141">
                  <c:v>44201</c:v>
                </c:pt>
                <c:pt idx="142">
                  <c:v>44202</c:v>
                </c:pt>
                <c:pt idx="143">
                  <c:v>44203</c:v>
                </c:pt>
                <c:pt idx="144">
                  <c:v>44204</c:v>
                </c:pt>
                <c:pt idx="145">
                  <c:v>44207</c:v>
                </c:pt>
                <c:pt idx="146">
                  <c:v>44208</c:v>
                </c:pt>
                <c:pt idx="147">
                  <c:v>44209</c:v>
                </c:pt>
                <c:pt idx="148">
                  <c:v>44210</c:v>
                </c:pt>
                <c:pt idx="149">
                  <c:v>44214</c:v>
                </c:pt>
                <c:pt idx="150">
                  <c:v>44215</c:v>
                </c:pt>
                <c:pt idx="151">
                  <c:v>44216</c:v>
                </c:pt>
                <c:pt idx="152">
                  <c:v>44218</c:v>
                </c:pt>
                <c:pt idx="153">
                  <c:v>44221</c:v>
                </c:pt>
                <c:pt idx="154">
                  <c:v>44222</c:v>
                </c:pt>
                <c:pt idx="155">
                  <c:v>44223</c:v>
                </c:pt>
                <c:pt idx="156">
                  <c:v>44224</c:v>
                </c:pt>
                <c:pt idx="157">
                  <c:v>44225</c:v>
                </c:pt>
                <c:pt idx="158">
                  <c:v>44228</c:v>
                </c:pt>
                <c:pt idx="159">
                  <c:v>44229</c:v>
                </c:pt>
                <c:pt idx="160">
                  <c:v>44231</c:v>
                </c:pt>
                <c:pt idx="161">
                  <c:v>44232</c:v>
                </c:pt>
                <c:pt idx="162">
                  <c:v>44235</c:v>
                </c:pt>
                <c:pt idx="163">
                  <c:v>44236</c:v>
                </c:pt>
                <c:pt idx="164">
                  <c:v>44237</c:v>
                </c:pt>
                <c:pt idx="165">
                  <c:v>44238</c:v>
                </c:pt>
                <c:pt idx="166">
                  <c:v>44239</c:v>
                </c:pt>
                <c:pt idx="167">
                  <c:v>44242</c:v>
                </c:pt>
                <c:pt idx="168">
                  <c:v>44243</c:v>
                </c:pt>
                <c:pt idx="169">
                  <c:v>44244</c:v>
                </c:pt>
                <c:pt idx="170">
                  <c:v>44245</c:v>
                </c:pt>
                <c:pt idx="171">
                  <c:v>44249</c:v>
                </c:pt>
                <c:pt idx="172">
                  <c:v>44250</c:v>
                </c:pt>
                <c:pt idx="173">
                  <c:v>44251</c:v>
                </c:pt>
                <c:pt idx="174">
                  <c:v>44252</c:v>
                </c:pt>
                <c:pt idx="175">
                  <c:v>44253</c:v>
                </c:pt>
                <c:pt idx="176">
                  <c:v>44256</c:v>
                </c:pt>
                <c:pt idx="177">
                  <c:v>44257</c:v>
                </c:pt>
                <c:pt idx="178">
                  <c:v>44258</c:v>
                </c:pt>
                <c:pt idx="179">
                  <c:v>44259</c:v>
                </c:pt>
                <c:pt idx="180">
                  <c:v>44260</c:v>
                </c:pt>
                <c:pt idx="181">
                  <c:v>44263</c:v>
                </c:pt>
                <c:pt idx="182">
                  <c:v>44264</c:v>
                </c:pt>
                <c:pt idx="183">
                  <c:v>44265</c:v>
                </c:pt>
                <c:pt idx="184">
                  <c:v>44266</c:v>
                </c:pt>
                <c:pt idx="185">
                  <c:v>44267</c:v>
                </c:pt>
                <c:pt idx="186">
                  <c:v>44270</c:v>
                </c:pt>
                <c:pt idx="187">
                  <c:v>44271</c:v>
                </c:pt>
                <c:pt idx="188">
                  <c:v>44272</c:v>
                </c:pt>
                <c:pt idx="189">
                  <c:v>44273</c:v>
                </c:pt>
                <c:pt idx="190">
                  <c:v>44274</c:v>
                </c:pt>
                <c:pt idx="191">
                  <c:v>44277</c:v>
                </c:pt>
                <c:pt idx="192">
                  <c:v>44279</c:v>
                </c:pt>
                <c:pt idx="193">
                  <c:v>44280</c:v>
                </c:pt>
                <c:pt idx="194">
                  <c:v>44281</c:v>
                </c:pt>
                <c:pt idx="195">
                  <c:v>44284</c:v>
                </c:pt>
                <c:pt idx="196">
                  <c:v>44285</c:v>
                </c:pt>
                <c:pt idx="197">
                  <c:v>44286</c:v>
                </c:pt>
                <c:pt idx="198">
                  <c:v>44287</c:v>
                </c:pt>
                <c:pt idx="199">
                  <c:v>44288</c:v>
                </c:pt>
                <c:pt idx="200">
                  <c:v>44291</c:v>
                </c:pt>
                <c:pt idx="201">
                  <c:v>44292</c:v>
                </c:pt>
                <c:pt idx="202">
                  <c:v>44293</c:v>
                </c:pt>
                <c:pt idx="203">
                  <c:v>44294</c:v>
                </c:pt>
                <c:pt idx="204">
                  <c:v>44295</c:v>
                </c:pt>
                <c:pt idx="205">
                  <c:v>44298</c:v>
                </c:pt>
                <c:pt idx="206">
                  <c:v>44299</c:v>
                </c:pt>
                <c:pt idx="207">
                  <c:v>44300</c:v>
                </c:pt>
                <c:pt idx="208">
                  <c:v>44301</c:v>
                </c:pt>
                <c:pt idx="209">
                  <c:v>44302</c:v>
                </c:pt>
                <c:pt idx="210">
                  <c:v>44305</c:v>
                </c:pt>
                <c:pt idx="211">
                  <c:v>44306</c:v>
                </c:pt>
                <c:pt idx="212">
                  <c:v>44307</c:v>
                </c:pt>
                <c:pt idx="213">
                  <c:v>44308</c:v>
                </c:pt>
                <c:pt idx="214">
                  <c:v>44309</c:v>
                </c:pt>
                <c:pt idx="215">
                  <c:v>44312</c:v>
                </c:pt>
                <c:pt idx="216">
                  <c:v>44313</c:v>
                </c:pt>
                <c:pt idx="217">
                  <c:v>44314</c:v>
                </c:pt>
                <c:pt idx="218">
                  <c:v>44315</c:v>
                </c:pt>
                <c:pt idx="219">
                  <c:v>44316</c:v>
                </c:pt>
                <c:pt idx="220">
                  <c:v>44320</c:v>
                </c:pt>
                <c:pt idx="221">
                  <c:v>44321</c:v>
                </c:pt>
                <c:pt idx="222">
                  <c:v>44322</c:v>
                </c:pt>
                <c:pt idx="223">
                  <c:v>44323</c:v>
                </c:pt>
                <c:pt idx="224">
                  <c:v>44327</c:v>
                </c:pt>
                <c:pt idx="225">
                  <c:v>44328</c:v>
                </c:pt>
                <c:pt idx="226">
                  <c:v>44330</c:v>
                </c:pt>
                <c:pt idx="227">
                  <c:v>44333</c:v>
                </c:pt>
                <c:pt idx="228">
                  <c:v>44334</c:v>
                </c:pt>
                <c:pt idx="229">
                  <c:v>44335</c:v>
                </c:pt>
                <c:pt idx="230">
                  <c:v>44336</c:v>
                </c:pt>
                <c:pt idx="231">
                  <c:v>44337</c:v>
                </c:pt>
                <c:pt idx="232">
                  <c:v>44340</c:v>
                </c:pt>
                <c:pt idx="233">
                  <c:v>44341</c:v>
                </c:pt>
                <c:pt idx="234">
                  <c:v>44342</c:v>
                </c:pt>
                <c:pt idx="235">
                  <c:v>44343</c:v>
                </c:pt>
                <c:pt idx="236">
                  <c:v>44344</c:v>
                </c:pt>
                <c:pt idx="237">
                  <c:v>44347</c:v>
                </c:pt>
                <c:pt idx="238">
                  <c:v>44348</c:v>
                </c:pt>
                <c:pt idx="239">
                  <c:v>44349</c:v>
                </c:pt>
                <c:pt idx="240">
                  <c:v>44350</c:v>
                </c:pt>
                <c:pt idx="241">
                  <c:v>44351</c:v>
                </c:pt>
                <c:pt idx="242">
                  <c:v>44354</c:v>
                </c:pt>
                <c:pt idx="243">
                  <c:v>44355</c:v>
                </c:pt>
                <c:pt idx="244">
                  <c:v>44356</c:v>
                </c:pt>
                <c:pt idx="245">
                  <c:v>44357</c:v>
                </c:pt>
                <c:pt idx="246">
                  <c:v>44358</c:v>
                </c:pt>
                <c:pt idx="247">
                  <c:v>44361</c:v>
                </c:pt>
                <c:pt idx="248">
                  <c:v>44362</c:v>
                </c:pt>
                <c:pt idx="249">
                  <c:v>44363</c:v>
                </c:pt>
                <c:pt idx="250">
                  <c:v>44364</c:v>
                </c:pt>
                <c:pt idx="251">
                  <c:v>44365</c:v>
                </c:pt>
                <c:pt idx="252">
                  <c:v>44368</c:v>
                </c:pt>
                <c:pt idx="253">
                  <c:v>44369</c:v>
                </c:pt>
                <c:pt idx="254">
                  <c:v>44370</c:v>
                </c:pt>
                <c:pt idx="255">
                  <c:v>44371</c:v>
                </c:pt>
                <c:pt idx="256">
                  <c:v>44372</c:v>
                </c:pt>
                <c:pt idx="257">
                  <c:v>44375</c:v>
                </c:pt>
                <c:pt idx="258">
                  <c:v>44376</c:v>
                </c:pt>
                <c:pt idx="259">
                  <c:v>44377</c:v>
                </c:pt>
                <c:pt idx="260">
                  <c:v>44378</c:v>
                </c:pt>
                <c:pt idx="261">
                  <c:v>44379</c:v>
                </c:pt>
                <c:pt idx="262">
                  <c:v>44382</c:v>
                </c:pt>
                <c:pt idx="263">
                  <c:v>44383</c:v>
                </c:pt>
                <c:pt idx="264">
                  <c:v>44384</c:v>
                </c:pt>
                <c:pt idx="265">
                  <c:v>44385</c:v>
                </c:pt>
                <c:pt idx="266">
                  <c:v>44386</c:v>
                </c:pt>
                <c:pt idx="267">
                  <c:v>44389</c:v>
                </c:pt>
                <c:pt idx="268">
                  <c:v>44390</c:v>
                </c:pt>
                <c:pt idx="269">
                  <c:v>44391</c:v>
                </c:pt>
                <c:pt idx="270">
                  <c:v>44392</c:v>
                </c:pt>
                <c:pt idx="271">
                  <c:v>44393</c:v>
                </c:pt>
                <c:pt idx="272">
                  <c:v>44396</c:v>
                </c:pt>
                <c:pt idx="273">
                  <c:v>44397</c:v>
                </c:pt>
                <c:pt idx="274">
                  <c:v>44398</c:v>
                </c:pt>
                <c:pt idx="275">
                  <c:v>44399</c:v>
                </c:pt>
                <c:pt idx="276">
                  <c:v>44400</c:v>
                </c:pt>
                <c:pt idx="277">
                  <c:v>44403</c:v>
                </c:pt>
                <c:pt idx="278">
                  <c:v>44404</c:v>
                </c:pt>
                <c:pt idx="279">
                  <c:v>44405</c:v>
                </c:pt>
                <c:pt idx="280">
                  <c:v>44407</c:v>
                </c:pt>
                <c:pt idx="281">
                  <c:v>44410</c:v>
                </c:pt>
                <c:pt idx="282">
                  <c:v>44411</c:v>
                </c:pt>
                <c:pt idx="283">
                  <c:v>44412</c:v>
                </c:pt>
                <c:pt idx="284">
                  <c:v>44413</c:v>
                </c:pt>
                <c:pt idx="285">
                  <c:v>44414</c:v>
                </c:pt>
                <c:pt idx="286">
                  <c:v>44417</c:v>
                </c:pt>
                <c:pt idx="287">
                  <c:v>44418</c:v>
                </c:pt>
                <c:pt idx="288">
                  <c:v>44419</c:v>
                </c:pt>
                <c:pt idx="289">
                  <c:v>44420</c:v>
                </c:pt>
                <c:pt idx="290">
                  <c:v>44421</c:v>
                </c:pt>
                <c:pt idx="291">
                  <c:v>44424</c:v>
                </c:pt>
                <c:pt idx="292">
                  <c:v>44425</c:v>
                </c:pt>
                <c:pt idx="293">
                  <c:v>44426</c:v>
                </c:pt>
                <c:pt idx="294">
                  <c:v>44427</c:v>
                </c:pt>
                <c:pt idx="295">
                  <c:v>44428</c:v>
                </c:pt>
                <c:pt idx="296">
                  <c:v>44431</c:v>
                </c:pt>
                <c:pt idx="297">
                  <c:v>44432</c:v>
                </c:pt>
                <c:pt idx="298">
                  <c:v>44433</c:v>
                </c:pt>
                <c:pt idx="299">
                  <c:v>44434</c:v>
                </c:pt>
                <c:pt idx="300">
                  <c:v>44435</c:v>
                </c:pt>
                <c:pt idx="301">
                  <c:v>44438</c:v>
                </c:pt>
                <c:pt idx="302">
                  <c:v>44439</c:v>
                </c:pt>
                <c:pt idx="303">
                  <c:v>44440</c:v>
                </c:pt>
                <c:pt idx="304">
                  <c:v>44441</c:v>
                </c:pt>
                <c:pt idx="305">
                  <c:v>44442</c:v>
                </c:pt>
                <c:pt idx="306">
                  <c:v>44445</c:v>
                </c:pt>
                <c:pt idx="307">
                  <c:v>44446</c:v>
                </c:pt>
                <c:pt idx="308">
                  <c:v>44447</c:v>
                </c:pt>
                <c:pt idx="309">
                  <c:v>44448</c:v>
                </c:pt>
                <c:pt idx="310">
                  <c:v>44449</c:v>
                </c:pt>
                <c:pt idx="311">
                  <c:v>44452</c:v>
                </c:pt>
                <c:pt idx="312">
                  <c:v>44453</c:v>
                </c:pt>
                <c:pt idx="313">
                  <c:v>44454</c:v>
                </c:pt>
                <c:pt idx="314">
                  <c:v>44455</c:v>
                </c:pt>
                <c:pt idx="315">
                  <c:v>44456</c:v>
                </c:pt>
                <c:pt idx="316">
                  <c:v>44459</c:v>
                </c:pt>
                <c:pt idx="317">
                  <c:v>44460</c:v>
                </c:pt>
                <c:pt idx="318">
                  <c:v>44461</c:v>
                </c:pt>
                <c:pt idx="319">
                  <c:v>44462</c:v>
                </c:pt>
                <c:pt idx="320">
                  <c:v>44463</c:v>
                </c:pt>
                <c:pt idx="321">
                  <c:v>44466</c:v>
                </c:pt>
                <c:pt idx="322">
                  <c:v>44467</c:v>
                </c:pt>
                <c:pt idx="323">
                  <c:v>44468</c:v>
                </c:pt>
                <c:pt idx="324">
                  <c:v>44469</c:v>
                </c:pt>
                <c:pt idx="325">
                  <c:v>44470</c:v>
                </c:pt>
                <c:pt idx="326">
                  <c:v>44473</c:v>
                </c:pt>
                <c:pt idx="327">
                  <c:v>44474</c:v>
                </c:pt>
                <c:pt idx="328">
                  <c:v>44475</c:v>
                </c:pt>
                <c:pt idx="329">
                  <c:v>44476</c:v>
                </c:pt>
                <c:pt idx="330">
                  <c:v>44477</c:v>
                </c:pt>
                <c:pt idx="331">
                  <c:v>44480</c:v>
                </c:pt>
                <c:pt idx="332">
                  <c:v>44481</c:v>
                </c:pt>
                <c:pt idx="333">
                  <c:v>44482</c:v>
                </c:pt>
                <c:pt idx="334">
                  <c:v>44483</c:v>
                </c:pt>
                <c:pt idx="335">
                  <c:v>44484</c:v>
                </c:pt>
                <c:pt idx="336">
                  <c:v>44487</c:v>
                </c:pt>
                <c:pt idx="337">
                  <c:v>44488</c:v>
                </c:pt>
                <c:pt idx="338">
                  <c:v>44489</c:v>
                </c:pt>
                <c:pt idx="339">
                  <c:v>44490</c:v>
                </c:pt>
                <c:pt idx="340">
                  <c:v>44491</c:v>
                </c:pt>
                <c:pt idx="341">
                  <c:v>44494</c:v>
                </c:pt>
                <c:pt idx="342">
                  <c:v>44495</c:v>
                </c:pt>
                <c:pt idx="343">
                  <c:v>44496</c:v>
                </c:pt>
                <c:pt idx="344">
                  <c:v>44497</c:v>
                </c:pt>
                <c:pt idx="345">
                  <c:v>44498</c:v>
                </c:pt>
                <c:pt idx="346">
                  <c:v>44501</c:v>
                </c:pt>
                <c:pt idx="347">
                  <c:v>44502</c:v>
                </c:pt>
                <c:pt idx="348">
                  <c:v>44503</c:v>
                </c:pt>
                <c:pt idx="349">
                  <c:v>44504</c:v>
                </c:pt>
                <c:pt idx="350">
                  <c:v>44505</c:v>
                </c:pt>
                <c:pt idx="351">
                  <c:v>44508</c:v>
                </c:pt>
                <c:pt idx="352">
                  <c:v>44509</c:v>
                </c:pt>
                <c:pt idx="353">
                  <c:v>44510</c:v>
                </c:pt>
                <c:pt idx="354">
                  <c:v>44511</c:v>
                </c:pt>
                <c:pt idx="355">
                  <c:v>44512</c:v>
                </c:pt>
                <c:pt idx="356">
                  <c:v>44515</c:v>
                </c:pt>
                <c:pt idx="357">
                  <c:v>44516</c:v>
                </c:pt>
                <c:pt idx="358">
                  <c:v>44517</c:v>
                </c:pt>
                <c:pt idx="359">
                  <c:v>44518</c:v>
                </c:pt>
                <c:pt idx="360">
                  <c:v>44519</c:v>
                </c:pt>
                <c:pt idx="361">
                  <c:v>44522</c:v>
                </c:pt>
                <c:pt idx="362">
                  <c:v>44523</c:v>
                </c:pt>
                <c:pt idx="363">
                  <c:v>44524</c:v>
                </c:pt>
                <c:pt idx="364">
                  <c:v>44525</c:v>
                </c:pt>
                <c:pt idx="365">
                  <c:v>44526</c:v>
                </c:pt>
                <c:pt idx="366">
                  <c:v>44529</c:v>
                </c:pt>
                <c:pt idx="367">
                  <c:v>44530</c:v>
                </c:pt>
                <c:pt idx="368">
                  <c:v>44531</c:v>
                </c:pt>
                <c:pt idx="369">
                  <c:v>44532</c:v>
                </c:pt>
                <c:pt idx="370">
                  <c:v>44533</c:v>
                </c:pt>
                <c:pt idx="371">
                  <c:v>44536</c:v>
                </c:pt>
                <c:pt idx="372">
                  <c:v>44537</c:v>
                </c:pt>
                <c:pt idx="373">
                  <c:v>44538</c:v>
                </c:pt>
                <c:pt idx="374">
                  <c:v>44543</c:v>
                </c:pt>
                <c:pt idx="375">
                  <c:v>44544</c:v>
                </c:pt>
                <c:pt idx="376">
                  <c:v>44545</c:v>
                </c:pt>
                <c:pt idx="377">
                  <c:v>44546</c:v>
                </c:pt>
                <c:pt idx="378">
                  <c:v>44547</c:v>
                </c:pt>
                <c:pt idx="379">
                  <c:v>44550</c:v>
                </c:pt>
                <c:pt idx="380">
                  <c:v>44551</c:v>
                </c:pt>
                <c:pt idx="381">
                  <c:v>44552</c:v>
                </c:pt>
                <c:pt idx="382">
                  <c:v>44553</c:v>
                </c:pt>
                <c:pt idx="383">
                  <c:v>44554</c:v>
                </c:pt>
                <c:pt idx="384">
                  <c:v>44557</c:v>
                </c:pt>
                <c:pt idx="385">
                  <c:v>44558</c:v>
                </c:pt>
                <c:pt idx="386">
                  <c:v>44559</c:v>
                </c:pt>
                <c:pt idx="387">
                  <c:v>44560</c:v>
                </c:pt>
                <c:pt idx="388">
                  <c:v>44561</c:v>
                </c:pt>
                <c:pt idx="389">
                  <c:v>44564</c:v>
                </c:pt>
                <c:pt idx="390">
                  <c:v>44565</c:v>
                </c:pt>
                <c:pt idx="391">
                  <c:v>44566</c:v>
                </c:pt>
                <c:pt idx="392">
                  <c:v>44567</c:v>
                </c:pt>
                <c:pt idx="393">
                  <c:v>44568</c:v>
                </c:pt>
                <c:pt idx="394">
                  <c:v>44571</c:v>
                </c:pt>
                <c:pt idx="395">
                  <c:v>44572</c:v>
                </c:pt>
                <c:pt idx="396">
                  <c:v>44573</c:v>
                </c:pt>
                <c:pt idx="397">
                  <c:v>44574</c:v>
                </c:pt>
                <c:pt idx="398">
                  <c:v>44575</c:v>
                </c:pt>
                <c:pt idx="399">
                  <c:v>44578</c:v>
                </c:pt>
                <c:pt idx="400">
                  <c:v>44579</c:v>
                </c:pt>
                <c:pt idx="401">
                  <c:v>44580</c:v>
                </c:pt>
                <c:pt idx="402">
                  <c:v>44581</c:v>
                </c:pt>
                <c:pt idx="403">
                  <c:v>44582</c:v>
                </c:pt>
                <c:pt idx="404">
                  <c:v>44585</c:v>
                </c:pt>
                <c:pt idx="405">
                  <c:v>44586</c:v>
                </c:pt>
                <c:pt idx="406">
                  <c:v>44587</c:v>
                </c:pt>
                <c:pt idx="407">
                  <c:v>44588</c:v>
                </c:pt>
                <c:pt idx="408">
                  <c:v>44589</c:v>
                </c:pt>
                <c:pt idx="409">
                  <c:v>44592</c:v>
                </c:pt>
                <c:pt idx="410">
                  <c:v>44593</c:v>
                </c:pt>
                <c:pt idx="411">
                  <c:v>44594</c:v>
                </c:pt>
                <c:pt idx="412">
                  <c:v>44595</c:v>
                </c:pt>
                <c:pt idx="413">
                  <c:v>44596</c:v>
                </c:pt>
                <c:pt idx="414">
                  <c:v>44599</c:v>
                </c:pt>
                <c:pt idx="415">
                  <c:v>44600</c:v>
                </c:pt>
                <c:pt idx="416">
                  <c:v>44601</c:v>
                </c:pt>
                <c:pt idx="417">
                  <c:v>44602</c:v>
                </c:pt>
                <c:pt idx="418">
                  <c:v>44603</c:v>
                </c:pt>
                <c:pt idx="419">
                  <c:v>44606</c:v>
                </c:pt>
                <c:pt idx="420">
                  <c:v>44607</c:v>
                </c:pt>
                <c:pt idx="421">
                  <c:v>44608</c:v>
                </c:pt>
                <c:pt idx="422">
                  <c:v>44609</c:v>
                </c:pt>
                <c:pt idx="423">
                  <c:v>44610</c:v>
                </c:pt>
                <c:pt idx="424">
                  <c:v>44613</c:v>
                </c:pt>
                <c:pt idx="425">
                  <c:v>44614</c:v>
                </c:pt>
                <c:pt idx="426">
                  <c:v>44615</c:v>
                </c:pt>
                <c:pt idx="427">
                  <c:v>44616</c:v>
                </c:pt>
                <c:pt idx="428">
                  <c:v>44617</c:v>
                </c:pt>
                <c:pt idx="429">
                  <c:v>44620</c:v>
                </c:pt>
                <c:pt idx="430">
                  <c:v>44621</c:v>
                </c:pt>
                <c:pt idx="431">
                  <c:v>44622</c:v>
                </c:pt>
                <c:pt idx="432">
                  <c:v>44623</c:v>
                </c:pt>
                <c:pt idx="433">
                  <c:v>44624</c:v>
                </c:pt>
                <c:pt idx="434">
                  <c:v>44627</c:v>
                </c:pt>
                <c:pt idx="435">
                  <c:v>44628</c:v>
                </c:pt>
                <c:pt idx="436">
                  <c:v>44629</c:v>
                </c:pt>
                <c:pt idx="437">
                  <c:v>44630</c:v>
                </c:pt>
                <c:pt idx="438">
                  <c:v>44631</c:v>
                </c:pt>
                <c:pt idx="439">
                  <c:v>44634</c:v>
                </c:pt>
                <c:pt idx="440">
                  <c:v>44635</c:v>
                </c:pt>
                <c:pt idx="441">
                  <c:v>44636</c:v>
                </c:pt>
                <c:pt idx="442">
                  <c:v>44637</c:v>
                </c:pt>
                <c:pt idx="443">
                  <c:v>44638</c:v>
                </c:pt>
                <c:pt idx="444">
                  <c:v>44641</c:v>
                </c:pt>
                <c:pt idx="445">
                  <c:v>44642</c:v>
                </c:pt>
                <c:pt idx="446">
                  <c:v>44643</c:v>
                </c:pt>
                <c:pt idx="447">
                  <c:v>44644</c:v>
                </c:pt>
                <c:pt idx="448">
                  <c:v>44645</c:v>
                </c:pt>
                <c:pt idx="449">
                  <c:v>44648</c:v>
                </c:pt>
                <c:pt idx="450">
                  <c:v>44649</c:v>
                </c:pt>
                <c:pt idx="451">
                  <c:v>44650</c:v>
                </c:pt>
                <c:pt idx="452">
                  <c:v>44651</c:v>
                </c:pt>
              </c:numCache>
            </c:numRef>
          </c:cat>
          <c:val>
            <c:numRef>
              <c:f>Summary!$B$2:$B$454</c:f>
              <c:numCache>
                <c:formatCode>#,##0;\(#,##0\)</c:formatCode>
                <c:ptCount val="453"/>
                <c:pt idx="0">
                  <c:v>1278337112.8654101</c:v>
                </c:pt>
                <c:pt idx="1">
                  <c:v>1280804673.7795701</c:v>
                </c:pt>
                <c:pt idx="2">
                  <c:v>1287748755.98769</c:v>
                </c:pt>
                <c:pt idx="3">
                  <c:v>1283693415.65254</c:v>
                </c:pt>
                <c:pt idx="4">
                  <c:v>1283994442.39538</c:v>
                </c:pt>
                <c:pt idx="5">
                  <c:v>1277786375.14516</c:v>
                </c:pt>
                <c:pt idx="6">
                  <c:v>1268709652.9769599</c:v>
                </c:pt>
                <c:pt idx="7">
                  <c:v>1260120955.4645801</c:v>
                </c:pt>
                <c:pt idx="8">
                  <c:v>1260241158.30405</c:v>
                </c:pt>
                <c:pt idx="9">
                  <c:v>1273726522.2985599</c:v>
                </c:pt>
                <c:pt idx="10">
                  <c:v>1280011014.31461</c:v>
                </c:pt>
                <c:pt idx="11">
                  <c:v>1282595438.2114999</c:v>
                </c:pt>
                <c:pt idx="12">
                  <c:v>1289856079.4805701</c:v>
                </c:pt>
                <c:pt idx="13">
                  <c:v>1306571073.2718899</c:v>
                </c:pt>
                <c:pt idx="14">
                  <c:v>1288502429.39381</c:v>
                </c:pt>
                <c:pt idx="15">
                  <c:v>1284154813.3678401</c:v>
                </c:pt>
                <c:pt idx="16">
                  <c:v>1296139739.89029</c:v>
                </c:pt>
                <c:pt idx="17">
                  <c:v>1296355230.60093</c:v>
                </c:pt>
                <c:pt idx="18">
                  <c:v>1298353486.7507801</c:v>
                </c:pt>
                <c:pt idx="19">
                  <c:v>1298040341.14012</c:v>
                </c:pt>
                <c:pt idx="20">
                  <c:v>1293536371.1319001</c:v>
                </c:pt>
                <c:pt idx="21">
                  <c:v>1303432632.72949</c:v>
                </c:pt>
                <c:pt idx="22">
                  <c:v>1299011309.6547899</c:v>
                </c:pt>
                <c:pt idx="23">
                  <c:v>1299660328.0880599</c:v>
                </c:pt>
                <c:pt idx="24">
                  <c:v>1306631599.2808399</c:v>
                </c:pt>
                <c:pt idx="25">
                  <c:v>1306743264.1965101</c:v>
                </c:pt>
                <c:pt idx="26">
                  <c:v>1309523948.93436</c:v>
                </c:pt>
                <c:pt idx="27">
                  <c:v>1304530075.54548</c:v>
                </c:pt>
                <c:pt idx="28">
                  <c:v>1287949701.40628</c:v>
                </c:pt>
                <c:pt idx="29">
                  <c:v>1283168170.9921601</c:v>
                </c:pt>
                <c:pt idx="30">
                  <c:v>1288602523.7810299</c:v>
                </c:pt>
                <c:pt idx="31">
                  <c:v>1300547424.6173699</c:v>
                </c:pt>
                <c:pt idx="32">
                  <c:v>1298796582.7374699</c:v>
                </c:pt>
                <c:pt idx="33">
                  <c:v>1293847804.5826199</c:v>
                </c:pt>
                <c:pt idx="34">
                  <c:v>1279715970.8863201</c:v>
                </c:pt>
                <c:pt idx="35">
                  <c:v>1282299419.1364701</c:v>
                </c:pt>
                <c:pt idx="36">
                  <c:v>1287067827.5239601</c:v>
                </c:pt>
                <c:pt idx="37">
                  <c:v>1296458435.6248701</c:v>
                </c:pt>
                <c:pt idx="38">
                  <c:v>1296682712.68714</c:v>
                </c:pt>
                <c:pt idx="39">
                  <c:v>1301878203.7748599</c:v>
                </c:pt>
                <c:pt idx="40">
                  <c:v>1309191378.1812699</c:v>
                </c:pt>
                <c:pt idx="41">
                  <c:v>1306733591.8806601</c:v>
                </c:pt>
                <c:pt idx="42">
                  <c:v>1311976534.64414</c:v>
                </c:pt>
                <c:pt idx="43">
                  <c:v>1309969748.22194</c:v>
                </c:pt>
                <c:pt idx="44">
                  <c:v>1309720216.16959</c:v>
                </c:pt>
                <c:pt idx="45">
                  <c:v>1296035333.8952701</c:v>
                </c:pt>
                <c:pt idx="46">
                  <c:v>1297964904.89132</c:v>
                </c:pt>
                <c:pt idx="47">
                  <c:v>1260720520.6854701</c:v>
                </c:pt>
                <c:pt idx="48">
                  <c:v>1267789839.0921099</c:v>
                </c:pt>
                <c:pt idx="49">
                  <c:v>1258922766.73544</c:v>
                </c:pt>
                <c:pt idx="50">
                  <c:v>1263547150.08325</c:v>
                </c:pt>
                <c:pt idx="51">
                  <c:v>1273273076.8710201</c:v>
                </c:pt>
                <c:pt idx="52">
                  <c:v>1262398153.8517599</c:v>
                </c:pt>
                <c:pt idx="53">
                  <c:v>1256165076.57162</c:v>
                </c:pt>
                <c:pt idx="54">
                  <c:v>1252160207.5847299</c:v>
                </c:pt>
                <c:pt idx="55">
                  <c:v>1265574553.5109</c:v>
                </c:pt>
                <c:pt idx="56">
                  <c:v>1265903482.8474901</c:v>
                </c:pt>
                <c:pt idx="57">
                  <c:v>1266013145.7833099</c:v>
                </c:pt>
                <c:pt idx="58">
                  <c:v>1267404866.4632101</c:v>
                </c:pt>
                <c:pt idx="59">
                  <c:v>1260745406.1814401</c:v>
                </c:pt>
                <c:pt idx="60">
                  <c:v>1265614710.3457601</c:v>
                </c:pt>
                <c:pt idx="61">
                  <c:v>1295560850.77266</c:v>
                </c:pt>
                <c:pt idx="62">
                  <c:v>1291894309.8357699</c:v>
                </c:pt>
                <c:pt idx="63">
                  <c:v>1287320673.03672</c:v>
                </c:pt>
                <c:pt idx="64">
                  <c:v>1293734876.5415001</c:v>
                </c:pt>
                <c:pt idx="65">
                  <c:v>1284799633.2813499</c:v>
                </c:pt>
                <c:pt idx="66">
                  <c:v>1289722266.5934899</c:v>
                </c:pt>
                <c:pt idx="67">
                  <c:v>1296828360.4232299</c:v>
                </c:pt>
                <c:pt idx="68">
                  <c:v>1292087255.6100299</c:v>
                </c:pt>
                <c:pt idx="69">
                  <c:v>1292005538.8556099</c:v>
                </c:pt>
                <c:pt idx="70">
                  <c:v>1285813080.61889</c:v>
                </c:pt>
                <c:pt idx="71">
                  <c:v>1287746603.9005101</c:v>
                </c:pt>
                <c:pt idx="72">
                  <c:v>1288352268.79368</c:v>
                </c:pt>
                <c:pt idx="73">
                  <c:v>1295308453.85992</c:v>
                </c:pt>
                <c:pt idx="74">
                  <c:v>1288993065.6414001</c:v>
                </c:pt>
                <c:pt idx="75">
                  <c:v>1294227695.82236</c:v>
                </c:pt>
                <c:pt idx="76">
                  <c:v>1287508880.16979</c:v>
                </c:pt>
                <c:pt idx="77">
                  <c:v>1281208522.98507</c:v>
                </c:pt>
                <c:pt idx="78">
                  <c:v>1269430245.73016</c:v>
                </c:pt>
                <c:pt idx="79">
                  <c:v>1265109929.5996201</c:v>
                </c:pt>
                <c:pt idx="80">
                  <c:v>1274387978.12954</c:v>
                </c:pt>
                <c:pt idx="81">
                  <c:v>1281367308.8076401</c:v>
                </c:pt>
                <c:pt idx="82">
                  <c:v>1279451662.44048</c:v>
                </c:pt>
                <c:pt idx="83">
                  <c:v>1288447486.3468299</c:v>
                </c:pt>
                <c:pt idx="84">
                  <c:v>1295395588.5332799</c:v>
                </c:pt>
                <c:pt idx="85">
                  <c:v>1304417003.36566</c:v>
                </c:pt>
                <c:pt idx="86">
                  <c:v>1307138763.4848101</c:v>
                </c:pt>
                <c:pt idx="87">
                  <c:v>1309799534.5959401</c:v>
                </c:pt>
                <c:pt idx="88">
                  <c:v>1302960950.5107701</c:v>
                </c:pt>
                <c:pt idx="89">
                  <c:v>1296622730.0000999</c:v>
                </c:pt>
                <c:pt idx="90">
                  <c:v>1290191267.1373301</c:v>
                </c:pt>
                <c:pt idx="91">
                  <c:v>1295158302.41167</c:v>
                </c:pt>
                <c:pt idx="92">
                  <c:v>1290643363.56461</c:v>
                </c:pt>
                <c:pt idx="93">
                  <c:v>1299442583.5917201</c:v>
                </c:pt>
                <c:pt idx="94">
                  <c:v>1306738697.9719</c:v>
                </c:pt>
                <c:pt idx="95">
                  <c:v>1305185969.6208501</c:v>
                </c:pt>
                <c:pt idx="96">
                  <c:v>1300998224.1695399</c:v>
                </c:pt>
                <c:pt idx="97">
                  <c:v>1312374513.11099</c:v>
                </c:pt>
                <c:pt idx="98">
                  <c:v>1300765071.62133</c:v>
                </c:pt>
                <c:pt idx="99">
                  <c:v>1287197254.8282101</c:v>
                </c:pt>
                <c:pt idx="100">
                  <c:v>1272463054.3686199</c:v>
                </c:pt>
                <c:pt idx="101">
                  <c:v>1251588566.9291401</c:v>
                </c:pt>
                <c:pt idx="102">
                  <c:v>1247526403.9387901</c:v>
                </c:pt>
                <c:pt idx="103">
                  <c:v>1258025891.8085499</c:v>
                </c:pt>
                <c:pt idx="104">
                  <c:v>1257978474.98335</c:v>
                </c:pt>
                <c:pt idx="105">
                  <c:v>1260961065.15062</c:v>
                </c:pt>
                <c:pt idx="106">
                  <c:v>1265309205.8704901</c:v>
                </c:pt>
                <c:pt idx="107">
                  <c:v>1267940644.9986501</c:v>
                </c:pt>
                <c:pt idx="108">
                  <c:v>1272641152.3984499</c:v>
                </c:pt>
                <c:pt idx="109">
                  <c:v>1284255758.4732299</c:v>
                </c:pt>
                <c:pt idx="110">
                  <c:v>1275309614.7846999</c:v>
                </c:pt>
                <c:pt idx="111">
                  <c:v>1265753272.6286399</c:v>
                </c:pt>
                <c:pt idx="112">
                  <c:v>1289496451.2262101</c:v>
                </c:pt>
                <c:pt idx="113">
                  <c:v>1301174847.35325</c:v>
                </c:pt>
                <c:pt idx="114">
                  <c:v>1298995884.30757</c:v>
                </c:pt>
                <c:pt idx="115">
                  <c:v>1306891587.2636001</c:v>
                </c:pt>
                <c:pt idx="116">
                  <c:v>1298308804.4008901</c:v>
                </c:pt>
                <c:pt idx="117">
                  <c:v>1293539192.86292</c:v>
                </c:pt>
                <c:pt idx="118">
                  <c:v>1290892527.69506</c:v>
                </c:pt>
                <c:pt idx="119">
                  <c:v>1291335334.3385</c:v>
                </c:pt>
                <c:pt idx="120">
                  <c:v>1305065199.6714301</c:v>
                </c:pt>
                <c:pt idx="121">
                  <c:v>1316781149.54107</c:v>
                </c:pt>
                <c:pt idx="122">
                  <c:v>1314397541.50879</c:v>
                </c:pt>
                <c:pt idx="123">
                  <c:v>1321027988.86958</c:v>
                </c:pt>
                <c:pt idx="124">
                  <c:v>1322990750.6435201</c:v>
                </c:pt>
                <c:pt idx="125">
                  <c:v>1311804880.25583</c:v>
                </c:pt>
                <c:pt idx="126">
                  <c:v>1303009977.0211501</c:v>
                </c:pt>
                <c:pt idx="127">
                  <c:v>1313388155.9423101</c:v>
                </c:pt>
                <c:pt idx="128">
                  <c:v>1310843293.5976801</c:v>
                </c:pt>
                <c:pt idx="129">
                  <c:v>1317773086.2523601</c:v>
                </c:pt>
                <c:pt idx="130">
                  <c:v>1327351620.1946599</c:v>
                </c:pt>
                <c:pt idx="131">
                  <c:v>1327295644.2666299</c:v>
                </c:pt>
                <c:pt idx="132">
                  <c:v>1299845445.4197299</c:v>
                </c:pt>
                <c:pt idx="133">
                  <c:v>1303861686.2042601</c:v>
                </c:pt>
                <c:pt idx="134">
                  <c:v>1303975118.7226601</c:v>
                </c:pt>
                <c:pt idx="135">
                  <c:v>1304315476.14885</c:v>
                </c:pt>
                <c:pt idx="136">
                  <c:v>1313685152.3776901</c:v>
                </c:pt>
                <c:pt idx="137">
                  <c:v>1311301213.25541</c:v>
                </c:pt>
                <c:pt idx="138">
                  <c:v>1318404565.6988101</c:v>
                </c:pt>
                <c:pt idx="139">
                  <c:v>1339735574.0664899</c:v>
                </c:pt>
                <c:pt idx="140">
                  <c:v>1337564177.3884699</c:v>
                </c:pt>
                <c:pt idx="141">
                  <c:v>1320665378.25067</c:v>
                </c:pt>
                <c:pt idx="142">
                  <c:v>1309020441.6088099</c:v>
                </c:pt>
                <c:pt idx="143">
                  <c:v>1297881404.5009999</c:v>
                </c:pt>
                <c:pt idx="144">
                  <c:v>1302741586.51367</c:v>
                </c:pt>
                <c:pt idx="145">
                  <c:v>1298735035.33691</c:v>
                </c:pt>
                <c:pt idx="146">
                  <c:v>1296767459.3501301</c:v>
                </c:pt>
                <c:pt idx="147">
                  <c:v>1308310941.8296299</c:v>
                </c:pt>
                <c:pt idx="148">
                  <c:v>1313047736.0711999</c:v>
                </c:pt>
                <c:pt idx="149">
                  <c:v>1311426698.1593499</c:v>
                </c:pt>
                <c:pt idx="150">
                  <c:v>1311189885.5989799</c:v>
                </c:pt>
                <c:pt idx="151">
                  <c:v>1292154247.7125399</c:v>
                </c:pt>
                <c:pt idx="152">
                  <c:v>1292581649.54246</c:v>
                </c:pt>
                <c:pt idx="153">
                  <c:v>1306609145.9393499</c:v>
                </c:pt>
                <c:pt idx="154">
                  <c:v>1309399927.9497399</c:v>
                </c:pt>
                <c:pt idx="155">
                  <c:v>1314140306.49617</c:v>
                </c:pt>
                <c:pt idx="156">
                  <c:v>1314451277.93454</c:v>
                </c:pt>
                <c:pt idx="157">
                  <c:v>1305740111.3426001</c:v>
                </c:pt>
                <c:pt idx="158">
                  <c:v>1308411769.0741701</c:v>
                </c:pt>
                <c:pt idx="159">
                  <c:v>1299399665.2730801</c:v>
                </c:pt>
                <c:pt idx="160">
                  <c:v>1291540834.7040701</c:v>
                </c:pt>
                <c:pt idx="161">
                  <c:v>1287927563.4269099</c:v>
                </c:pt>
                <c:pt idx="162">
                  <c:v>1288122577.3901899</c:v>
                </c:pt>
                <c:pt idx="163">
                  <c:v>1290114810.2333701</c:v>
                </c:pt>
                <c:pt idx="164">
                  <c:v>1290808135.9309001</c:v>
                </c:pt>
                <c:pt idx="165">
                  <c:v>1290746830.0629799</c:v>
                </c:pt>
                <c:pt idx="166">
                  <c:v>1284543319.6872301</c:v>
                </c:pt>
                <c:pt idx="167">
                  <c:v>1281431945.6084399</c:v>
                </c:pt>
                <c:pt idx="168">
                  <c:v>1275314979.6689301</c:v>
                </c:pt>
                <c:pt idx="169">
                  <c:v>1286137674.15556</c:v>
                </c:pt>
                <c:pt idx="170">
                  <c:v>1272803517.78898</c:v>
                </c:pt>
                <c:pt idx="171">
                  <c:v>1262410834.6514599</c:v>
                </c:pt>
                <c:pt idx="172">
                  <c:v>1256637307.5676999</c:v>
                </c:pt>
                <c:pt idx="173">
                  <c:v>1246656076.5738399</c:v>
                </c:pt>
                <c:pt idx="174">
                  <c:v>1277182486.58446</c:v>
                </c:pt>
                <c:pt idx="175">
                  <c:v>1265429730.7353599</c:v>
                </c:pt>
                <c:pt idx="176">
                  <c:v>1267220640.3478999</c:v>
                </c:pt>
                <c:pt idx="177">
                  <c:v>1272927268.7379899</c:v>
                </c:pt>
                <c:pt idx="178">
                  <c:v>1272235200.4460199</c:v>
                </c:pt>
                <c:pt idx="179">
                  <c:v>1283376207.50424</c:v>
                </c:pt>
                <c:pt idx="180">
                  <c:v>1279087670.19332</c:v>
                </c:pt>
                <c:pt idx="181">
                  <c:v>1279089958.7</c:v>
                </c:pt>
                <c:pt idx="182">
                  <c:v>1290520774.2937901</c:v>
                </c:pt>
                <c:pt idx="183">
                  <c:v>1293091318.06972</c:v>
                </c:pt>
                <c:pt idx="184">
                  <c:v>1291585362.22229</c:v>
                </c:pt>
                <c:pt idx="185">
                  <c:v>1281210922.13627</c:v>
                </c:pt>
                <c:pt idx="186">
                  <c:v>1295571647.47049</c:v>
                </c:pt>
                <c:pt idx="187">
                  <c:v>1295708921.0035</c:v>
                </c:pt>
                <c:pt idx="188">
                  <c:v>1291773779.3001599</c:v>
                </c:pt>
                <c:pt idx="189">
                  <c:v>1287861746.2597499</c:v>
                </c:pt>
                <c:pt idx="190">
                  <c:v>1289616777.48066</c:v>
                </c:pt>
                <c:pt idx="191">
                  <c:v>1289621067.9783399</c:v>
                </c:pt>
                <c:pt idx="192">
                  <c:v>1303160439.41152</c:v>
                </c:pt>
                <c:pt idx="193">
                  <c:v>1310114383.68082</c:v>
                </c:pt>
                <c:pt idx="194">
                  <c:v>1305907461.62795</c:v>
                </c:pt>
                <c:pt idx="195">
                  <c:v>1294838587.1963401</c:v>
                </c:pt>
                <c:pt idx="196">
                  <c:v>1281638097.15396</c:v>
                </c:pt>
                <c:pt idx="197">
                  <c:v>1284394514.33868</c:v>
                </c:pt>
                <c:pt idx="198">
                  <c:v>1300804260.47631</c:v>
                </c:pt>
                <c:pt idx="199">
                  <c:v>1300966396.5479901</c:v>
                </c:pt>
                <c:pt idx="200">
                  <c:v>1301452912.0759799</c:v>
                </c:pt>
                <c:pt idx="201">
                  <c:v>1296280160.79058</c:v>
                </c:pt>
                <c:pt idx="202">
                  <c:v>1293991524.6961</c:v>
                </c:pt>
                <c:pt idx="203">
                  <c:v>1293521523.37077</c:v>
                </c:pt>
                <c:pt idx="204">
                  <c:v>1289009614.3624899</c:v>
                </c:pt>
                <c:pt idx="205">
                  <c:v>1296818997.01477</c:v>
                </c:pt>
                <c:pt idx="206">
                  <c:v>1296978647.1865699</c:v>
                </c:pt>
                <c:pt idx="207">
                  <c:v>1292875206.4585299</c:v>
                </c:pt>
                <c:pt idx="208">
                  <c:v>1303629441.1803401</c:v>
                </c:pt>
                <c:pt idx="209">
                  <c:v>1297244633.4054101</c:v>
                </c:pt>
                <c:pt idx="210">
                  <c:v>1309879172.9758799</c:v>
                </c:pt>
                <c:pt idx="211">
                  <c:v>1304642570.95731</c:v>
                </c:pt>
                <c:pt idx="212">
                  <c:v>1302758242.2390399</c:v>
                </c:pt>
                <c:pt idx="213">
                  <c:v>1307228529.8824799</c:v>
                </c:pt>
                <c:pt idx="214">
                  <c:v>1302862685.64993</c:v>
                </c:pt>
                <c:pt idx="215">
                  <c:v>1303342398.51405</c:v>
                </c:pt>
                <c:pt idx="216">
                  <c:v>1298781195.23243</c:v>
                </c:pt>
                <c:pt idx="217">
                  <c:v>1294460024.4926901</c:v>
                </c:pt>
                <c:pt idx="218">
                  <c:v>1290596123.57671</c:v>
                </c:pt>
                <c:pt idx="219">
                  <c:v>1297887886.6412699</c:v>
                </c:pt>
                <c:pt idx="220">
                  <c:v>1307325538.21436</c:v>
                </c:pt>
                <c:pt idx="221">
                  <c:v>1305664877.44716</c:v>
                </c:pt>
                <c:pt idx="222">
                  <c:v>1308090002.8855901</c:v>
                </c:pt>
                <c:pt idx="223">
                  <c:v>1308030274.1645899</c:v>
                </c:pt>
                <c:pt idx="224">
                  <c:v>1288510043.58166</c:v>
                </c:pt>
                <c:pt idx="225">
                  <c:v>1287123283.91238</c:v>
                </c:pt>
                <c:pt idx="226">
                  <c:v>1291875306.39382</c:v>
                </c:pt>
                <c:pt idx="227">
                  <c:v>1297262679.5223999</c:v>
                </c:pt>
                <c:pt idx="228">
                  <c:v>1297649735.97048</c:v>
                </c:pt>
                <c:pt idx="229">
                  <c:v>1292455967.77139</c:v>
                </c:pt>
                <c:pt idx="230">
                  <c:v>1290172424.4177401</c:v>
                </c:pt>
                <c:pt idx="231">
                  <c:v>1297460114.20719</c:v>
                </c:pt>
                <c:pt idx="232">
                  <c:v>1304676711.43683</c:v>
                </c:pt>
                <c:pt idx="233">
                  <c:v>1309128663.58079</c:v>
                </c:pt>
                <c:pt idx="234">
                  <c:v>1318857770.3805201</c:v>
                </c:pt>
                <c:pt idx="235">
                  <c:v>1309453367.5511401</c:v>
                </c:pt>
                <c:pt idx="236">
                  <c:v>1321709049.55426</c:v>
                </c:pt>
                <c:pt idx="237">
                  <c:v>1322202962.8770101</c:v>
                </c:pt>
                <c:pt idx="238">
                  <c:v>1313459361.9845099</c:v>
                </c:pt>
                <c:pt idx="239">
                  <c:v>1328302835.1970699</c:v>
                </c:pt>
                <c:pt idx="240">
                  <c:v>1321565642.1273501</c:v>
                </c:pt>
                <c:pt idx="241">
                  <c:v>1323561199.6428399</c:v>
                </c:pt>
                <c:pt idx="242">
                  <c:v>1324527686.9342699</c:v>
                </c:pt>
                <c:pt idx="243">
                  <c:v>1328835279.3289199</c:v>
                </c:pt>
                <c:pt idx="244">
                  <c:v>1335727860.64168</c:v>
                </c:pt>
                <c:pt idx="245">
                  <c:v>1333803887.2272201</c:v>
                </c:pt>
                <c:pt idx="246">
                  <c:v>1340734190.31657</c:v>
                </c:pt>
                <c:pt idx="247">
                  <c:v>1341951066.9151399</c:v>
                </c:pt>
                <c:pt idx="248">
                  <c:v>1339539792.3549199</c:v>
                </c:pt>
                <c:pt idx="249">
                  <c:v>1334328352.44519</c:v>
                </c:pt>
                <c:pt idx="250">
                  <c:v>1324528699.0585401</c:v>
                </c:pt>
                <c:pt idx="251">
                  <c:v>1328350569.5771301</c:v>
                </c:pt>
                <c:pt idx="252">
                  <c:v>1323988028.23628</c:v>
                </c:pt>
                <c:pt idx="253">
                  <c:v>1314998366.6552401</c:v>
                </c:pt>
                <c:pt idx="254">
                  <c:v>1322975751.67539</c:v>
                </c:pt>
                <c:pt idx="255">
                  <c:v>1327501310.0780699</c:v>
                </c:pt>
                <c:pt idx="256">
                  <c:v>1323544119.12394</c:v>
                </c:pt>
                <c:pt idx="257">
                  <c:v>1327914095.0750799</c:v>
                </c:pt>
                <c:pt idx="258">
                  <c:v>1323231097.0266399</c:v>
                </c:pt>
                <c:pt idx="259">
                  <c:v>1320615822.09355</c:v>
                </c:pt>
                <c:pt idx="260">
                  <c:v>1318490650.83799</c:v>
                </c:pt>
                <c:pt idx="261">
                  <c:v>1320695585.76036</c:v>
                </c:pt>
                <c:pt idx="262">
                  <c:v>1318891774.45332</c:v>
                </c:pt>
                <c:pt idx="263">
                  <c:v>1337523522.01564</c:v>
                </c:pt>
                <c:pt idx="264">
                  <c:v>1352296334.7745299</c:v>
                </c:pt>
                <c:pt idx="265">
                  <c:v>1352461078.8740799</c:v>
                </c:pt>
                <c:pt idx="266">
                  <c:v>1338506419.45064</c:v>
                </c:pt>
                <c:pt idx="267">
                  <c:v>1341086394.6015301</c:v>
                </c:pt>
                <c:pt idx="268">
                  <c:v>1348052114.29776</c:v>
                </c:pt>
                <c:pt idx="269">
                  <c:v>1350579022.1875401</c:v>
                </c:pt>
                <c:pt idx="270">
                  <c:v>1346773452.47558</c:v>
                </c:pt>
                <c:pt idx="271">
                  <c:v>1353779651.3401999</c:v>
                </c:pt>
                <c:pt idx="272">
                  <c:v>1370288224.41693</c:v>
                </c:pt>
                <c:pt idx="273">
                  <c:v>1375303870.4409499</c:v>
                </c:pt>
                <c:pt idx="274">
                  <c:v>1371638506.07973</c:v>
                </c:pt>
                <c:pt idx="275">
                  <c:v>1381281259.71699</c:v>
                </c:pt>
                <c:pt idx="276">
                  <c:v>1389588738.2787499</c:v>
                </c:pt>
                <c:pt idx="277">
                  <c:v>1392567226.1187799</c:v>
                </c:pt>
                <c:pt idx="278">
                  <c:v>1387025567.1703701</c:v>
                </c:pt>
                <c:pt idx="279">
                  <c:v>1387452588.3808999</c:v>
                </c:pt>
                <c:pt idx="280">
                  <c:v>1387789276.8673699</c:v>
                </c:pt>
                <c:pt idx="281">
                  <c:v>1390498159.7056999</c:v>
                </c:pt>
                <c:pt idx="282">
                  <c:v>1397839170.30511</c:v>
                </c:pt>
                <c:pt idx="283">
                  <c:v>1401025557.3538699</c:v>
                </c:pt>
                <c:pt idx="284">
                  <c:v>1406464247.80915</c:v>
                </c:pt>
                <c:pt idx="285">
                  <c:v>1403212780.2420399</c:v>
                </c:pt>
                <c:pt idx="286">
                  <c:v>1418575651.73593</c:v>
                </c:pt>
                <c:pt idx="287">
                  <c:v>1410363290.0441501</c:v>
                </c:pt>
                <c:pt idx="288">
                  <c:v>1405245817.07021</c:v>
                </c:pt>
                <c:pt idx="289">
                  <c:v>1400687001.61886</c:v>
                </c:pt>
                <c:pt idx="290">
                  <c:v>1403085826.2044499</c:v>
                </c:pt>
                <c:pt idx="291">
                  <c:v>1397810900.8090601</c:v>
                </c:pt>
                <c:pt idx="292">
                  <c:v>1406001777.04757</c:v>
                </c:pt>
                <c:pt idx="293">
                  <c:v>1403938673.8706801</c:v>
                </c:pt>
                <c:pt idx="294">
                  <c:v>1406342635.4720399</c:v>
                </c:pt>
                <c:pt idx="295">
                  <c:v>1412079768.2574501</c:v>
                </c:pt>
                <c:pt idx="296">
                  <c:v>1418467072.58602</c:v>
                </c:pt>
                <c:pt idx="297">
                  <c:v>1427098444.25529</c:v>
                </c:pt>
                <c:pt idx="298">
                  <c:v>1417646215.8803699</c:v>
                </c:pt>
                <c:pt idx="299">
                  <c:v>1420902720.2581401</c:v>
                </c:pt>
                <c:pt idx="300">
                  <c:v>1420530949.6542001</c:v>
                </c:pt>
                <c:pt idx="301">
                  <c:v>1421057852.07005</c:v>
                </c:pt>
                <c:pt idx="302">
                  <c:v>1397843087.7163301</c:v>
                </c:pt>
                <c:pt idx="303">
                  <c:v>1394721286.64978</c:v>
                </c:pt>
                <c:pt idx="304">
                  <c:v>1399845215.81903</c:v>
                </c:pt>
                <c:pt idx="305">
                  <c:v>1390136385.0868199</c:v>
                </c:pt>
                <c:pt idx="306">
                  <c:v>1401083075.9756</c:v>
                </c:pt>
                <c:pt idx="307">
                  <c:v>1407900819.2160101</c:v>
                </c:pt>
                <c:pt idx="308">
                  <c:v>1418687147.20418</c:v>
                </c:pt>
                <c:pt idx="309">
                  <c:v>1418864164.7653501</c:v>
                </c:pt>
                <c:pt idx="310">
                  <c:v>1419041200.5616601</c:v>
                </c:pt>
                <c:pt idx="311">
                  <c:v>1425206112.38943</c:v>
                </c:pt>
                <c:pt idx="312">
                  <c:v>1422000500.66783</c:v>
                </c:pt>
                <c:pt idx="313">
                  <c:v>1428392219.7181201</c:v>
                </c:pt>
                <c:pt idx="314">
                  <c:v>1410321534.5905099</c:v>
                </c:pt>
                <c:pt idx="315">
                  <c:v>1400540828.99034</c:v>
                </c:pt>
                <c:pt idx="316">
                  <c:v>1411028218.0146999</c:v>
                </c:pt>
                <c:pt idx="317">
                  <c:v>1405645985.46368</c:v>
                </c:pt>
                <c:pt idx="318">
                  <c:v>1403052210.8120999</c:v>
                </c:pt>
                <c:pt idx="319">
                  <c:v>1386569065.9451399</c:v>
                </c:pt>
                <c:pt idx="320">
                  <c:v>1385153046.0626199</c:v>
                </c:pt>
                <c:pt idx="321">
                  <c:v>1394991736.9138999</c:v>
                </c:pt>
                <c:pt idx="322">
                  <c:v>1369262140.43205</c:v>
                </c:pt>
                <c:pt idx="323">
                  <c:v>1359090797.0253999</c:v>
                </c:pt>
                <c:pt idx="324">
                  <c:v>1352763432.6808801</c:v>
                </c:pt>
                <c:pt idx="325">
                  <c:v>1363491538.24983</c:v>
                </c:pt>
                <c:pt idx="326">
                  <c:v>1374404239.2710199</c:v>
                </c:pt>
                <c:pt idx="327">
                  <c:v>1374178674.6875</c:v>
                </c:pt>
                <c:pt idx="328">
                  <c:v>1368445599.67643</c:v>
                </c:pt>
                <c:pt idx="329">
                  <c:v>1371291183.3052499</c:v>
                </c:pt>
                <c:pt idx="330">
                  <c:v>1360182608.1222401</c:v>
                </c:pt>
                <c:pt idx="331">
                  <c:v>1356014902.8183</c:v>
                </c:pt>
                <c:pt idx="332">
                  <c:v>1375722244.27051</c:v>
                </c:pt>
                <c:pt idx="333">
                  <c:v>1391088013.0810201</c:v>
                </c:pt>
                <c:pt idx="334">
                  <c:v>1415240719.2920001</c:v>
                </c:pt>
                <c:pt idx="335">
                  <c:v>1403589583.9579699</c:v>
                </c:pt>
                <c:pt idx="336">
                  <c:v>1395887456.34236</c:v>
                </c:pt>
                <c:pt idx="337">
                  <c:v>1401271422.46276</c:v>
                </c:pt>
                <c:pt idx="338">
                  <c:v>1407861835.9201</c:v>
                </c:pt>
                <c:pt idx="339">
                  <c:v>1412593287.21911</c:v>
                </c:pt>
                <c:pt idx="340">
                  <c:v>1424697567.6008101</c:v>
                </c:pt>
                <c:pt idx="341">
                  <c:v>1416249364.57146</c:v>
                </c:pt>
                <c:pt idx="342">
                  <c:v>1412454186.22472</c:v>
                </c:pt>
                <c:pt idx="343">
                  <c:v>1435472470.7376399</c:v>
                </c:pt>
                <c:pt idx="344">
                  <c:v>1440178500.98897</c:v>
                </c:pt>
                <c:pt idx="345">
                  <c:v>1404563526.50317</c:v>
                </c:pt>
                <c:pt idx="346">
                  <c:v>1405984405.6963899</c:v>
                </c:pt>
                <c:pt idx="347">
                  <c:v>1423266877.7107301</c:v>
                </c:pt>
                <c:pt idx="348">
                  <c:v>1416211370.0055399</c:v>
                </c:pt>
                <c:pt idx="349">
                  <c:v>1428989651.14885</c:v>
                </c:pt>
                <c:pt idx="350">
                  <c:v>1450755368.2200799</c:v>
                </c:pt>
                <c:pt idx="351">
                  <c:v>1445505454.7994201</c:v>
                </c:pt>
                <c:pt idx="352">
                  <c:v>1461009878.15994</c:v>
                </c:pt>
                <c:pt idx="353">
                  <c:v>1436195527.0836101</c:v>
                </c:pt>
                <c:pt idx="354">
                  <c:v>1436069794.1445301</c:v>
                </c:pt>
                <c:pt idx="355">
                  <c:v>1442606808.4384501</c:v>
                </c:pt>
                <c:pt idx="356">
                  <c:v>1449859344.7372701</c:v>
                </c:pt>
                <c:pt idx="357">
                  <c:v>1433097333.63271</c:v>
                </c:pt>
                <c:pt idx="358">
                  <c:v>1422535614.07022</c:v>
                </c:pt>
                <c:pt idx="359">
                  <c:v>1441438824.6391301</c:v>
                </c:pt>
                <c:pt idx="360">
                  <c:v>1448422548.8450799</c:v>
                </c:pt>
                <c:pt idx="361">
                  <c:v>1430401773.98564</c:v>
                </c:pt>
                <c:pt idx="362">
                  <c:v>1433434447.61538</c:v>
                </c:pt>
                <c:pt idx="363">
                  <c:v>1431071268.5878999</c:v>
                </c:pt>
                <c:pt idx="364">
                  <c:v>1435721770.4219201</c:v>
                </c:pt>
                <c:pt idx="365">
                  <c:v>1460839747.45454</c:v>
                </c:pt>
                <c:pt idx="366">
                  <c:v>1459077714.7903299</c:v>
                </c:pt>
                <c:pt idx="367">
                  <c:v>1469148034.6563599</c:v>
                </c:pt>
                <c:pt idx="368">
                  <c:v>1475907881.4249799</c:v>
                </c:pt>
                <c:pt idx="369">
                  <c:v>1472796230.66273</c:v>
                </c:pt>
                <c:pt idx="370">
                  <c:v>1474996613.99986</c:v>
                </c:pt>
                <c:pt idx="371">
                  <c:v>1474259177.8731201</c:v>
                </c:pt>
                <c:pt idx="372">
                  <c:v>1473156083.3945899</c:v>
                </c:pt>
                <c:pt idx="373">
                  <c:v>1462437263.9577</c:v>
                </c:pt>
                <c:pt idx="374">
                  <c:v>1461337572.3206501</c:v>
                </c:pt>
                <c:pt idx="375">
                  <c:v>1430524718.79653</c:v>
                </c:pt>
                <c:pt idx="376">
                  <c:v>1408657278.3885801</c:v>
                </c:pt>
                <c:pt idx="377">
                  <c:v>1420423661.1040299</c:v>
                </c:pt>
                <c:pt idx="378">
                  <c:v>1419351684.9779601</c:v>
                </c:pt>
                <c:pt idx="379">
                  <c:v>1425547057.5034699</c:v>
                </c:pt>
                <c:pt idx="380">
                  <c:v>1412271308.3914101</c:v>
                </c:pt>
                <c:pt idx="381">
                  <c:v>1418396376.69748</c:v>
                </c:pt>
                <c:pt idx="382">
                  <c:v>1408612220.92925</c:v>
                </c:pt>
                <c:pt idx="383">
                  <c:v>1413754002.04474</c:v>
                </c:pt>
                <c:pt idx="384">
                  <c:v>1414279807.4741099</c:v>
                </c:pt>
                <c:pt idx="385">
                  <c:v>1414455112.5144801</c:v>
                </c:pt>
                <c:pt idx="386">
                  <c:v>1397994443.5532899</c:v>
                </c:pt>
                <c:pt idx="387">
                  <c:v>1399334447.7593801</c:v>
                </c:pt>
                <c:pt idx="388">
                  <c:v>1401962317.5718901</c:v>
                </c:pt>
                <c:pt idx="389">
                  <c:v>1402484407.1728799</c:v>
                </c:pt>
                <c:pt idx="390">
                  <c:v>1402787887.92608</c:v>
                </c:pt>
                <c:pt idx="391">
                  <c:v>1402641325.9814</c:v>
                </c:pt>
                <c:pt idx="392">
                  <c:v>1380343584.9615099</c:v>
                </c:pt>
                <c:pt idx="393">
                  <c:v>1370341906.0132101</c:v>
                </c:pt>
                <c:pt idx="394">
                  <c:v>1376902160.6375101</c:v>
                </c:pt>
                <c:pt idx="395">
                  <c:v>1392152283.0337901</c:v>
                </c:pt>
                <c:pt idx="396">
                  <c:v>1402731664.7904501</c:v>
                </c:pt>
                <c:pt idx="397">
                  <c:v>1410293652.1768999</c:v>
                </c:pt>
                <c:pt idx="398">
                  <c:v>1405870950.20924</c:v>
                </c:pt>
                <c:pt idx="399">
                  <c:v>1391443349.2711501</c:v>
                </c:pt>
                <c:pt idx="400">
                  <c:v>1387120021.8653901</c:v>
                </c:pt>
                <c:pt idx="401">
                  <c:v>1364586532.09144</c:v>
                </c:pt>
                <c:pt idx="402">
                  <c:v>1366463903.4728401</c:v>
                </c:pt>
                <c:pt idx="403">
                  <c:v>1367369739.24</c:v>
                </c:pt>
                <c:pt idx="404">
                  <c:v>1396218978.4604399</c:v>
                </c:pt>
                <c:pt idx="405">
                  <c:v>1391871586.18822</c:v>
                </c:pt>
                <c:pt idx="406">
                  <c:v>1380351959.7333801</c:v>
                </c:pt>
                <c:pt idx="407">
                  <c:v>1386639717.83004</c:v>
                </c:pt>
                <c:pt idx="408">
                  <c:v>1390217532.67259</c:v>
                </c:pt>
                <c:pt idx="409">
                  <c:v>1371662533.6914301</c:v>
                </c:pt>
                <c:pt idx="410">
                  <c:v>1379615250.5294001</c:v>
                </c:pt>
                <c:pt idx="411">
                  <c:v>1390780058.90207</c:v>
                </c:pt>
                <c:pt idx="412">
                  <c:v>1364806377.75003</c:v>
                </c:pt>
                <c:pt idx="413">
                  <c:v>1355000577.42957</c:v>
                </c:pt>
                <c:pt idx="414">
                  <c:v>1351228398.46415</c:v>
                </c:pt>
                <c:pt idx="415">
                  <c:v>1340926970.8167601</c:v>
                </c:pt>
                <c:pt idx="416">
                  <c:v>1359852999.79232</c:v>
                </c:pt>
                <c:pt idx="417">
                  <c:v>1352092404.6442699</c:v>
                </c:pt>
                <c:pt idx="418">
                  <c:v>1349968594.36624</c:v>
                </c:pt>
                <c:pt idx="419">
                  <c:v>1346246304.5434899</c:v>
                </c:pt>
                <c:pt idx="420">
                  <c:v>1342813258.1076901</c:v>
                </c:pt>
                <c:pt idx="421">
                  <c:v>1347229843.7979</c:v>
                </c:pt>
                <c:pt idx="422">
                  <c:v>1369963287.3987999</c:v>
                </c:pt>
                <c:pt idx="423">
                  <c:v>1389475964.30914</c:v>
                </c:pt>
                <c:pt idx="424">
                  <c:v>1398619337.2123799</c:v>
                </c:pt>
                <c:pt idx="425">
                  <c:v>1381671795.3123801</c:v>
                </c:pt>
                <c:pt idx="426">
                  <c:v>1376774006.1205399</c:v>
                </c:pt>
                <c:pt idx="427">
                  <c:v>1382718272.9301701</c:v>
                </c:pt>
                <c:pt idx="428">
                  <c:v>1370751050.42292</c:v>
                </c:pt>
                <c:pt idx="429">
                  <c:v>1379049222.17536</c:v>
                </c:pt>
                <c:pt idx="430">
                  <c:v>1424301064.1954701</c:v>
                </c:pt>
                <c:pt idx="431">
                  <c:v>1410372439.4795699</c:v>
                </c:pt>
                <c:pt idx="432">
                  <c:v>1396323152.4005899</c:v>
                </c:pt>
                <c:pt idx="433">
                  <c:v>1415308759.08781</c:v>
                </c:pt>
                <c:pt idx="434">
                  <c:v>1417968013.9132299</c:v>
                </c:pt>
                <c:pt idx="435">
                  <c:v>1413588535.0327799</c:v>
                </c:pt>
                <c:pt idx="436">
                  <c:v>1396793960.38061</c:v>
                </c:pt>
                <c:pt idx="437">
                  <c:v>1387069503.4542301</c:v>
                </c:pt>
                <c:pt idx="438">
                  <c:v>1389988041.3333399</c:v>
                </c:pt>
                <c:pt idx="439">
                  <c:v>1374003059.0464001</c:v>
                </c:pt>
                <c:pt idx="440">
                  <c:v>1362449071.7641499</c:v>
                </c:pt>
                <c:pt idx="441">
                  <c:v>1351469141.1522801</c:v>
                </c:pt>
                <c:pt idx="442">
                  <c:v>1345716206.8703401</c:v>
                </c:pt>
                <c:pt idx="443">
                  <c:v>1351367514.1197901</c:v>
                </c:pt>
                <c:pt idx="444">
                  <c:v>1324838993.1371</c:v>
                </c:pt>
                <c:pt idx="445">
                  <c:v>1314323179.9228101</c:v>
                </c:pt>
                <c:pt idx="446">
                  <c:v>1320762921.4890399</c:v>
                </c:pt>
                <c:pt idx="447">
                  <c:v>1332749101.78157</c:v>
                </c:pt>
                <c:pt idx="448">
                  <c:v>1323672755.89255</c:v>
                </c:pt>
                <c:pt idx="449">
                  <c:v>1341779455.30374</c:v>
                </c:pt>
                <c:pt idx="450">
                  <c:v>1330024809.58727</c:v>
                </c:pt>
                <c:pt idx="451">
                  <c:v>1325401541.2927201</c:v>
                </c:pt>
                <c:pt idx="452">
                  <c:v>1347902505.9390299</c:v>
                </c:pt>
              </c:numCache>
            </c:numRef>
          </c:val>
          <c:smooth val="0"/>
          <c:extLst>
            <c:ext xmlns:c16="http://schemas.microsoft.com/office/drawing/2014/chart" uri="{C3380CC4-5D6E-409C-BE32-E72D297353CC}">
              <c16:uniqueId val="{00000000-6136-4483-BC34-BD8C0D3BEBE1}"/>
            </c:ext>
          </c:extLst>
        </c:ser>
        <c:ser>
          <c:idx val="1"/>
          <c:order val="1"/>
          <c:tx>
            <c:strRef>
              <c:f>Summary!$C$1</c:f>
              <c:strCache>
                <c:ptCount val="1"/>
                <c:pt idx="0">
                  <c:v>Whole Fund liabilities (Barnett Waddingham)</c:v>
                </c:pt>
              </c:strCache>
            </c:strRef>
          </c:tx>
          <c:spPr>
            <a:ln w="47625" cap="rnd">
              <a:solidFill>
                <a:schemeClr val="accent1"/>
              </a:solidFill>
              <a:round/>
            </a:ln>
            <a:effectLst/>
          </c:spPr>
          <c:marker>
            <c:symbol val="none"/>
          </c:marker>
          <c:cat>
            <c:numRef>
              <c:f>Summary!$E$2:$E$454</c:f>
              <c:numCache>
                <c:formatCode>m/d/yyyy</c:formatCode>
                <c:ptCount val="453"/>
                <c:pt idx="0">
                  <c:v>43978</c:v>
                </c:pt>
                <c:pt idx="1">
                  <c:v>43979</c:v>
                </c:pt>
                <c:pt idx="2">
                  <c:v>43980</c:v>
                </c:pt>
                <c:pt idx="3">
                  <c:v>43983</c:v>
                </c:pt>
                <c:pt idx="4">
                  <c:v>43984</c:v>
                </c:pt>
                <c:pt idx="5">
                  <c:v>43985</c:v>
                </c:pt>
                <c:pt idx="6">
                  <c:v>43986</c:v>
                </c:pt>
                <c:pt idx="7">
                  <c:v>43987</c:v>
                </c:pt>
                <c:pt idx="8">
                  <c:v>43990</c:v>
                </c:pt>
                <c:pt idx="9">
                  <c:v>43991</c:v>
                </c:pt>
                <c:pt idx="10">
                  <c:v>43994</c:v>
                </c:pt>
                <c:pt idx="11">
                  <c:v>43997</c:v>
                </c:pt>
                <c:pt idx="12">
                  <c:v>43998</c:v>
                </c:pt>
                <c:pt idx="13">
                  <c:v>43999</c:v>
                </c:pt>
                <c:pt idx="14">
                  <c:v>44000</c:v>
                </c:pt>
                <c:pt idx="15">
                  <c:v>44001</c:v>
                </c:pt>
                <c:pt idx="16">
                  <c:v>44004</c:v>
                </c:pt>
                <c:pt idx="17">
                  <c:v>44005</c:v>
                </c:pt>
                <c:pt idx="18">
                  <c:v>44006</c:v>
                </c:pt>
                <c:pt idx="19">
                  <c:v>44007</c:v>
                </c:pt>
                <c:pt idx="20">
                  <c:v>44008</c:v>
                </c:pt>
                <c:pt idx="21">
                  <c:v>44011</c:v>
                </c:pt>
                <c:pt idx="22">
                  <c:v>44012</c:v>
                </c:pt>
                <c:pt idx="23">
                  <c:v>44013</c:v>
                </c:pt>
                <c:pt idx="24">
                  <c:v>44014</c:v>
                </c:pt>
                <c:pt idx="25">
                  <c:v>44015</c:v>
                </c:pt>
                <c:pt idx="26">
                  <c:v>44018</c:v>
                </c:pt>
                <c:pt idx="27">
                  <c:v>44019</c:v>
                </c:pt>
                <c:pt idx="28">
                  <c:v>44021</c:v>
                </c:pt>
                <c:pt idx="29">
                  <c:v>44022</c:v>
                </c:pt>
                <c:pt idx="30">
                  <c:v>44025</c:v>
                </c:pt>
                <c:pt idx="31">
                  <c:v>44026</c:v>
                </c:pt>
                <c:pt idx="32">
                  <c:v>44027</c:v>
                </c:pt>
                <c:pt idx="33">
                  <c:v>44028</c:v>
                </c:pt>
                <c:pt idx="34">
                  <c:v>44029</c:v>
                </c:pt>
                <c:pt idx="35">
                  <c:v>44032</c:v>
                </c:pt>
                <c:pt idx="36">
                  <c:v>44033</c:v>
                </c:pt>
                <c:pt idx="37">
                  <c:v>44034</c:v>
                </c:pt>
                <c:pt idx="38">
                  <c:v>44035</c:v>
                </c:pt>
                <c:pt idx="39">
                  <c:v>44036</c:v>
                </c:pt>
                <c:pt idx="40">
                  <c:v>44039</c:v>
                </c:pt>
                <c:pt idx="41">
                  <c:v>44040</c:v>
                </c:pt>
                <c:pt idx="42">
                  <c:v>44043</c:v>
                </c:pt>
                <c:pt idx="43">
                  <c:v>44046</c:v>
                </c:pt>
                <c:pt idx="44">
                  <c:v>44047</c:v>
                </c:pt>
                <c:pt idx="45">
                  <c:v>44048</c:v>
                </c:pt>
                <c:pt idx="46">
                  <c:v>44049</c:v>
                </c:pt>
                <c:pt idx="47">
                  <c:v>44057</c:v>
                </c:pt>
                <c:pt idx="48">
                  <c:v>44061</c:v>
                </c:pt>
                <c:pt idx="49">
                  <c:v>44062</c:v>
                </c:pt>
                <c:pt idx="50">
                  <c:v>44064</c:v>
                </c:pt>
                <c:pt idx="51">
                  <c:v>44067</c:v>
                </c:pt>
                <c:pt idx="52">
                  <c:v>44068</c:v>
                </c:pt>
                <c:pt idx="53">
                  <c:v>44069</c:v>
                </c:pt>
                <c:pt idx="54">
                  <c:v>44070</c:v>
                </c:pt>
                <c:pt idx="55">
                  <c:v>44071</c:v>
                </c:pt>
                <c:pt idx="56">
                  <c:v>44074</c:v>
                </c:pt>
                <c:pt idx="57">
                  <c:v>44075</c:v>
                </c:pt>
                <c:pt idx="58">
                  <c:v>44077</c:v>
                </c:pt>
                <c:pt idx="59">
                  <c:v>44078</c:v>
                </c:pt>
                <c:pt idx="60">
                  <c:v>44081</c:v>
                </c:pt>
                <c:pt idx="61">
                  <c:v>44082</c:v>
                </c:pt>
                <c:pt idx="62">
                  <c:v>44083</c:v>
                </c:pt>
                <c:pt idx="63">
                  <c:v>44084</c:v>
                </c:pt>
                <c:pt idx="64">
                  <c:v>44085</c:v>
                </c:pt>
                <c:pt idx="65">
                  <c:v>44089</c:v>
                </c:pt>
                <c:pt idx="66">
                  <c:v>44090</c:v>
                </c:pt>
                <c:pt idx="67">
                  <c:v>44091</c:v>
                </c:pt>
                <c:pt idx="68">
                  <c:v>44092</c:v>
                </c:pt>
                <c:pt idx="69">
                  <c:v>44095</c:v>
                </c:pt>
                <c:pt idx="70">
                  <c:v>44097</c:v>
                </c:pt>
                <c:pt idx="71">
                  <c:v>44099</c:v>
                </c:pt>
                <c:pt idx="72">
                  <c:v>44102</c:v>
                </c:pt>
                <c:pt idx="73">
                  <c:v>44103</c:v>
                </c:pt>
                <c:pt idx="74">
                  <c:v>44104</c:v>
                </c:pt>
                <c:pt idx="75">
                  <c:v>44105</c:v>
                </c:pt>
                <c:pt idx="76">
                  <c:v>44106</c:v>
                </c:pt>
                <c:pt idx="77">
                  <c:v>44109</c:v>
                </c:pt>
                <c:pt idx="78">
                  <c:v>44110</c:v>
                </c:pt>
                <c:pt idx="79">
                  <c:v>44111</c:v>
                </c:pt>
                <c:pt idx="80">
                  <c:v>44112</c:v>
                </c:pt>
                <c:pt idx="81">
                  <c:v>44113</c:v>
                </c:pt>
                <c:pt idx="82">
                  <c:v>44116</c:v>
                </c:pt>
                <c:pt idx="83">
                  <c:v>44117</c:v>
                </c:pt>
                <c:pt idx="84">
                  <c:v>44118</c:v>
                </c:pt>
                <c:pt idx="85">
                  <c:v>44119</c:v>
                </c:pt>
                <c:pt idx="86">
                  <c:v>44120</c:v>
                </c:pt>
                <c:pt idx="87">
                  <c:v>44123</c:v>
                </c:pt>
                <c:pt idx="88">
                  <c:v>44124</c:v>
                </c:pt>
                <c:pt idx="89">
                  <c:v>44125</c:v>
                </c:pt>
                <c:pt idx="90">
                  <c:v>44126</c:v>
                </c:pt>
                <c:pt idx="91">
                  <c:v>44127</c:v>
                </c:pt>
                <c:pt idx="92">
                  <c:v>44130</c:v>
                </c:pt>
                <c:pt idx="93">
                  <c:v>44131</c:v>
                </c:pt>
                <c:pt idx="94">
                  <c:v>44133</c:v>
                </c:pt>
                <c:pt idx="95">
                  <c:v>44137</c:v>
                </c:pt>
                <c:pt idx="96">
                  <c:v>44138</c:v>
                </c:pt>
                <c:pt idx="97">
                  <c:v>44139</c:v>
                </c:pt>
                <c:pt idx="98">
                  <c:v>44140</c:v>
                </c:pt>
                <c:pt idx="99">
                  <c:v>44141</c:v>
                </c:pt>
                <c:pt idx="100">
                  <c:v>44144</c:v>
                </c:pt>
                <c:pt idx="101">
                  <c:v>44145</c:v>
                </c:pt>
                <c:pt idx="102">
                  <c:v>44146</c:v>
                </c:pt>
                <c:pt idx="103">
                  <c:v>44147</c:v>
                </c:pt>
                <c:pt idx="104">
                  <c:v>44148</c:v>
                </c:pt>
                <c:pt idx="105">
                  <c:v>44151</c:v>
                </c:pt>
                <c:pt idx="106">
                  <c:v>44152</c:v>
                </c:pt>
                <c:pt idx="107">
                  <c:v>44153</c:v>
                </c:pt>
                <c:pt idx="108">
                  <c:v>44154</c:v>
                </c:pt>
                <c:pt idx="109">
                  <c:v>44155</c:v>
                </c:pt>
                <c:pt idx="110">
                  <c:v>44158</c:v>
                </c:pt>
                <c:pt idx="111">
                  <c:v>44159</c:v>
                </c:pt>
                <c:pt idx="112">
                  <c:v>44160</c:v>
                </c:pt>
                <c:pt idx="113">
                  <c:v>44161</c:v>
                </c:pt>
                <c:pt idx="114">
                  <c:v>44162</c:v>
                </c:pt>
                <c:pt idx="115">
                  <c:v>44165</c:v>
                </c:pt>
                <c:pt idx="116">
                  <c:v>44166</c:v>
                </c:pt>
                <c:pt idx="117">
                  <c:v>44167</c:v>
                </c:pt>
                <c:pt idx="118">
                  <c:v>44168</c:v>
                </c:pt>
                <c:pt idx="119">
                  <c:v>44169</c:v>
                </c:pt>
                <c:pt idx="120">
                  <c:v>44172</c:v>
                </c:pt>
                <c:pt idx="121">
                  <c:v>44173</c:v>
                </c:pt>
                <c:pt idx="122">
                  <c:v>44174</c:v>
                </c:pt>
                <c:pt idx="123">
                  <c:v>44175</c:v>
                </c:pt>
                <c:pt idx="124">
                  <c:v>44176</c:v>
                </c:pt>
                <c:pt idx="125">
                  <c:v>44179</c:v>
                </c:pt>
                <c:pt idx="126">
                  <c:v>44180</c:v>
                </c:pt>
                <c:pt idx="127">
                  <c:v>44181</c:v>
                </c:pt>
                <c:pt idx="128">
                  <c:v>44182</c:v>
                </c:pt>
                <c:pt idx="129">
                  <c:v>44183</c:v>
                </c:pt>
                <c:pt idx="130">
                  <c:v>44186</c:v>
                </c:pt>
                <c:pt idx="131">
                  <c:v>44187</c:v>
                </c:pt>
                <c:pt idx="132">
                  <c:v>44188</c:v>
                </c:pt>
                <c:pt idx="133">
                  <c:v>44189</c:v>
                </c:pt>
                <c:pt idx="134">
                  <c:v>44190</c:v>
                </c:pt>
                <c:pt idx="135">
                  <c:v>44193</c:v>
                </c:pt>
                <c:pt idx="136">
                  <c:v>44194</c:v>
                </c:pt>
                <c:pt idx="137">
                  <c:v>44195</c:v>
                </c:pt>
                <c:pt idx="138">
                  <c:v>44196</c:v>
                </c:pt>
                <c:pt idx="139">
                  <c:v>44197</c:v>
                </c:pt>
                <c:pt idx="140">
                  <c:v>44200</c:v>
                </c:pt>
                <c:pt idx="141">
                  <c:v>44201</c:v>
                </c:pt>
                <c:pt idx="142">
                  <c:v>44202</c:v>
                </c:pt>
                <c:pt idx="143">
                  <c:v>44203</c:v>
                </c:pt>
                <c:pt idx="144">
                  <c:v>44204</c:v>
                </c:pt>
                <c:pt idx="145">
                  <c:v>44207</c:v>
                </c:pt>
                <c:pt idx="146">
                  <c:v>44208</c:v>
                </c:pt>
                <c:pt idx="147">
                  <c:v>44209</c:v>
                </c:pt>
                <c:pt idx="148">
                  <c:v>44210</c:v>
                </c:pt>
                <c:pt idx="149">
                  <c:v>44214</c:v>
                </c:pt>
                <c:pt idx="150">
                  <c:v>44215</c:v>
                </c:pt>
                <c:pt idx="151">
                  <c:v>44216</c:v>
                </c:pt>
                <c:pt idx="152">
                  <c:v>44218</c:v>
                </c:pt>
                <c:pt idx="153">
                  <c:v>44221</c:v>
                </c:pt>
                <c:pt idx="154">
                  <c:v>44222</c:v>
                </c:pt>
                <c:pt idx="155">
                  <c:v>44223</c:v>
                </c:pt>
                <c:pt idx="156">
                  <c:v>44224</c:v>
                </c:pt>
                <c:pt idx="157">
                  <c:v>44225</c:v>
                </c:pt>
                <c:pt idx="158">
                  <c:v>44228</c:v>
                </c:pt>
                <c:pt idx="159">
                  <c:v>44229</c:v>
                </c:pt>
                <c:pt idx="160">
                  <c:v>44231</c:v>
                </c:pt>
                <c:pt idx="161">
                  <c:v>44232</c:v>
                </c:pt>
                <c:pt idx="162">
                  <c:v>44235</c:v>
                </c:pt>
                <c:pt idx="163">
                  <c:v>44236</c:v>
                </c:pt>
                <c:pt idx="164">
                  <c:v>44237</c:v>
                </c:pt>
                <c:pt idx="165">
                  <c:v>44238</c:v>
                </c:pt>
                <c:pt idx="166">
                  <c:v>44239</c:v>
                </c:pt>
                <c:pt idx="167">
                  <c:v>44242</c:v>
                </c:pt>
                <c:pt idx="168">
                  <c:v>44243</c:v>
                </c:pt>
                <c:pt idx="169">
                  <c:v>44244</c:v>
                </c:pt>
                <c:pt idx="170">
                  <c:v>44245</c:v>
                </c:pt>
                <c:pt idx="171">
                  <c:v>44249</c:v>
                </c:pt>
                <c:pt idx="172">
                  <c:v>44250</c:v>
                </c:pt>
                <c:pt idx="173">
                  <c:v>44251</c:v>
                </c:pt>
                <c:pt idx="174">
                  <c:v>44252</c:v>
                </c:pt>
                <c:pt idx="175">
                  <c:v>44253</c:v>
                </c:pt>
                <c:pt idx="176">
                  <c:v>44256</c:v>
                </c:pt>
                <c:pt idx="177">
                  <c:v>44257</c:v>
                </c:pt>
                <c:pt idx="178">
                  <c:v>44258</c:v>
                </c:pt>
                <c:pt idx="179">
                  <c:v>44259</c:v>
                </c:pt>
                <c:pt idx="180">
                  <c:v>44260</c:v>
                </c:pt>
                <c:pt idx="181">
                  <c:v>44263</c:v>
                </c:pt>
                <c:pt idx="182">
                  <c:v>44264</c:v>
                </c:pt>
                <c:pt idx="183">
                  <c:v>44265</c:v>
                </c:pt>
                <c:pt idx="184">
                  <c:v>44266</c:v>
                </c:pt>
                <c:pt idx="185">
                  <c:v>44267</c:v>
                </c:pt>
                <c:pt idx="186">
                  <c:v>44270</c:v>
                </c:pt>
                <c:pt idx="187">
                  <c:v>44271</c:v>
                </c:pt>
                <c:pt idx="188">
                  <c:v>44272</c:v>
                </c:pt>
                <c:pt idx="189">
                  <c:v>44273</c:v>
                </c:pt>
                <c:pt idx="190">
                  <c:v>44274</c:v>
                </c:pt>
                <c:pt idx="191">
                  <c:v>44277</c:v>
                </c:pt>
                <c:pt idx="192">
                  <c:v>44279</c:v>
                </c:pt>
                <c:pt idx="193">
                  <c:v>44280</c:v>
                </c:pt>
                <c:pt idx="194">
                  <c:v>44281</c:v>
                </c:pt>
                <c:pt idx="195">
                  <c:v>44284</c:v>
                </c:pt>
                <c:pt idx="196">
                  <c:v>44285</c:v>
                </c:pt>
                <c:pt idx="197">
                  <c:v>44286</c:v>
                </c:pt>
                <c:pt idx="198">
                  <c:v>44287</c:v>
                </c:pt>
                <c:pt idx="199">
                  <c:v>44288</c:v>
                </c:pt>
                <c:pt idx="200">
                  <c:v>44291</c:v>
                </c:pt>
                <c:pt idx="201">
                  <c:v>44292</c:v>
                </c:pt>
                <c:pt idx="202">
                  <c:v>44293</c:v>
                </c:pt>
                <c:pt idx="203">
                  <c:v>44294</c:v>
                </c:pt>
                <c:pt idx="204">
                  <c:v>44295</c:v>
                </c:pt>
                <c:pt idx="205">
                  <c:v>44298</c:v>
                </c:pt>
                <c:pt idx="206">
                  <c:v>44299</c:v>
                </c:pt>
                <c:pt idx="207">
                  <c:v>44300</c:v>
                </c:pt>
                <c:pt idx="208">
                  <c:v>44301</c:v>
                </c:pt>
                <c:pt idx="209">
                  <c:v>44302</c:v>
                </c:pt>
                <c:pt idx="210">
                  <c:v>44305</c:v>
                </c:pt>
                <c:pt idx="211">
                  <c:v>44306</c:v>
                </c:pt>
                <c:pt idx="212">
                  <c:v>44307</c:v>
                </c:pt>
                <c:pt idx="213">
                  <c:v>44308</c:v>
                </c:pt>
                <c:pt idx="214">
                  <c:v>44309</c:v>
                </c:pt>
                <c:pt idx="215">
                  <c:v>44312</c:v>
                </c:pt>
                <c:pt idx="216">
                  <c:v>44313</c:v>
                </c:pt>
                <c:pt idx="217">
                  <c:v>44314</c:v>
                </c:pt>
                <c:pt idx="218">
                  <c:v>44315</c:v>
                </c:pt>
                <c:pt idx="219">
                  <c:v>44316</c:v>
                </c:pt>
                <c:pt idx="220">
                  <c:v>44320</c:v>
                </c:pt>
                <c:pt idx="221">
                  <c:v>44321</c:v>
                </c:pt>
                <c:pt idx="222">
                  <c:v>44322</c:v>
                </c:pt>
                <c:pt idx="223">
                  <c:v>44323</c:v>
                </c:pt>
                <c:pt idx="224">
                  <c:v>44327</c:v>
                </c:pt>
                <c:pt idx="225">
                  <c:v>44328</c:v>
                </c:pt>
                <c:pt idx="226">
                  <c:v>44330</c:v>
                </c:pt>
                <c:pt idx="227">
                  <c:v>44333</c:v>
                </c:pt>
                <c:pt idx="228">
                  <c:v>44334</c:v>
                </c:pt>
                <c:pt idx="229">
                  <c:v>44335</c:v>
                </c:pt>
                <c:pt idx="230">
                  <c:v>44336</c:v>
                </c:pt>
                <c:pt idx="231">
                  <c:v>44337</c:v>
                </c:pt>
                <c:pt idx="232">
                  <c:v>44340</c:v>
                </c:pt>
                <c:pt idx="233">
                  <c:v>44341</c:v>
                </c:pt>
                <c:pt idx="234">
                  <c:v>44342</c:v>
                </c:pt>
                <c:pt idx="235">
                  <c:v>44343</c:v>
                </c:pt>
                <c:pt idx="236">
                  <c:v>44344</c:v>
                </c:pt>
                <c:pt idx="237">
                  <c:v>44347</c:v>
                </c:pt>
                <c:pt idx="238">
                  <c:v>44348</c:v>
                </c:pt>
                <c:pt idx="239">
                  <c:v>44349</c:v>
                </c:pt>
                <c:pt idx="240">
                  <c:v>44350</c:v>
                </c:pt>
                <c:pt idx="241">
                  <c:v>44351</c:v>
                </c:pt>
                <c:pt idx="242">
                  <c:v>44354</c:v>
                </c:pt>
                <c:pt idx="243">
                  <c:v>44355</c:v>
                </c:pt>
                <c:pt idx="244">
                  <c:v>44356</c:v>
                </c:pt>
                <c:pt idx="245">
                  <c:v>44357</c:v>
                </c:pt>
                <c:pt idx="246">
                  <c:v>44358</c:v>
                </c:pt>
                <c:pt idx="247">
                  <c:v>44361</c:v>
                </c:pt>
                <c:pt idx="248">
                  <c:v>44362</c:v>
                </c:pt>
                <c:pt idx="249">
                  <c:v>44363</c:v>
                </c:pt>
                <c:pt idx="250">
                  <c:v>44364</c:v>
                </c:pt>
                <c:pt idx="251">
                  <c:v>44365</c:v>
                </c:pt>
                <c:pt idx="252">
                  <c:v>44368</c:v>
                </c:pt>
                <c:pt idx="253">
                  <c:v>44369</c:v>
                </c:pt>
                <c:pt idx="254">
                  <c:v>44370</c:v>
                </c:pt>
                <c:pt idx="255">
                  <c:v>44371</c:v>
                </c:pt>
                <c:pt idx="256">
                  <c:v>44372</c:v>
                </c:pt>
                <c:pt idx="257">
                  <c:v>44375</c:v>
                </c:pt>
                <c:pt idx="258">
                  <c:v>44376</c:v>
                </c:pt>
                <c:pt idx="259">
                  <c:v>44377</c:v>
                </c:pt>
                <c:pt idx="260">
                  <c:v>44378</c:v>
                </c:pt>
                <c:pt idx="261">
                  <c:v>44379</c:v>
                </c:pt>
                <c:pt idx="262">
                  <c:v>44382</c:v>
                </c:pt>
                <c:pt idx="263">
                  <c:v>44383</c:v>
                </c:pt>
                <c:pt idx="264">
                  <c:v>44384</c:v>
                </c:pt>
                <c:pt idx="265">
                  <c:v>44385</c:v>
                </c:pt>
                <c:pt idx="266">
                  <c:v>44386</c:v>
                </c:pt>
                <c:pt idx="267">
                  <c:v>44389</c:v>
                </c:pt>
                <c:pt idx="268">
                  <c:v>44390</c:v>
                </c:pt>
                <c:pt idx="269">
                  <c:v>44391</c:v>
                </c:pt>
                <c:pt idx="270">
                  <c:v>44392</c:v>
                </c:pt>
                <c:pt idx="271">
                  <c:v>44393</c:v>
                </c:pt>
                <c:pt idx="272">
                  <c:v>44396</c:v>
                </c:pt>
                <c:pt idx="273">
                  <c:v>44397</c:v>
                </c:pt>
                <c:pt idx="274">
                  <c:v>44398</c:v>
                </c:pt>
                <c:pt idx="275">
                  <c:v>44399</c:v>
                </c:pt>
                <c:pt idx="276">
                  <c:v>44400</c:v>
                </c:pt>
                <c:pt idx="277">
                  <c:v>44403</c:v>
                </c:pt>
                <c:pt idx="278">
                  <c:v>44404</c:v>
                </c:pt>
                <c:pt idx="279">
                  <c:v>44405</c:v>
                </c:pt>
                <c:pt idx="280">
                  <c:v>44407</c:v>
                </c:pt>
                <c:pt idx="281">
                  <c:v>44410</c:v>
                </c:pt>
                <c:pt idx="282">
                  <c:v>44411</c:v>
                </c:pt>
                <c:pt idx="283">
                  <c:v>44412</c:v>
                </c:pt>
                <c:pt idx="284">
                  <c:v>44413</c:v>
                </c:pt>
                <c:pt idx="285">
                  <c:v>44414</c:v>
                </c:pt>
                <c:pt idx="286">
                  <c:v>44417</c:v>
                </c:pt>
                <c:pt idx="287">
                  <c:v>44418</c:v>
                </c:pt>
                <c:pt idx="288">
                  <c:v>44419</c:v>
                </c:pt>
                <c:pt idx="289">
                  <c:v>44420</c:v>
                </c:pt>
                <c:pt idx="290">
                  <c:v>44421</c:v>
                </c:pt>
                <c:pt idx="291">
                  <c:v>44424</c:v>
                </c:pt>
                <c:pt idx="292">
                  <c:v>44425</c:v>
                </c:pt>
                <c:pt idx="293">
                  <c:v>44426</c:v>
                </c:pt>
                <c:pt idx="294">
                  <c:v>44427</c:v>
                </c:pt>
                <c:pt idx="295">
                  <c:v>44428</c:v>
                </c:pt>
                <c:pt idx="296">
                  <c:v>44431</c:v>
                </c:pt>
                <c:pt idx="297">
                  <c:v>44432</c:v>
                </c:pt>
                <c:pt idx="298">
                  <c:v>44433</c:v>
                </c:pt>
                <c:pt idx="299">
                  <c:v>44434</c:v>
                </c:pt>
                <c:pt idx="300">
                  <c:v>44435</c:v>
                </c:pt>
                <c:pt idx="301">
                  <c:v>44438</c:v>
                </c:pt>
                <c:pt idx="302">
                  <c:v>44439</c:v>
                </c:pt>
                <c:pt idx="303">
                  <c:v>44440</c:v>
                </c:pt>
                <c:pt idx="304">
                  <c:v>44441</c:v>
                </c:pt>
                <c:pt idx="305">
                  <c:v>44442</c:v>
                </c:pt>
                <c:pt idx="306">
                  <c:v>44445</c:v>
                </c:pt>
                <c:pt idx="307">
                  <c:v>44446</c:v>
                </c:pt>
                <c:pt idx="308">
                  <c:v>44447</c:v>
                </c:pt>
                <c:pt idx="309">
                  <c:v>44448</c:v>
                </c:pt>
                <c:pt idx="310">
                  <c:v>44449</c:v>
                </c:pt>
                <c:pt idx="311">
                  <c:v>44452</c:v>
                </c:pt>
                <c:pt idx="312">
                  <c:v>44453</c:v>
                </c:pt>
                <c:pt idx="313">
                  <c:v>44454</c:v>
                </c:pt>
                <c:pt idx="314">
                  <c:v>44455</c:v>
                </c:pt>
                <c:pt idx="315">
                  <c:v>44456</c:v>
                </c:pt>
                <c:pt idx="316">
                  <c:v>44459</c:v>
                </c:pt>
                <c:pt idx="317">
                  <c:v>44460</c:v>
                </c:pt>
                <c:pt idx="318">
                  <c:v>44461</c:v>
                </c:pt>
                <c:pt idx="319">
                  <c:v>44462</c:v>
                </c:pt>
                <c:pt idx="320">
                  <c:v>44463</c:v>
                </c:pt>
                <c:pt idx="321">
                  <c:v>44466</c:v>
                </c:pt>
                <c:pt idx="322">
                  <c:v>44467</c:v>
                </c:pt>
                <c:pt idx="323">
                  <c:v>44468</c:v>
                </c:pt>
                <c:pt idx="324">
                  <c:v>44469</c:v>
                </c:pt>
                <c:pt idx="325">
                  <c:v>44470</c:v>
                </c:pt>
                <c:pt idx="326">
                  <c:v>44473</c:v>
                </c:pt>
                <c:pt idx="327">
                  <c:v>44474</c:v>
                </c:pt>
                <c:pt idx="328">
                  <c:v>44475</c:v>
                </c:pt>
                <c:pt idx="329">
                  <c:v>44476</c:v>
                </c:pt>
                <c:pt idx="330">
                  <c:v>44477</c:v>
                </c:pt>
                <c:pt idx="331">
                  <c:v>44480</c:v>
                </c:pt>
                <c:pt idx="332">
                  <c:v>44481</c:v>
                </c:pt>
                <c:pt idx="333">
                  <c:v>44482</c:v>
                </c:pt>
                <c:pt idx="334">
                  <c:v>44483</c:v>
                </c:pt>
                <c:pt idx="335">
                  <c:v>44484</c:v>
                </c:pt>
                <c:pt idx="336">
                  <c:v>44487</c:v>
                </c:pt>
                <c:pt idx="337">
                  <c:v>44488</c:v>
                </c:pt>
                <c:pt idx="338">
                  <c:v>44489</c:v>
                </c:pt>
                <c:pt idx="339">
                  <c:v>44490</c:v>
                </c:pt>
                <c:pt idx="340">
                  <c:v>44491</c:v>
                </c:pt>
                <c:pt idx="341">
                  <c:v>44494</c:v>
                </c:pt>
                <c:pt idx="342">
                  <c:v>44495</c:v>
                </c:pt>
                <c:pt idx="343">
                  <c:v>44496</c:v>
                </c:pt>
                <c:pt idx="344">
                  <c:v>44497</c:v>
                </c:pt>
                <c:pt idx="345">
                  <c:v>44498</c:v>
                </c:pt>
                <c:pt idx="346">
                  <c:v>44501</c:v>
                </c:pt>
                <c:pt idx="347">
                  <c:v>44502</c:v>
                </c:pt>
                <c:pt idx="348">
                  <c:v>44503</c:v>
                </c:pt>
                <c:pt idx="349">
                  <c:v>44504</c:v>
                </c:pt>
                <c:pt idx="350">
                  <c:v>44505</c:v>
                </c:pt>
                <c:pt idx="351">
                  <c:v>44508</c:v>
                </c:pt>
                <c:pt idx="352">
                  <c:v>44509</c:v>
                </c:pt>
                <c:pt idx="353">
                  <c:v>44510</c:v>
                </c:pt>
                <c:pt idx="354">
                  <c:v>44511</c:v>
                </c:pt>
                <c:pt idx="355">
                  <c:v>44512</c:v>
                </c:pt>
                <c:pt idx="356">
                  <c:v>44515</c:v>
                </c:pt>
                <c:pt idx="357">
                  <c:v>44516</c:v>
                </c:pt>
                <c:pt idx="358">
                  <c:v>44517</c:v>
                </c:pt>
                <c:pt idx="359">
                  <c:v>44518</c:v>
                </c:pt>
                <c:pt idx="360">
                  <c:v>44519</c:v>
                </c:pt>
                <c:pt idx="361">
                  <c:v>44522</c:v>
                </c:pt>
                <c:pt idx="362">
                  <c:v>44523</c:v>
                </c:pt>
                <c:pt idx="363">
                  <c:v>44524</c:v>
                </c:pt>
                <c:pt idx="364">
                  <c:v>44525</c:v>
                </c:pt>
                <c:pt idx="365">
                  <c:v>44526</c:v>
                </c:pt>
                <c:pt idx="366">
                  <c:v>44529</c:v>
                </c:pt>
                <c:pt idx="367">
                  <c:v>44530</c:v>
                </c:pt>
                <c:pt idx="368">
                  <c:v>44531</c:v>
                </c:pt>
                <c:pt idx="369">
                  <c:v>44532</c:v>
                </c:pt>
                <c:pt idx="370">
                  <c:v>44533</c:v>
                </c:pt>
                <c:pt idx="371">
                  <c:v>44536</c:v>
                </c:pt>
                <c:pt idx="372">
                  <c:v>44537</c:v>
                </c:pt>
                <c:pt idx="373">
                  <c:v>44538</c:v>
                </c:pt>
                <c:pt idx="374">
                  <c:v>44543</c:v>
                </c:pt>
                <c:pt idx="375">
                  <c:v>44544</c:v>
                </c:pt>
                <c:pt idx="376">
                  <c:v>44545</c:v>
                </c:pt>
                <c:pt idx="377">
                  <c:v>44546</c:v>
                </c:pt>
                <c:pt idx="378">
                  <c:v>44547</c:v>
                </c:pt>
                <c:pt idx="379">
                  <c:v>44550</c:v>
                </c:pt>
                <c:pt idx="380">
                  <c:v>44551</c:v>
                </c:pt>
                <c:pt idx="381">
                  <c:v>44552</c:v>
                </c:pt>
                <c:pt idx="382">
                  <c:v>44553</c:v>
                </c:pt>
                <c:pt idx="383">
                  <c:v>44554</c:v>
                </c:pt>
                <c:pt idx="384">
                  <c:v>44557</c:v>
                </c:pt>
                <c:pt idx="385">
                  <c:v>44558</c:v>
                </c:pt>
                <c:pt idx="386">
                  <c:v>44559</c:v>
                </c:pt>
                <c:pt idx="387">
                  <c:v>44560</c:v>
                </c:pt>
                <c:pt idx="388">
                  <c:v>44561</c:v>
                </c:pt>
                <c:pt idx="389">
                  <c:v>44564</c:v>
                </c:pt>
                <c:pt idx="390">
                  <c:v>44565</c:v>
                </c:pt>
                <c:pt idx="391">
                  <c:v>44566</c:v>
                </c:pt>
                <c:pt idx="392">
                  <c:v>44567</c:v>
                </c:pt>
                <c:pt idx="393">
                  <c:v>44568</c:v>
                </c:pt>
                <c:pt idx="394">
                  <c:v>44571</c:v>
                </c:pt>
                <c:pt idx="395">
                  <c:v>44572</c:v>
                </c:pt>
                <c:pt idx="396">
                  <c:v>44573</c:v>
                </c:pt>
                <c:pt idx="397">
                  <c:v>44574</c:v>
                </c:pt>
                <c:pt idx="398">
                  <c:v>44575</c:v>
                </c:pt>
                <c:pt idx="399">
                  <c:v>44578</c:v>
                </c:pt>
                <c:pt idx="400">
                  <c:v>44579</c:v>
                </c:pt>
                <c:pt idx="401">
                  <c:v>44580</c:v>
                </c:pt>
                <c:pt idx="402">
                  <c:v>44581</c:v>
                </c:pt>
                <c:pt idx="403">
                  <c:v>44582</c:v>
                </c:pt>
                <c:pt idx="404">
                  <c:v>44585</c:v>
                </c:pt>
                <c:pt idx="405">
                  <c:v>44586</c:v>
                </c:pt>
                <c:pt idx="406">
                  <c:v>44587</c:v>
                </c:pt>
                <c:pt idx="407">
                  <c:v>44588</c:v>
                </c:pt>
                <c:pt idx="408">
                  <c:v>44589</c:v>
                </c:pt>
                <c:pt idx="409">
                  <c:v>44592</c:v>
                </c:pt>
                <c:pt idx="410">
                  <c:v>44593</c:v>
                </c:pt>
                <c:pt idx="411">
                  <c:v>44594</c:v>
                </c:pt>
                <c:pt idx="412">
                  <c:v>44595</c:v>
                </c:pt>
                <c:pt idx="413">
                  <c:v>44596</c:v>
                </c:pt>
                <c:pt idx="414">
                  <c:v>44599</c:v>
                </c:pt>
                <c:pt idx="415">
                  <c:v>44600</c:v>
                </c:pt>
                <c:pt idx="416">
                  <c:v>44601</c:v>
                </c:pt>
                <c:pt idx="417">
                  <c:v>44602</c:v>
                </c:pt>
                <c:pt idx="418">
                  <c:v>44603</c:v>
                </c:pt>
                <c:pt idx="419">
                  <c:v>44606</c:v>
                </c:pt>
                <c:pt idx="420">
                  <c:v>44607</c:v>
                </c:pt>
                <c:pt idx="421">
                  <c:v>44608</c:v>
                </c:pt>
                <c:pt idx="422">
                  <c:v>44609</c:v>
                </c:pt>
                <c:pt idx="423">
                  <c:v>44610</c:v>
                </c:pt>
                <c:pt idx="424">
                  <c:v>44613</c:v>
                </c:pt>
                <c:pt idx="425">
                  <c:v>44614</c:v>
                </c:pt>
                <c:pt idx="426">
                  <c:v>44615</c:v>
                </c:pt>
                <c:pt idx="427">
                  <c:v>44616</c:v>
                </c:pt>
                <c:pt idx="428">
                  <c:v>44617</c:v>
                </c:pt>
                <c:pt idx="429">
                  <c:v>44620</c:v>
                </c:pt>
                <c:pt idx="430">
                  <c:v>44621</c:v>
                </c:pt>
                <c:pt idx="431">
                  <c:v>44622</c:v>
                </c:pt>
                <c:pt idx="432">
                  <c:v>44623</c:v>
                </c:pt>
                <c:pt idx="433">
                  <c:v>44624</c:v>
                </c:pt>
                <c:pt idx="434">
                  <c:v>44627</c:v>
                </c:pt>
                <c:pt idx="435">
                  <c:v>44628</c:v>
                </c:pt>
                <c:pt idx="436">
                  <c:v>44629</c:v>
                </c:pt>
                <c:pt idx="437">
                  <c:v>44630</c:v>
                </c:pt>
                <c:pt idx="438">
                  <c:v>44631</c:v>
                </c:pt>
                <c:pt idx="439">
                  <c:v>44634</c:v>
                </c:pt>
                <c:pt idx="440">
                  <c:v>44635</c:v>
                </c:pt>
                <c:pt idx="441">
                  <c:v>44636</c:v>
                </c:pt>
                <c:pt idx="442">
                  <c:v>44637</c:v>
                </c:pt>
                <c:pt idx="443">
                  <c:v>44638</c:v>
                </c:pt>
                <c:pt idx="444">
                  <c:v>44641</c:v>
                </c:pt>
                <c:pt idx="445">
                  <c:v>44642</c:v>
                </c:pt>
                <c:pt idx="446">
                  <c:v>44643</c:v>
                </c:pt>
                <c:pt idx="447">
                  <c:v>44644</c:v>
                </c:pt>
                <c:pt idx="448">
                  <c:v>44645</c:v>
                </c:pt>
                <c:pt idx="449">
                  <c:v>44648</c:v>
                </c:pt>
                <c:pt idx="450">
                  <c:v>44649</c:v>
                </c:pt>
                <c:pt idx="451">
                  <c:v>44650</c:v>
                </c:pt>
                <c:pt idx="452">
                  <c:v>44651</c:v>
                </c:pt>
              </c:numCache>
            </c:numRef>
          </c:cat>
          <c:val>
            <c:numRef>
              <c:f>Summary!$C$2:$C$454</c:f>
              <c:numCache>
                <c:formatCode>#,##0;\(#,##0\)</c:formatCode>
                <c:ptCount val="453"/>
                <c:pt idx="0">
                  <c:v>1098883101.3068099</c:v>
                </c:pt>
                <c:pt idx="1">
                  <c:v>1099256684.19835</c:v>
                </c:pt>
                <c:pt idx="2">
                  <c:v>1099692209.0572</c:v>
                </c:pt>
                <c:pt idx="3">
                  <c:v>1101192780.2748201</c:v>
                </c:pt>
                <c:pt idx="4">
                  <c:v>1101640939.4168501</c:v>
                </c:pt>
                <c:pt idx="5">
                  <c:v>1102122198.9697599</c:v>
                </c:pt>
                <c:pt idx="6">
                  <c:v>1102571376.43012</c:v>
                </c:pt>
                <c:pt idx="7">
                  <c:v>1103022570.47276</c:v>
                </c:pt>
                <c:pt idx="8">
                  <c:v>1104480949.4528899</c:v>
                </c:pt>
                <c:pt idx="9">
                  <c:v>1105149818.9131701</c:v>
                </c:pt>
                <c:pt idx="10">
                  <c:v>1107284383.5968499</c:v>
                </c:pt>
                <c:pt idx="11">
                  <c:v>1109544123.7503099</c:v>
                </c:pt>
                <c:pt idx="12">
                  <c:v>1110532434.4649401</c:v>
                </c:pt>
                <c:pt idx="13">
                  <c:v>1111465597.75734</c:v>
                </c:pt>
                <c:pt idx="14">
                  <c:v>1112541919.9184401</c:v>
                </c:pt>
                <c:pt idx="15">
                  <c:v>1113618370.05458</c:v>
                </c:pt>
                <c:pt idx="16">
                  <c:v>1116812462.23019</c:v>
                </c:pt>
                <c:pt idx="17">
                  <c:v>1117902768.0716801</c:v>
                </c:pt>
                <c:pt idx="18">
                  <c:v>1118824949.0148201</c:v>
                </c:pt>
                <c:pt idx="19">
                  <c:v>1119668032.0925601</c:v>
                </c:pt>
                <c:pt idx="20">
                  <c:v>1120397650.7149899</c:v>
                </c:pt>
                <c:pt idx="21">
                  <c:v>1122773492.2211001</c:v>
                </c:pt>
                <c:pt idx="22">
                  <c:v>1123554551.05389</c:v>
                </c:pt>
                <c:pt idx="23">
                  <c:v>1124370360.74349</c:v>
                </c:pt>
                <c:pt idx="24">
                  <c:v>1125253104.0623801</c:v>
                </c:pt>
                <c:pt idx="25">
                  <c:v>1126113132.7337699</c:v>
                </c:pt>
                <c:pt idx="26">
                  <c:v>1128692986.6166101</c:v>
                </c:pt>
                <c:pt idx="27">
                  <c:v>1129455313.9956501</c:v>
                </c:pt>
                <c:pt idx="28">
                  <c:v>1130885808.7867801</c:v>
                </c:pt>
                <c:pt idx="29">
                  <c:v>1131582268.6045599</c:v>
                </c:pt>
                <c:pt idx="30">
                  <c:v>1133733494.01788</c:v>
                </c:pt>
                <c:pt idx="31">
                  <c:v>1134479145.4288399</c:v>
                </c:pt>
                <c:pt idx="32">
                  <c:v>1135171586.33638</c:v>
                </c:pt>
                <c:pt idx="33">
                  <c:v>1135891251.6979799</c:v>
                </c:pt>
                <c:pt idx="34">
                  <c:v>1136606373.91572</c:v>
                </c:pt>
                <c:pt idx="35">
                  <c:v>1138657389.41362</c:v>
                </c:pt>
                <c:pt idx="36">
                  <c:v>1139357044.00809</c:v>
                </c:pt>
                <c:pt idx="37">
                  <c:v>1140123611.46576</c:v>
                </c:pt>
                <c:pt idx="38">
                  <c:v>1140845923.25807</c:v>
                </c:pt>
                <c:pt idx="39">
                  <c:v>1141566263.9523101</c:v>
                </c:pt>
                <c:pt idx="40">
                  <c:v>1143725530.08254</c:v>
                </c:pt>
                <c:pt idx="41">
                  <c:v>1144398204.33425</c:v>
                </c:pt>
                <c:pt idx="42">
                  <c:v>1146249553.6566701</c:v>
                </c:pt>
                <c:pt idx="43">
                  <c:v>1148121930.1661</c:v>
                </c:pt>
                <c:pt idx="44">
                  <c:v>1148783127.4481001</c:v>
                </c:pt>
                <c:pt idx="45">
                  <c:v>1149437780.7622001</c:v>
                </c:pt>
                <c:pt idx="46">
                  <c:v>1150123481.2249701</c:v>
                </c:pt>
                <c:pt idx="47">
                  <c:v>1155523167.48666</c:v>
                </c:pt>
                <c:pt idx="48">
                  <c:v>1158263143.6447899</c:v>
                </c:pt>
                <c:pt idx="49">
                  <c:v>1158917575.2163899</c:v>
                </c:pt>
                <c:pt idx="50">
                  <c:v>1160174967.5583401</c:v>
                </c:pt>
                <c:pt idx="51">
                  <c:v>1162146063.94227</c:v>
                </c:pt>
                <c:pt idx="52">
                  <c:v>1162790664.1547201</c:v>
                </c:pt>
                <c:pt idx="53">
                  <c:v>1163417914.6830399</c:v>
                </c:pt>
                <c:pt idx="54">
                  <c:v>1164037083.5910699</c:v>
                </c:pt>
                <c:pt idx="55">
                  <c:v>1164658611.5774901</c:v>
                </c:pt>
                <c:pt idx="56">
                  <c:v>1166536086.0490699</c:v>
                </c:pt>
                <c:pt idx="57">
                  <c:v>1167135690.4940801</c:v>
                </c:pt>
                <c:pt idx="58">
                  <c:v>1168314785.78598</c:v>
                </c:pt>
                <c:pt idx="59">
                  <c:v>1168896284.6735699</c:v>
                </c:pt>
                <c:pt idx="60">
                  <c:v>1170576112.5513699</c:v>
                </c:pt>
                <c:pt idx="61">
                  <c:v>1171122851.3144</c:v>
                </c:pt>
                <c:pt idx="62">
                  <c:v>1171695406.60309</c:v>
                </c:pt>
                <c:pt idx="63">
                  <c:v>1172267115.48932</c:v>
                </c:pt>
                <c:pt idx="64">
                  <c:v>1172929400.3461299</c:v>
                </c:pt>
                <c:pt idx="65">
                  <c:v>1175483535.3828001</c:v>
                </c:pt>
                <c:pt idx="66">
                  <c:v>1176068335.41888</c:v>
                </c:pt>
                <c:pt idx="67">
                  <c:v>1176662435.9985399</c:v>
                </c:pt>
                <c:pt idx="68">
                  <c:v>1177259215.03196</c:v>
                </c:pt>
                <c:pt idx="69">
                  <c:v>1179044802.3542099</c:v>
                </c:pt>
                <c:pt idx="70">
                  <c:v>1180179747.3624101</c:v>
                </c:pt>
                <c:pt idx="71">
                  <c:v>1181348186.24366</c:v>
                </c:pt>
                <c:pt idx="72">
                  <c:v>1183166799.1312201</c:v>
                </c:pt>
                <c:pt idx="73">
                  <c:v>1183765909.0518999</c:v>
                </c:pt>
                <c:pt idx="74">
                  <c:v>1184353676.24985</c:v>
                </c:pt>
                <c:pt idx="75">
                  <c:v>1184924314.06178</c:v>
                </c:pt>
                <c:pt idx="76">
                  <c:v>1185486489.4204099</c:v>
                </c:pt>
                <c:pt idx="77">
                  <c:v>1187337984.6271</c:v>
                </c:pt>
                <c:pt idx="78">
                  <c:v>1187913139.1362801</c:v>
                </c:pt>
                <c:pt idx="79">
                  <c:v>1188500177.8610499</c:v>
                </c:pt>
                <c:pt idx="80">
                  <c:v>1189085162.6178601</c:v>
                </c:pt>
                <c:pt idx="81">
                  <c:v>1189692439.8854799</c:v>
                </c:pt>
                <c:pt idx="82">
                  <c:v>1191536135.41365</c:v>
                </c:pt>
                <c:pt idx="83">
                  <c:v>1192146727.4832599</c:v>
                </c:pt>
                <c:pt idx="84">
                  <c:v>1192730356.31426</c:v>
                </c:pt>
                <c:pt idx="85">
                  <c:v>1193305873.28074</c:v>
                </c:pt>
                <c:pt idx="86">
                  <c:v>1193902047.2721</c:v>
                </c:pt>
                <c:pt idx="87">
                  <c:v>1195676486.3032</c:v>
                </c:pt>
                <c:pt idx="88">
                  <c:v>1196257006.06581</c:v>
                </c:pt>
                <c:pt idx="89">
                  <c:v>1196827410.37058</c:v>
                </c:pt>
                <c:pt idx="90">
                  <c:v>1197394074.80547</c:v>
                </c:pt>
                <c:pt idx="91">
                  <c:v>1197973652.92169</c:v>
                </c:pt>
                <c:pt idx="92">
                  <c:v>1199716392.9247601</c:v>
                </c:pt>
                <c:pt idx="93">
                  <c:v>1200298474.5622599</c:v>
                </c:pt>
                <c:pt idx="94">
                  <c:v>1201433782.41416</c:v>
                </c:pt>
                <c:pt idx="95">
                  <c:v>1203608889.6361201</c:v>
                </c:pt>
                <c:pt idx="96">
                  <c:v>1204149590.8269401</c:v>
                </c:pt>
                <c:pt idx="97">
                  <c:v>1204704299.4737101</c:v>
                </c:pt>
                <c:pt idx="98">
                  <c:v>1205262557.0868001</c:v>
                </c:pt>
                <c:pt idx="99">
                  <c:v>1205822471.7068801</c:v>
                </c:pt>
                <c:pt idx="100">
                  <c:v>1207499988.8471401</c:v>
                </c:pt>
                <c:pt idx="101">
                  <c:v>1208064213.7811301</c:v>
                </c:pt>
                <c:pt idx="102">
                  <c:v>1208625717.7885599</c:v>
                </c:pt>
                <c:pt idx="103">
                  <c:v>1209182545.27703</c:v>
                </c:pt>
                <c:pt idx="104">
                  <c:v>1209667726.8766799</c:v>
                </c:pt>
                <c:pt idx="105">
                  <c:v>1211202451.62498</c:v>
                </c:pt>
                <c:pt idx="106">
                  <c:v>1211706669.5724499</c:v>
                </c:pt>
                <c:pt idx="107">
                  <c:v>1212201521.2163799</c:v>
                </c:pt>
                <c:pt idx="108">
                  <c:v>1212705814.1607101</c:v>
                </c:pt>
                <c:pt idx="109">
                  <c:v>1213193128.4897599</c:v>
                </c:pt>
                <c:pt idx="110">
                  <c:v>1214599554.91484</c:v>
                </c:pt>
                <c:pt idx="111">
                  <c:v>1215022561.8607399</c:v>
                </c:pt>
                <c:pt idx="112">
                  <c:v>1215450037.3187301</c:v>
                </c:pt>
                <c:pt idx="113">
                  <c:v>1215863170.3876901</c:v>
                </c:pt>
                <c:pt idx="114">
                  <c:v>1216292090.0415499</c:v>
                </c:pt>
                <c:pt idx="115">
                  <c:v>1217457944.2309201</c:v>
                </c:pt>
                <c:pt idx="116">
                  <c:v>1217879050.2481301</c:v>
                </c:pt>
                <c:pt idx="117">
                  <c:v>1218276887.50405</c:v>
                </c:pt>
                <c:pt idx="118">
                  <c:v>1218663895.8262999</c:v>
                </c:pt>
                <c:pt idx="119">
                  <c:v>1219074118.9205201</c:v>
                </c:pt>
                <c:pt idx="120">
                  <c:v>1220407485.61463</c:v>
                </c:pt>
                <c:pt idx="121">
                  <c:v>1220835834.9808199</c:v>
                </c:pt>
                <c:pt idx="122">
                  <c:v>1221292898.30933</c:v>
                </c:pt>
                <c:pt idx="123">
                  <c:v>1221724456.4245901</c:v>
                </c:pt>
                <c:pt idx="124">
                  <c:v>1222200849.3568001</c:v>
                </c:pt>
                <c:pt idx="125">
                  <c:v>1223632340.0281999</c:v>
                </c:pt>
                <c:pt idx="126">
                  <c:v>1224114726.93208</c:v>
                </c:pt>
                <c:pt idx="127">
                  <c:v>1224597156.3041201</c:v>
                </c:pt>
                <c:pt idx="128">
                  <c:v>1225080508.7538099</c:v>
                </c:pt>
                <c:pt idx="129">
                  <c:v>1225563663.9521799</c:v>
                </c:pt>
                <c:pt idx="130">
                  <c:v>1227014528.5592899</c:v>
                </c:pt>
                <c:pt idx="131">
                  <c:v>1227523762.1627901</c:v>
                </c:pt>
                <c:pt idx="132">
                  <c:v>1228022576.98228</c:v>
                </c:pt>
                <c:pt idx="133">
                  <c:v>1228543448.8106799</c:v>
                </c:pt>
                <c:pt idx="134">
                  <c:v>1229099343.6145799</c:v>
                </c:pt>
                <c:pt idx="135">
                  <c:v>1230756894.6185901</c:v>
                </c:pt>
                <c:pt idx="136">
                  <c:v>1231272457.4521501</c:v>
                </c:pt>
                <c:pt idx="137">
                  <c:v>1231786572.3071301</c:v>
                </c:pt>
                <c:pt idx="138">
                  <c:v>1232292059.1836801</c:v>
                </c:pt>
                <c:pt idx="139">
                  <c:v>1232819602.9800999</c:v>
                </c:pt>
                <c:pt idx="140">
                  <c:v>1234445777.6313801</c:v>
                </c:pt>
                <c:pt idx="141">
                  <c:v>1234974570.0303099</c:v>
                </c:pt>
                <c:pt idx="142">
                  <c:v>1235543659.39487</c:v>
                </c:pt>
                <c:pt idx="143">
                  <c:v>1236087150.70748</c:v>
                </c:pt>
                <c:pt idx="144">
                  <c:v>1236609413.6047001</c:v>
                </c:pt>
                <c:pt idx="145">
                  <c:v>1238122555.7820499</c:v>
                </c:pt>
                <c:pt idx="146">
                  <c:v>1238613004.3810699</c:v>
                </c:pt>
                <c:pt idx="147">
                  <c:v>1239115148.2397299</c:v>
                </c:pt>
                <c:pt idx="148">
                  <c:v>1239612034.8799801</c:v>
                </c:pt>
                <c:pt idx="149">
                  <c:v>1241675221.34337</c:v>
                </c:pt>
                <c:pt idx="150">
                  <c:v>1242198382.7924199</c:v>
                </c:pt>
                <c:pt idx="151">
                  <c:v>1242703772.1942699</c:v>
                </c:pt>
                <c:pt idx="152">
                  <c:v>1243736256.48667</c:v>
                </c:pt>
                <c:pt idx="153">
                  <c:v>1245260038.9606099</c:v>
                </c:pt>
                <c:pt idx="154">
                  <c:v>1245796867.86485</c:v>
                </c:pt>
                <c:pt idx="155">
                  <c:v>1246340899.4327099</c:v>
                </c:pt>
                <c:pt idx="156">
                  <c:v>1246919938.9152901</c:v>
                </c:pt>
                <c:pt idx="157">
                  <c:v>1247497141.94625</c:v>
                </c:pt>
                <c:pt idx="158">
                  <c:v>1249280588.5653901</c:v>
                </c:pt>
                <c:pt idx="159">
                  <c:v>1249858533.47732</c:v>
                </c:pt>
                <c:pt idx="160">
                  <c:v>1250925482.17045</c:v>
                </c:pt>
                <c:pt idx="161">
                  <c:v>1251440523.7171099</c:v>
                </c:pt>
                <c:pt idx="162">
                  <c:v>1253001152.8256299</c:v>
                </c:pt>
                <c:pt idx="163">
                  <c:v>1253485053.3666699</c:v>
                </c:pt>
                <c:pt idx="164">
                  <c:v>1253971068.2801399</c:v>
                </c:pt>
                <c:pt idx="165">
                  <c:v>1254433905.9568999</c:v>
                </c:pt>
                <c:pt idx="166">
                  <c:v>1254901709.3966899</c:v>
                </c:pt>
                <c:pt idx="167">
                  <c:v>1256337965.56058</c:v>
                </c:pt>
                <c:pt idx="168">
                  <c:v>1256791792.37782</c:v>
                </c:pt>
                <c:pt idx="169">
                  <c:v>1257245228.05355</c:v>
                </c:pt>
                <c:pt idx="170">
                  <c:v>1257706798.39222</c:v>
                </c:pt>
                <c:pt idx="171">
                  <c:v>1259562620.7424099</c:v>
                </c:pt>
                <c:pt idx="172">
                  <c:v>1260029509.98718</c:v>
                </c:pt>
                <c:pt idx="173">
                  <c:v>1260488973.6986699</c:v>
                </c:pt>
                <c:pt idx="174">
                  <c:v>1260932484.94087</c:v>
                </c:pt>
                <c:pt idx="175">
                  <c:v>1261354534.8496799</c:v>
                </c:pt>
                <c:pt idx="176">
                  <c:v>1262664444.49001</c:v>
                </c:pt>
                <c:pt idx="177">
                  <c:v>1263099711.79445</c:v>
                </c:pt>
                <c:pt idx="178">
                  <c:v>1263498564.6548901</c:v>
                </c:pt>
                <c:pt idx="179">
                  <c:v>1263916437.8038001</c:v>
                </c:pt>
                <c:pt idx="180">
                  <c:v>1264322157.6131799</c:v>
                </c:pt>
                <c:pt idx="181">
                  <c:v>1265509395.2927699</c:v>
                </c:pt>
                <c:pt idx="182">
                  <c:v>1265889190.9640701</c:v>
                </c:pt>
                <c:pt idx="183">
                  <c:v>1266259134.61113</c:v>
                </c:pt>
                <c:pt idx="184">
                  <c:v>1266650704.7013099</c:v>
                </c:pt>
                <c:pt idx="185">
                  <c:v>1267042844.8631301</c:v>
                </c:pt>
                <c:pt idx="186">
                  <c:v>1268290508.96631</c:v>
                </c:pt>
                <c:pt idx="187">
                  <c:v>1268708285.2758501</c:v>
                </c:pt>
                <c:pt idx="188">
                  <c:v>1269120527.2542</c:v>
                </c:pt>
                <c:pt idx="189">
                  <c:v>1269513226.91026</c:v>
                </c:pt>
                <c:pt idx="190">
                  <c:v>1269890551.17325</c:v>
                </c:pt>
                <c:pt idx="191">
                  <c:v>1270969564.9346099</c:v>
                </c:pt>
                <c:pt idx="192">
                  <c:v>1271715268.96504</c:v>
                </c:pt>
                <c:pt idx="193">
                  <c:v>1272112817.6231899</c:v>
                </c:pt>
                <c:pt idx="194">
                  <c:v>1272521538.21667</c:v>
                </c:pt>
                <c:pt idx="195">
                  <c:v>1273744722.3836901</c:v>
                </c:pt>
                <c:pt idx="196">
                  <c:v>1274134967.08494</c:v>
                </c:pt>
                <c:pt idx="197">
                  <c:v>1274520307.28703</c:v>
                </c:pt>
                <c:pt idx="198">
                  <c:v>1274927191.89784</c:v>
                </c:pt>
                <c:pt idx="199">
                  <c:v>1275325861.0964999</c:v>
                </c:pt>
                <c:pt idx="200">
                  <c:v>1276324597.2967401</c:v>
                </c:pt>
                <c:pt idx="201">
                  <c:v>1276666602.18419</c:v>
                </c:pt>
                <c:pt idx="202">
                  <c:v>1277017777.4165399</c:v>
                </c:pt>
                <c:pt idx="203">
                  <c:v>1277388922.7051101</c:v>
                </c:pt>
                <c:pt idx="204">
                  <c:v>1277747026.80424</c:v>
                </c:pt>
                <c:pt idx="205">
                  <c:v>1278784219.64481</c:v>
                </c:pt>
                <c:pt idx="206">
                  <c:v>1279135023.29743</c:v>
                </c:pt>
                <c:pt idx="207">
                  <c:v>1279489394.62271</c:v>
                </c:pt>
                <c:pt idx="208">
                  <c:v>1279846474.4301901</c:v>
                </c:pt>
                <c:pt idx="209">
                  <c:v>1280193041.5349</c:v>
                </c:pt>
                <c:pt idx="210">
                  <c:v>1281269247.80915</c:v>
                </c:pt>
                <c:pt idx="211">
                  <c:v>1281619187.3238599</c:v>
                </c:pt>
                <c:pt idx="212">
                  <c:v>1281978214.6659701</c:v>
                </c:pt>
                <c:pt idx="213">
                  <c:v>1282347508.53054</c:v>
                </c:pt>
                <c:pt idx="214">
                  <c:v>1282730504.86077</c:v>
                </c:pt>
                <c:pt idx="215">
                  <c:v>1283953116.34478</c:v>
                </c:pt>
                <c:pt idx="216">
                  <c:v>1284342126.8239701</c:v>
                </c:pt>
                <c:pt idx="217">
                  <c:v>1284717380.2643099</c:v>
                </c:pt>
                <c:pt idx="218">
                  <c:v>1285119203.5736899</c:v>
                </c:pt>
                <c:pt idx="219">
                  <c:v>1285517271.8813801</c:v>
                </c:pt>
                <c:pt idx="220">
                  <c:v>1287148837.51759</c:v>
                </c:pt>
                <c:pt idx="221">
                  <c:v>1287533552.9084301</c:v>
                </c:pt>
                <c:pt idx="222">
                  <c:v>1287920955.4651799</c:v>
                </c:pt>
                <c:pt idx="223">
                  <c:v>1288297721.4089999</c:v>
                </c:pt>
                <c:pt idx="224">
                  <c:v>1289806993.98053</c:v>
                </c:pt>
                <c:pt idx="225">
                  <c:v>1290169837.1662099</c:v>
                </c:pt>
                <c:pt idx="226">
                  <c:v>1290874263.3099</c:v>
                </c:pt>
                <c:pt idx="227">
                  <c:v>1291882805.1282001</c:v>
                </c:pt>
                <c:pt idx="228">
                  <c:v>1292201045.1570101</c:v>
                </c:pt>
                <c:pt idx="229">
                  <c:v>1292520708.2251599</c:v>
                </c:pt>
                <c:pt idx="230">
                  <c:v>1292848384.35341</c:v>
                </c:pt>
                <c:pt idx="231">
                  <c:v>1293192316.6555099</c:v>
                </c:pt>
                <c:pt idx="232">
                  <c:v>1294243908.3582001</c:v>
                </c:pt>
                <c:pt idx="233">
                  <c:v>1294633379.2055199</c:v>
                </c:pt>
                <c:pt idx="234">
                  <c:v>1295028927.6024401</c:v>
                </c:pt>
                <c:pt idx="235">
                  <c:v>1295429395.5218899</c:v>
                </c:pt>
                <c:pt idx="236">
                  <c:v>1295801904.0764301</c:v>
                </c:pt>
                <c:pt idx="237">
                  <c:v>1297049177.53212</c:v>
                </c:pt>
                <c:pt idx="238">
                  <c:v>1297440791.85267</c:v>
                </c:pt>
                <c:pt idx="239">
                  <c:v>1297827202.95663</c:v>
                </c:pt>
                <c:pt idx="240">
                  <c:v>1298215094.2772901</c:v>
                </c:pt>
                <c:pt idx="241">
                  <c:v>1298616590.00964</c:v>
                </c:pt>
                <c:pt idx="242">
                  <c:v>1299763638.6516399</c:v>
                </c:pt>
                <c:pt idx="243">
                  <c:v>1300156719.2255299</c:v>
                </c:pt>
                <c:pt idx="244">
                  <c:v>1300530805.62093</c:v>
                </c:pt>
                <c:pt idx="245">
                  <c:v>1300911619.4344499</c:v>
                </c:pt>
                <c:pt idx="246">
                  <c:v>1301253933.06321</c:v>
                </c:pt>
                <c:pt idx="247">
                  <c:v>1302263406.0380399</c:v>
                </c:pt>
                <c:pt idx="248">
                  <c:v>1302587192.6171701</c:v>
                </c:pt>
                <c:pt idx="249">
                  <c:v>1302909068.39081</c:v>
                </c:pt>
                <c:pt idx="250">
                  <c:v>1303244502.44473</c:v>
                </c:pt>
                <c:pt idx="251">
                  <c:v>1303577959.80512</c:v>
                </c:pt>
                <c:pt idx="252">
                  <c:v>1304581375.9967599</c:v>
                </c:pt>
                <c:pt idx="253">
                  <c:v>1304885088.6326301</c:v>
                </c:pt>
                <c:pt idx="254">
                  <c:v>1305189729.63292</c:v>
                </c:pt>
                <c:pt idx="255">
                  <c:v>1305502832.1300499</c:v>
                </c:pt>
                <c:pt idx="256">
                  <c:v>1305809226.5829799</c:v>
                </c:pt>
                <c:pt idx="257">
                  <c:v>1306680283.2667</c:v>
                </c:pt>
                <c:pt idx="258">
                  <c:v>1306994348.06479</c:v>
                </c:pt>
                <c:pt idx="259">
                  <c:v>1307249834.5770299</c:v>
                </c:pt>
                <c:pt idx="260">
                  <c:v>1307485240.33886</c:v>
                </c:pt>
                <c:pt idx="261">
                  <c:v>1307658102.8555</c:v>
                </c:pt>
                <c:pt idx="262">
                  <c:v>1308242100.6271601</c:v>
                </c:pt>
                <c:pt idx="263">
                  <c:v>1308420241.4187901</c:v>
                </c:pt>
                <c:pt idx="264">
                  <c:v>1308611921.8844199</c:v>
                </c:pt>
                <c:pt idx="265">
                  <c:v>1308796812.7975099</c:v>
                </c:pt>
                <c:pt idx="266">
                  <c:v>1309006975.69153</c:v>
                </c:pt>
                <c:pt idx="267">
                  <c:v>1309581653.1516199</c:v>
                </c:pt>
                <c:pt idx="268">
                  <c:v>1309767113.94052</c:v>
                </c:pt>
                <c:pt idx="269">
                  <c:v>1309958964.72927</c:v>
                </c:pt>
                <c:pt idx="270">
                  <c:v>1310158175.06917</c:v>
                </c:pt>
                <c:pt idx="271">
                  <c:v>1310385736.5968699</c:v>
                </c:pt>
                <c:pt idx="272">
                  <c:v>1311102907.79603</c:v>
                </c:pt>
                <c:pt idx="273">
                  <c:v>1311326161.16469</c:v>
                </c:pt>
                <c:pt idx="274">
                  <c:v>1311581947.1979899</c:v>
                </c:pt>
                <c:pt idx="275">
                  <c:v>1311860493.3126299</c:v>
                </c:pt>
                <c:pt idx="276">
                  <c:v>1312156876.4073501</c:v>
                </c:pt>
                <c:pt idx="277">
                  <c:v>1313054551.75758</c:v>
                </c:pt>
                <c:pt idx="278">
                  <c:v>1313346572.79041</c:v>
                </c:pt>
                <c:pt idx="279">
                  <c:v>1313624739.21947</c:v>
                </c:pt>
                <c:pt idx="280">
                  <c:v>1314176581.0994799</c:v>
                </c:pt>
                <c:pt idx="281">
                  <c:v>1314862582.82478</c:v>
                </c:pt>
                <c:pt idx="282">
                  <c:v>1315090844.72944</c:v>
                </c:pt>
                <c:pt idx="283">
                  <c:v>1315360520.9482801</c:v>
                </c:pt>
                <c:pt idx="284">
                  <c:v>1315621069.2042999</c:v>
                </c:pt>
                <c:pt idx="285">
                  <c:v>1315890313.6025801</c:v>
                </c:pt>
                <c:pt idx="286">
                  <c:v>1316689566.3236599</c:v>
                </c:pt>
                <c:pt idx="287">
                  <c:v>1316972544.0299399</c:v>
                </c:pt>
                <c:pt idx="288">
                  <c:v>1317286766.45263</c:v>
                </c:pt>
                <c:pt idx="289">
                  <c:v>1317596208.99385</c:v>
                </c:pt>
                <c:pt idx="290">
                  <c:v>1317898893.1429901</c:v>
                </c:pt>
                <c:pt idx="291">
                  <c:v>1318817973.6560099</c:v>
                </c:pt>
                <c:pt idx="292">
                  <c:v>1319132395.66273</c:v>
                </c:pt>
                <c:pt idx="293">
                  <c:v>1319445201.83708</c:v>
                </c:pt>
                <c:pt idx="294">
                  <c:v>1319754172.1878901</c:v>
                </c:pt>
                <c:pt idx="295">
                  <c:v>1320077799.6089101</c:v>
                </c:pt>
                <c:pt idx="296">
                  <c:v>1320972552.7428999</c:v>
                </c:pt>
                <c:pt idx="297">
                  <c:v>1321244455.1522801</c:v>
                </c:pt>
                <c:pt idx="298">
                  <c:v>1321517455.67676</c:v>
                </c:pt>
                <c:pt idx="299">
                  <c:v>1321777198.90804</c:v>
                </c:pt>
                <c:pt idx="300">
                  <c:v>1322057320.8736701</c:v>
                </c:pt>
                <c:pt idx="301">
                  <c:v>1322726467.4624701</c:v>
                </c:pt>
                <c:pt idx="302">
                  <c:v>1322966711.1647</c:v>
                </c:pt>
                <c:pt idx="303">
                  <c:v>1323197845.28228</c:v>
                </c:pt>
                <c:pt idx="304">
                  <c:v>1323418256.89889</c:v>
                </c:pt>
                <c:pt idx="305">
                  <c:v>1323657205.5209701</c:v>
                </c:pt>
                <c:pt idx="306">
                  <c:v>1324312243.0284801</c:v>
                </c:pt>
                <c:pt idx="307">
                  <c:v>1324538524.5264299</c:v>
                </c:pt>
                <c:pt idx="308">
                  <c:v>1324786833.16048</c:v>
                </c:pt>
                <c:pt idx="309">
                  <c:v>1325013018.6136</c:v>
                </c:pt>
                <c:pt idx="310">
                  <c:v>1325224488.0138299</c:v>
                </c:pt>
                <c:pt idx="311">
                  <c:v>1325845869.59201</c:v>
                </c:pt>
                <c:pt idx="312">
                  <c:v>1326031831.7343099</c:v>
                </c:pt>
                <c:pt idx="313">
                  <c:v>1326171459.0703399</c:v>
                </c:pt>
                <c:pt idx="314">
                  <c:v>1326308486.5806899</c:v>
                </c:pt>
                <c:pt idx="315">
                  <c:v>1326467690.2637701</c:v>
                </c:pt>
                <c:pt idx="316">
                  <c:v>1326990806.58322</c:v>
                </c:pt>
                <c:pt idx="317">
                  <c:v>1327144461.65293</c:v>
                </c:pt>
                <c:pt idx="318">
                  <c:v>1327323273.7106299</c:v>
                </c:pt>
                <c:pt idx="319">
                  <c:v>1327515646.4995999</c:v>
                </c:pt>
                <c:pt idx="320">
                  <c:v>1327699057.3220699</c:v>
                </c:pt>
                <c:pt idx="321">
                  <c:v>1328238477.7078099</c:v>
                </c:pt>
                <c:pt idx="322">
                  <c:v>1328429889.31793</c:v>
                </c:pt>
                <c:pt idx="323">
                  <c:v>1328623696.1577899</c:v>
                </c:pt>
                <c:pt idx="324">
                  <c:v>1328820119.41941</c:v>
                </c:pt>
                <c:pt idx="325">
                  <c:v>1329004539.09407</c:v>
                </c:pt>
                <c:pt idx="326">
                  <c:v>1329526753.1849501</c:v>
                </c:pt>
                <c:pt idx="327">
                  <c:v>1329710461.1443</c:v>
                </c:pt>
                <c:pt idx="328">
                  <c:v>1329917815.1677499</c:v>
                </c:pt>
                <c:pt idx="329">
                  <c:v>1330075614.4746799</c:v>
                </c:pt>
                <c:pt idx="330">
                  <c:v>1330224198.33359</c:v>
                </c:pt>
                <c:pt idx="331">
                  <c:v>1330610997.2186699</c:v>
                </c:pt>
                <c:pt idx="332">
                  <c:v>1330744456.81458</c:v>
                </c:pt>
                <c:pt idx="333">
                  <c:v>1330893315.54316</c:v>
                </c:pt>
                <c:pt idx="334">
                  <c:v>1331053918.9582701</c:v>
                </c:pt>
                <c:pt idx="335">
                  <c:v>1331201152.38464</c:v>
                </c:pt>
                <c:pt idx="336">
                  <c:v>1331628186.3050101</c:v>
                </c:pt>
                <c:pt idx="337">
                  <c:v>1331769954.1394601</c:v>
                </c:pt>
                <c:pt idx="338">
                  <c:v>1331874221.2953801</c:v>
                </c:pt>
                <c:pt idx="339">
                  <c:v>1331948776.9439001</c:v>
                </c:pt>
                <c:pt idx="340">
                  <c:v>1331996503.1517501</c:v>
                </c:pt>
                <c:pt idx="341">
                  <c:v>1331974689.14924</c:v>
                </c:pt>
                <c:pt idx="342">
                  <c:v>1331992065.65696</c:v>
                </c:pt>
                <c:pt idx="343">
                  <c:v>1332008693.9735301</c:v>
                </c:pt>
                <c:pt idx="344">
                  <c:v>1332019700.3560801</c:v>
                </c:pt>
                <c:pt idx="345">
                  <c:v>1332031265.9461501</c:v>
                </c:pt>
                <c:pt idx="346">
                  <c:v>1332156222.9462299</c:v>
                </c:pt>
                <c:pt idx="347">
                  <c:v>1332215158.36184</c:v>
                </c:pt>
                <c:pt idx="348">
                  <c:v>1332271094.6284399</c:v>
                </c:pt>
                <c:pt idx="349">
                  <c:v>1332330200.8794301</c:v>
                </c:pt>
                <c:pt idx="350">
                  <c:v>1332315415.4187801</c:v>
                </c:pt>
                <c:pt idx="351">
                  <c:v>1332183515.41155</c:v>
                </c:pt>
                <c:pt idx="352">
                  <c:v>1332133531.35323</c:v>
                </c:pt>
                <c:pt idx="353">
                  <c:v>1332105259.33132</c:v>
                </c:pt>
                <c:pt idx="354">
                  <c:v>1332120857.7044799</c:v>
                </c:pt>
                <c:pt idx="355">
                  <c:v>1332134691.7979901</c:v>
                </c:pt>
                <c:pt idx="356">
                  <c:v>1332085752.3743501</c:v>
                </c:pt>
                <c:pt idx="357">
                  <c:v>1332066014.2279999</c:v>
                </c:pt>
                <c:pt idx="358">
                  <c:v>1332053929.11373</c:v>
                </c:pt>
                <c:pt idx="359">
                  <c:v>1332059954.35025</c:v>
                </c:pt>
                <c:pt idx="360">
                  <c:v>1332068717.0173099</c:v>
                </c:pt>
                <c:pt idx="361">
                  <c:v>1332060516.0093999</c:v>
                </c:pt>
                <c:pt idx="362">
                  <c:v>1332039199.92523</c:v>
                </c:pt>
                <c:pt idx="363">
                  <c:v>1331973916.11098</c:v>
                </c:pt>
                <c:pt idx="364">
                  <c:v>1331880903.80634</c:v>
                </c:pt>
                <c:pt idx="365">
                  <c:v>1331799936.8448601</c:v>
                </c:pt>
                <c:pt idx="366">
                  <c:v>1331569692.6434801</c:v>
                </c:pt>
                <c:pt idx="367">
                  <c:v>1331499700.59183</c:v>
                </c:pt>
                <c:pt idx="368">
                  <c:v>1331460131.68155</c:v>
                </c:pt>
                <c:pt idx="369">
                  <c:v>1331434793.2971399</c:v>
                </c:pt>
                <c:pt idx="370">
                  <c:v>1331388462.6375401</c:v>
                </c:pt>
                <c:pt idx="371">
                  <c:v>1331213970.65782</c:v>
                </c:pt>
                <c:pt idx="372">
                  <c:v>1331131677.2506399</c:v>
                </c:pt>
                <c:pt idx="373">
                  <c:v>1331042386.42026</c:v>
                </c:pt>
                <c:pt idx="374">
                  <c:v>1330634105.91961</c:v>
                </c:pt>
                <c:pt idx="375">
                  <c:v>1330527258.7276399</c:v>
                </c:pt>
                <c:pt idx="376">
                  <c:v>1330414369.3935599</c:v>
                </c:pt>
                <c:pt idx="377">
                  <c:v>1330312742.2474999</c:v>
                </c:pt>
                <c:pt idx="378">
                  <c:v>1330211759.2480199</c:v>
                </c:pt>
                <c:pt idx="379">
                  <c:v>1329969573.2632101</c:v>
                </c:pt>
                <c:pt idx="380">
                  <c:v>1329888404.03596</c:v>
                </c:pt>
                <c:pt idx="381">
                  <c:v>1329818074.77742</c:v>
                </c:pt>
                <c:pt idx="382">
                  <c:v>1329748954.8764901</c:v>
                </c:pt>
                <c:pt idx="383">
                  <c:v>1329704158.2608099</c:v>
                </c:pt>
                <c:pt idx="384">
                  <c:v>1329533731.61853</c:v>
                </c:pt>
                <c:pt idx="385">
                  <c:v>1329479252.1013</c:v>
                </c:pt>
                <c:pt idx="386">
                  <c:v>1329486973.95417</c:v>
                </c:pt>
                <c:pt idx="387">
                  <c:v>1329486978.26372</c:v>
                </c:pt>
                <c:pt idx="388">
                  <c:v>1329511513.30408</c:v>
                </c:pt>
                <c:pt idx="389">
                  <c:v>1329562319.2523</c:v>
                </c:pt>
                <c:pt idx="390">
                  <c:v>1329593909.4397099</c:v>
                </c:pt>
                <c:pt idx="391">
                  <c:v>1329578986.0613301</c:v>
                </c:pt>
                <c:pt idx="392">
                  <c:v>1329546015.13396</c:v>
                </c:pt>
                <c:pt idx="393">
                  <c:v>1329461920.5973599</c:v>
                </c:pt>
                <c:pt idx="394">
                  <c:v>1329245148.33095</c:v>
                </c:pt>
                <c:pt idx="395">
                  <c:v>1329143351.10602</c:v>
                </c:pt>
                <c:pt idx="396">
                  <c:v>1329034349.3272099</c:v>
                </c:pt>
                <c:pt idx="397">
                  <c:v>1328967859.7600601</c:v>
                </c:pt>
                <c:pt idx="398">
                  <c:v>1328827747.0476601</c:v>
                </c:pt>
                <c:pt idx="399">
                  <c:v>1328364902.5722699</c:v>
                </c:pt>
                <c:pt idx="400">
                  <c:v>1328216188.9514699</c:v>
                </c:pt>
                <c:pt idx="401">
                  <c:v>1328050812.2736001</c:v>
                </c:pt>
                <c:pt idx="402">
                  <c:v>1327857358.59903</c:v>
                </c:pt>
                <c:pt idx="403">
                  <c:v>1327629143.6485801</c:v>
                </c:pt>
                <c:pt idx="404">
                  <c:v>1326888473.74494</c:v>
                </c:pt>
                <c:pt idx="405">
                  <c:v>1326636448.6374099</c:v>
                </c:pt>
                <c:pt idx="406">
                  <c:v>1326367275.9159801</c:v>
                </c:pt>
                <c:pt idx="407">
                  <c:v>1326076587.03755</c:v>
                </c:pt>
                <c:pt idx="408">
                  <c:v>1325808180.51929</c:v>
                </c:pt>
                <c:pt idx="409">
                  <c:v>1325067784.0127699</c:v>
                </c:pt>
                <c:pt idx="410">
                  <c:v>1324802424.2685599</c:v>
                </c:pt>
                <c:pt idx="411">
                  <c:v>1324487214.3415999</c:v>
                </c:pt>
                <c:pt idx="412">
                  <c:v>1324488956.36467</c:v>
                </c:pt>
                <c:pt idx="413">
                  <c:v>1324469783.4723699</c:v>
                </c:pt>
                <c:pt idx="414">
                  <c:v>1324395811.92045</c:v>
                </c:pt>
                <c:pt idx="415">
                  <c:v>1324369988.4170699</c:v>
                </c:pt>
                <c:pt idx="416">
                  <c:v>1324337723.3168399</c:v>
                </c:pt>
                <c:pt idx="417">
                  <c:v>1324320966.72106</c:v>
                </c:pt>
                <c:pt idx="418">
                  <c:v>1324307138.0248699</c:v>
                </c:pt>
                <c:pt idx="419">
                  <c:v>1324185734.2779</c:v>
                </c:pt>
                <c:pt idx="420">
                  <c:v>1324123913.5062001</c:v>
                </c:pt>
                <c:pt idx="421">
                  <c:v>1324071997.36813</c:v>
                </c:pt>
                <c:pt idx="422">
                  <c:v>1324018829.3359399</c:v>
                </c:pt>
                <c:pt idx="423">
                  <c:v>1323939017.57286</c:v>
                </c:pt>
                <c:pt idx="424">
                  <c:v>1323725546.2369499</c:v>
                </c:pt>
                <c:pt idx="425">
                  <c:v>1323676327.73469</c:v>
                </c:pt>
                <c:pt idx="426">
                  <c:v>1323625935.3969901</c:v>
                </c:pt>
                <c:pt idx="427">
                  <c:v>1323575291.74877</c:v>
                </c:pt>
                <c:pt idx="428">
                  <c:v>1323515471.1100299</c:v>
                </c:pt>
                <c:pt idx="429">
                  <c:v>1323442433.3194799</c:v>
                </c:pt>
                <c:pt idx="430">
                  <c:v>1323401216.4037199</c:v>
                </c:pt>
                <c:pt idx="431">
                  <c:v>1323368062.0342</c:v>
                </c:pt>
                <c:pt idx="432">
                  <c:v>1323323411.1777999</c:v>
                </c:pt>
                <c:pt idx="433">
                  <c:v>1323275237.9946301</c:v>
                </c:pt>
                <c:pt idx="434">
                  <c:v>1323167944.7254801</c:v>
                </c:pt>
                <c:pt idx="435">
                  <c:v>1323127395.9263501</c:v>
                </c:pt>
                <c:pt idx="436">
                  <c:v>1323052884.89941</c:v>
                </c:pt>
                <c:pt idx="437">
                  <c:v>1322990128.0585499</c:v>
                </c:pt>
                <c:pt idx="438">
                  <c:v>1322938710.7744601</c:v>
                </c:pt>
                <c:pt idx="439">
                  <c:v>1322730063.1846199</c:v>
                </c:pt>
                <c:pt idx="440">
                  <c:v>1322685150.84161</c:v>
                </c:pt>
                <c:pt idx="441">
                  <c:v>1322700525.54773</c:v>
                </c:pt>
                <c:pt idx="442">
                  <c:v>1322726440.9229</c:v>
                </c:pt>
                <c:pt idx="443">
                  <c:v>1322738991.1898501</c:v>
                </c:pt>
                <c:pt idx="444">
                  <c:v>1322790337.8931201</c:v>
                </c:pt>
                <c:pt idx="445">
                  <c:v>1322818124.4943099</c:v>
                </c:pt>
                <c:pt idx="446">
                  <c:v>1322814538.60075</c:v>
                </c:pt>
                <c:pt idx="447">
                  <c:v>1322771042.19156</c:v>
                </c:pt>
                <c:pt idx="448">
                  <c:v>1322724074.62431</c:v>
                </c:pt>
                <c:pt idx="449">
                  <c:v>1322586162.7923601</c:v>
                </c:pt>
                <c:pt idx="450">
                  <c:v>1322521525.31037</c:v>
                </c:pt>
                <c:pt idx="451">
                  <c:v>1322453139.8787701</c:v>
                </c:pt>
                <c:pt idx="452">
                  <c:v>1322384757.0613401</c:v>
                </c:pt>
              </c:numCache>
            </c:numRef>
          </c:val>
          <c:smooth val="0"/>
          <c:extLst>
            <c:ext xmlns:c16="http://schemas.microsoft.com/office/drawing/2014/chart" uri="{C3380CC4-5D6E-409C-BE32-E72D297353CC}">
              <c16:uniqueId val="{00000001-6136-4483-BC34-BD8C0D3BEBE1}"/>
            </c:ext>
          </c:extLst>
        </c:ser>
        <c:ser>
          <c:idx val="4"/>
          <c:order val="2"/>
          <c:tx>
            <c:strRef>
              <c:f>Summary!$F$1</c:f>
              <c:strCache>
                <c:ptCount val="1"/>
                <c:pt idx="0">
                  <c:v>Asset Values</c:v>
                </c:pt>
              </c:strCache>
            </c:strRef>
          </c:tx>
          <c:spPr>
            <a:ln w="34925" cap="rnd">
              <a:solidFill>
                <a:schemeClr val="tx1"/>
              </a:solidFill>
              <a:round/>
            </a:ln>
            <a:effectLst/>
          </c:spPr>
          <c:marker>
            <c:symbol val="none"/>
          </c:marker>
          <c:cat>
            <c:numRef>
              <c:f>Summary!$E$2:$E$454</c:f>
              <c:numCache>
                <c:formatCode>m/d/yyyy</c:formatCode>
                <c:ptCount val="453"/>
                <c:pt idx="0">
                  <c:v>43978</c:v>
                </c:pt>
                <c:pt idx="1">
                  <c:v>43979</c:v>
                </c:pt>
                <c:pt idx="2">
                  <c:v>43980</c:v>
                </c:pt>
                <c:pt idx="3">
                  <c:v>43983</c:v>
                </c:pt>
                <c:pt idx="4">
                  <c:v>43984</c:v>
                </c:pt>
                <c:pt idx="5">
                  <c:v>43985</c:v>
                </c:pt>
                <c:pt idx="6">
                  <c:v>43986</c:v>
                </c:pt>
                <c:pt idx="7">
                  <c:v>43987</c:v>
                </c:pt>
                <c:pt idx="8">
                  <c:v>43990</c:v>
                </c:pt>
                <c:pt idx="9">
                  <c:v>43991</c:v>
                </c:pt>
                <c:pt idx="10">
                  <c:v>43994</c:v>
                </c:pt>
                <c:pt idx="11">
                  <c:v>43997</c:v>
                </c:pt>
                <c:pt idx="12">
                  <c:v>43998</c:v>
                </c:pt>
                <c:pt idx="13">
                  <c:v>43999</c:v>
                </c:pt>
                <c:pt idx="14">
                  <c:v>44000</c:v>
                </c:pt>
                <c:pt idx="15">
                  <c:v>44001</c:v>
                </c:pt>
                <c:pt idx="16">
                  <c:v>44004</c:v>
                </c:pt>
                <c:pt idx="17">
                  <c:v>44005</c:v>
                </c:pt>
                <c:pt idx="18">
                  <c:v>44006</c:v>
                </c:pt>
                <c:pt idx="19">
                  <c:v>44007</c:v>
                </c:pt>
                <c:pt idx="20">
                  <c:v>44008</c:v>
                </c:pt>
                <c:pt idx="21">
                  <c:v>44011</c:v>
                </c:pt>
                <c:pt idx="22">
                  <c:v>44012</c:v>
                </c:pt>
                <c:pt idx="23">
                  <c:v>44013</c:v>
                </c:pt>
                <c:pt idx="24">
                  <c:v>44014</c:v>
                </c:pt>
                <c:pt idx="25">
                  <c:v>44015</c:v>
                </c:pt>
                <c:pt idx="26">
                  <c:v>44018</c:v>
                </c:pt>
                <c:pt idx="27">
                  <c:v>44019</c:v>
                </c:pt>
                <c:pt idx="28">
                  <c:v>44021</c:v>
                </c:pt>
                <c:pt idx="29">
                  <c:v>44022</c:v>
                </c:pt>
                <c:pt idx="30">
                  <c:v>44025</c:v>
                </c:pt>
                <c:pt idx="31">
                  <c:v>44026</c:v>
                </c:pt>
                <c:pt idx="32">
                  <c:v>44027</c:v>
                </c:pt>
                <c:pt idx="33">
                  <c:v>44028</c:v>
                </c:pt>
                <c:pt idx="34">
                  <c:v>44029</c:v>
                </c:pt>
                <c:pt idx="35">
                  <c:v>44032</c:v>
                </c:pt>
                <c:pt idx="36">
                  <c:v>44033</c:v>
                </c:pt>
                <c:pt idx="37">
                  <c:v>44034</c:v>
                </c:pt>
                <c:pt idx="38">
                  <c:v>44035</c:v>
                </c:pt>
                <c:pt idx="39">
                  <c:v>44036</c:v>
                </c:pt>
                <c:pt idx="40">
                  <c:v>44039</c:v>
                </c:pt>
                <c:pt idx="41">
                  <c:v>44040</c:v>
                </c:pt>
                <c:pt idx="42">
                  <c:v>44043</c:v>
                </c:pt>
                <c:pt idx="43">
                  <c:v>44046</c:v>
                </c:pt>
                <c:pt idx="44">
                  <c:v>44047</c:v>
                </c:pt>
                <c:pt idx="45">
                  <c:v>44048</c:v>
                </c:pt>
                <c:pt idx="46">
                  <c:v>44049</c:v>
                </c:pt>
                <c:pt idx="47">
                  <c:v>44057</c:v>
                </c:pt>
                <c:pt idx="48">
                  <c:v>44061</c:v>
                </c:pt>
                <c:pt idx="49">
                  <c:v>44062</c:v>
                </c:pt>
                <c:pt idx="50">
                  <c:v>44064</c:v>
                </c:pt>
                <c:pt idx="51">
                  <c:v>44067</c:v>
                </c:pt>
                <c:pt idx="52">
                  <c:v>44068</c:v>
                </c:pt>
                <c:pt idx="53">
                  <c:v>44069</c:v>
                </c:pt>
                <c:pt idx="54">
                  <c:v>44070</c:v>
                </c:pt>
                <c:pt idx="55">
                  <c:v>44071</c:v>
                </c:pt>
                <c:pt idx="56">
                  <c:v>44074</c:v>
                </c:pt>
                <c:pt idx="57">
                  <c:v>44075</c:v>
                </c:pt>
                <c:pt idx="58">
                  <c:v>44077</c:v>
                </c:pt>
                <c:pt idx="59">
                  <c:v>44078</c:v>
                </c:pt>
                <c:pt idx="60">
                  <c:v>44081</c:v>
                </c:pt>
                <c:pt idx="61">
                  <c:v>44082</c:v>
                </c:pt>
                <c:pt idx="62">
                  <c:v>44083</c:v>
                </c:pt>
                <c:pt idx="63">
                  <c:v>44084</c:v>
                </c:pt>
                <c:pt idx="64">
                  <c:v>44085</c:v>
                </c:pt>
                <c:pt idx="65">
                  <c:v>44089</c:v>
                </c:pt>
                <c:pt idx="66">
                  <c:v>44090</c:v>
                </c:pt>
                <c:pt idx="67">
                  <c:v>44091</c:v>
                </c:pt>
                <c:pt idx="68">
                  <c:v>44092</c:v>
                </c:pt>
                <c:pt idx="69">
                  <c:v>44095</c:v>
                </c:pt>
                <c:pt idx="70">
                  <c:v>44097</c:v>
                </c:pt>
                <c:pt idx="71">
                  <c:v>44099</c:v>
                </c:pt>
                <c:pt idx="72">
                  <c:v>44102</c:v>
                </c:pt>
                <c:pt idx="73">
                  <c:v>44103</c:v>
                </c:pt>
                <c:pt idx="74">
                  <c:v>44104</c:v>
                </c:pt>
                <c:pt idx="75">
                  <c:v>44105</c:v>
                </c:pt>
                <c:pt idx="76">
                  <c:v>44106</c:v>
                </c:pt>
                <c:pt idx="77">
                  <c:v>44109</c:v>
                </c:pt>
                <c:pt idx="78">
                  <c:v>44110</c:v>
                </c:pt>
                <c:pt idx="79">
                  <c:v>44111</c:v>
                </c:pt>
                <c:pt idx="80">
                  <c:v>44112</c:v>
                </c:pt>
                <c:pt idx="81">
                  <c:v>44113</c:v>
                </c:pt>
                <c:pt idx="82">
                  <c:v>44116</c:v>
                </c:pt>
                <c:pt idx="83">
                  <c:v>44117</c:v>
                </c:pt>
                <c:pt idx="84">
                  <c:v>44118</c:v>
                </c:pt>
                <c:pt idx="85">
                  <c:v>44119</c:v>
                </c:pt>
                <c:pt idx="86">
                  <c:v>44120</c:v>
                </c:pt>
                <c:pt idx="87">
                  <c:v>44123</c:v>
                </c:pt>
                <c:pt idx="88">
                  <c:v>44124</c:v>
                </c:pt>
                <c:pt idx="89">
                  <c:v>44125</c:v>
                </c:pt>
                <c:pt idx="90">
                  <c:v>44126</c:v>
                </c:pt>
                <c:pt idx="91">
                  <c:v>44127</c:v>
                </c:pt>
                <c:pt idx="92">
                  <c:v>44130</c:v>
                </c:pt>
                <c:pt idx="93">
                  <c:v>44131</c:v>
                </c:pt>
                <c:pt idx="94">
                  <c:v>44133</c:v>
                </c:pt>
                <c:pt idx="95">
                  <c:v>44137</c:v>
                </c:pt>
                <c:pt idx="96">
                  <c:v>44138</c:v>
                </c:pt>
                <c:pt idx="97">
                  <c:v>44139</c:v>
                </c:pt>
                <c:pt idx="98">
                  <c:v>44140</c:v>
                </c:pt>
                <c:pt idx="99">
                  <c:v>44141</c:v>
                </c:pt>
                <c:pt idx="100">
                  <c:v>44144</c:v>
                </c:pt>
                <c:pt idx="101">
                  <c:v>44145</c:v>
                </c:pt>
                <c:pt idx="102">
                  <c:v>44146</c:v>
                </c:pt>
                <c:pt idx="103">
                  <c:v>44147</c:v>
                </c:pt>
                <c:pt idx="104">
                  <c:v>44148</c:v>
                </c:pt>
                <c:pt idx="105">
                  <c:v>44151</c:v>
                </c:pt>
                <c:pt idx="106">
                  <c:v>44152</c:v>
                </c:pt>
                <c:pt idx="107">
                  <c:v>44153</c:v>
                </c:pt>
                <c:pt idx="108">
                  <c:v>44154</c:v>
                </c:pt>
                <c:pt idx="109">
                  <c:v>44155</c:v>
                </c:pt>
                <c:pt idx="110">
                  <c:v>44158</c:v>
                </c:pt>
                <c:pt idx="111">
                  <c:v>44159</c:v>
                </c:pt>
                <c:pt idx="112">
                  <c:v>44160</c:v>
                </c:pt>
                <c:pt idx="113">
                  <c:v>44161</c:v>
                </c:pt>
                <c:pt idx="114">
                  <c:v>44162</c:v>
                </c:pt>
                <c:pt idx="115">
                  <c:v>44165</c:v>
                </c:pt>
                <c:pt idx="116">
                  <c:v>44166</c:v>
                </c:pt>
                <c:pt idx="117">
                  <c:v>44167</c:v>
                </c:pt>
                <c:pt idx="118">
                  <c:v>44168</c:v>
                </c:pt>
                <c:pt idx="119">
                  <c:v>44169</c:v>
                </c:pt>
                <c:pt idx="120">
                  <c:v>44172</c:v>
                </c:pt>
                <c:pt idx="121">
                  <c:v>44173</c:v>
                </c:pt>
                <c:pt idx="122">
                  <c:v>44174</c:v>
                </c:pt>
                <c:pt idx="123">
                  <c:v>44175</c:v>
                </c:pt>
                <c:pt idx="124">
                  <c:v>44176</c:v>
                </c:pt>
                <c:pt idx="125">
                  <c:v>44179</c:v>
                </c:pt>
                <c:pt idx="126">
                  <c:v>44180</c:v>
                </c:pt>
                <c:pt idx="127">
                  <c:v>44181</c:v>
                </c:pt>
                <c:pt idx="128">
                  <c:v>44182</c:v>
                </c:pt>
                <c:pt idx="129">
                  <c:v>44183</c:v>
                </c:pt>
                <c:pt idx="130">
                  <c:v>44186</c:v>
                </c:pt>
                <c:pt idx="131">
                  <c:v>44187</c:v>
                </c:pt>
                <c:pt idx="132">
                  <c:v>44188</c:v>
                </c:pt>
                <c:pt idx="133">
                  <c:v>44189</c:v>
                </c:pt>
                <c:pt idx="134">
                  <c:v>44190</c:v>
                </c:pt>
                <c:pt idx="135">
                  <c:v>44193</c:v>
                </c:pt>
                <c:pt idx="136">
                  <c:v>44194</c:v>
                </c:pt>
                <c:pt idx="137">
                  <c:v>44195</c:v>
                </c:pt>
                <c:pt idx="138">
                  <c:v>44196</c:v>
                </c:pt>
                <c:pt idx="139">
                  <c:v>44197</c:v>
                </c:pt>
                <c:pt idx="140">
                  <c:v>44200</c:v>
                </c:pt>
                <c:pt idx="141">
                  <c:v>44201</c:v>
                </c:pt>
                <c:pt idx="142">
                  <c:v>44202</c:v>
                </c:pt>
                <c:pt idx="143">
                  <c:v>44203</c:v>
                </c:pt>
                <c:pt idx="144">
                  <c:v>44204</c:v>
                </c:pt>
                <c:pt idx="145">
                  <c:v>44207</c:v>
                </c:pt>
                <c:pt idx="146">
                  <c:v>44208</c:v>
                </c:pt>
                <c:pt idx="147">
                  <c:v>44209</c:v>
                </c:pt>
                <c:pt idx="148">
                  <c:v>44210</c:v>
                </c:pt>
                <c:pt idx="149">
                  <c:v>44214</c:v>
                </c:pt>
                <c:pt idx="150">
                  <c:v>44215</c:v>
                </c:pt>
                <c:pt idx="151">
                  <c:v>44216</c:v>
                </c:pt>
                <c:pt idx="152">
                  <c:v>44218</c:v>
                </c:pt>
                <c:pt idx="153">
                  <c:v>44221</c:v>
                </c:pt>
                <c:pt idx="154">
                  <c:v>44222</c:v>
                </c:pt>
                <c:pt idx="155">
                  <c:v>44223</c:v>
                </c:pt>
                <c:pt idx="156">
                  <c:v>44224</c:v>
                </c:pt>
                <c:pt idx="157">
                  <c:v>44225</c:v>
                </c:pt>
                <c:pt idx="158">
                  <c:v>44228</c:v>
                </c:pt>
                <c:pt idx="159">
                  <c:v>44229</c:v>
                </c:pt>
                <c:pt idx="160">
                  <c:v>44231</c:v>
                </c:pt>
                <c:pt idx="161">
                  <c:v>44232</c:v>
                </c:pt>
                <c:pt idx="162">
                  <c:v>44235</c:v>
                </c:pt>
                <c:pt idx="163">
                  <c:v>44236</c:v>
                </c:pt>
                <c:pt idx="164">
                  <c:v>44237</c:v>
                </c:pt>
                <c:pt idx="165">
                  <c:v>44238</c:v>
                </c:pt>
                <c:pt idx="166">
                  <c:v>44239</c:v>
                </c:pt>
                <c:pt idx="167">
                  <c:v>44242</c:v>
                </c:pt>
                <c:pt idx="168">
                  <c:v>44243</c:v>
                </c:pt>
                <c:pt idx="169">
                  <c:v>44244</c:v>
                </c:pt>
                <c:pt idx="170">
                  <c:v>44245</c:v>
                </c:pt>
                <c:pt idx="171">
                  <c:v>44249</c:v>
                </c:pt>
                <c:pt idx="172">
                  <c:v>44250</c:v>
                </c:pt>
                <c:pt idx="173">
                  <c:v>44251</c:v>
                </c:pt>
                <c:pt idx="174">
                  <c:v>44252</c:v>
                </c:pt>
                <c:pt idx="175">
                  <c:v>44253</c:v>
                </c:pt>
                <c:pt idx="176">
                  <c:v>44256</c:v>
                </c:pt>
                <c:pt idx="177">
                  <c:v>44257</c:v>
                </c:pt>
                <c:pt idx="178">
                  <c:v>44258</c:v>
                </c:pt>
                <c:pt idx="179">
                  <c:v>44259</c:v>
                </c:pt>
                <c:pt idx="180">
                  <c:v>44260</c:v>
                </c:pt>
                <c:pt idx="181">
                  <c:v>44263</c:v>
                </c:pt>
                <c:pt idx="182">
                  <c:v>44264</c:v>
                </c:pt>
                <c:pt idx="183">
                  <c:v>44265</c:v>
                </c:pt>
                <c:pt idx="184">
                  <c:v>44266</c:v>
                </c:pt>
                <c:pt idx="185">
                  <c:v>44267</c:v>
                </c:pt>
                <c:pt idx="186">
                  <c:v>44270</c:v>
                </c:pt>
                <c:pt idx="187">
                  <c:v>44271</c:v>
                </c:pt>
                <c:pt idx="188">
                  <c:v>44272</c:v>
                </c:pt>
                <c:pt idx="189">
                  <c:v>44273</c:v>
                </c:pt>
                <c:pt idx="190">
                  <c:v>44274</c:v>
                </c:pt>
                <c:pt idx="191">
                  <c:v>44277</c:v>
                </c:pt>
                <c:pt idx="192">
                  <c:v>44279</c:v>
                </c:pt>
                <c:pt idx="193">
                  <c:v>44280</c:v>
                </c:pt>
                <c:pt idx="194">
                  <c:v>44281</c:v>
                </c:pt>
                <c:pt idx="195">
                  <c:v>44284</c:v>
                </c:pt>
                <c:pt idx="196">
                  <c:v>44285</c:v>
                </c:pt>
                <c:pt idx="197">
                  <c:v>44286</c:v>
                </c:pt>
                <c:pt idx="198">
                  <c:v>44287</c:v>
                </c:pt>
                <c:pt idx="199">
                  <c:v>44288</c:v>
                </c:pt>
                <c:pt idx="200">
                  <c:v>44291</c:v>
                </c:pt>
                <c:pt idx="201">
                  <c:v>44292</c:v>
                </c:pt>
                <c:pt idx="202">
                  <c:v>44293</c:v>
                </c:pt>
                <c:pt idx="203">
                  <c:v>44294</c:v>
                </c:pt>
                <c:pt idx="204">
                  <c:v>44295</c:v>
                </c:pt>
                <c:pt idx="205">
                  <c:v>44298</c:v>
                </c:pt>
                <c:pt idx="206">
                  <c:v>44299</c:v>
                </c:pt>
                <c:pt idx="207">
                  <c:v>44300</c:v>
                </c:pt>
                <c:pt idx="208">
                  <c:v>44301</c:v>
                </c:pt>
                <c:pt idx="209">
                  <c:v>44302</c:v>
                </c:pt>
                <c:pt idx="210">
                  <c:v>44305</c:v>
                </c:pt>
                <c:pt idx="211">
                  <c:v>44306</c:v>
                </c:pt>
                <c:pt idx="212">
                  <c:v>44307</c:v>
                </c:pt>
                <c:pt idx="213">
                  <c:v>44308</c:v>
                </c:pt>
                <c:pt idx="214">
                  <c:v>44309</c:v>
                </c:pt>
                <c:pt idx="215">
                  <c:v>44312</c:v>
                </c:pt>
                <c:pt idx="216">
                  <c:v>44313</c:v>
                </c:pt>
                <c:pt idx="217">
                  <c:v>44314</c:v>
                </c:pt>
                <c:pt idx="218">
                  <c:v>44315</c:v>
                </c:pt>
                <c:pt idx="219">
                  <c:v>44316</c:v>
                </c:pt>
                <c:pt idx="220">
                  <c:v>44320</c:v>
                </c:pt>
                <c:pt idx="221">
                  <c:v>44321</c:v>
                </c:pt>
                <c:pt idx="222">
                  <c:v>44322</c:v>
                </c:pt>
                <c:pt idx="223">
                  <c:v>44323</c:v>
                </c:pt>
                <c:pt idx="224">
                  <c:v>44327</c:v>
                </c:pt>
                <c:pt idx="225">
                  <c:v>44328</c:v>
                </c:pt>
                <c:pt idx="226">
                  <c:v>44330</c:v>
                </c:pt>
                <c:pt idx="227">
                  <c:v>44333</c:v>
                </c:pt>
                <c:pt idx="228">
                  <c:v>44334</c:v>
                </c:pt>
                <c:pt idx="229">
                  <c:v>44335</c:v>
                </c:pt>
                <c:pt idx="230">
                  <c:v>44336</c:v>
                </c:pt>
                <c:pt idx="231">
                  <c:v>44337</c:v>
                </c:pt>
                <c:pt idx="232">
                  <c:v>44340</c:v>
                </c:pt>
                <c:pt idx="233">
                  <c:v>44341</c:v>
                </c:pt>
                <c:pt idx="234">
                  <c:v>44342</c:v>
                </c:pt>
                <c:pt idx="235">
                  <c:v>44343</c:v>
                </c:pt>
                <c:pt idx="236">
                  <c:v>44344</c:v>
                </c:pt>
                <c:pt idx="237">
                  <c:v>44347</c:v>
                </c:pt>
                <c:pt idx="238">
                  <c:v>44348</c:v>
                </c:pt>
                <c:pt idx="239">
                  <c:v>44349</c:v>
                </c:pt>
                <c:pt idx="240">
                  <c:v>44350</c:v>
                </c:pt>
                <c:pt idx="241">
                  <c:v>44351</c:v>
                </c:pt>
                <c:pt idx="242">
                  <c:v>44354</c:v>
                </c:pt>
                <c:pt idx="243">
                  <c:v>44355</c:v>
                </c:pt>
                <c:pt idx="244">
                  <c:v>44356</c:v>
                </c:pt>
                <c:pt idx="245">
                  <c:v>44357</c:v>
                </c:pt>
                <c:pt idx="246">
                  <c:v>44358</c:v>
                </c:pt>
                <c:pt idx="247">
                  <c:v>44361</c:v>
                </c:pt>
                <c:pt idx="248">
                  <c:v>44362</c:v>
                </c:pt>
                <c:pt idx="249">
                  <c:v>44363</c:v>
                </c:pt>
                <c:pt idx="250">
                  <c:v>44364</c:v>
                </c:pt>
                <c:pt idx="251">
                  <c:v>44365</c:v>
                </c:pt>
                <c:pt idx="252">
                  <c:v>44368</c:v>
                </c:pt>
                <c:pt idx="253">
                  <c:v>44369</c:v>
                </c:pt>
                <c:pt idx="254">
                  <c:v>44370</c:v>
                </c:pt>
                <c:pt idx="255">
                  <c:v>44371</c:v>
                </c:pt>
                <c:pt idx="256">
                  <c:v>44372</c:v>
                </c:pt>
                <c:pt idx="257">
                  <c:v>44375</c:v>
                </c:pt>
                <c:pt idx="258">
                  <c:v>44376</c:v>
                </c:pt>
                <c:pt idx="259">
                  <c:v>44377</c:v>
                </c:pt>
                <c:pt idx="260">
                  <c:v>44378</c:v>
                </c:pt>
                <c:pt idx="261">
                  <c:v>44379</c:v>
                </c:pt>
                <c:pt idx="262">
                  <c:v>44382</c:v>
                </c:pt>
                <c:pt idx="263">
                  <c:v>44383</c:v>
                </c:pt>
                <c:pt idx="264">
                  <c:v>44384</c:v>
                </c:pt>
                <c:pt idx="265">
                  <c:v>44385</c:v>
                </c:pt>
                <c:pt idx="266">
                  <c:v>44386</c:v>
                </c:pt>
                <c:pt idx="267">
                  <c:v>44389</c:v>
                </c:pt>
                <c:pt idx="268">
                  <c:v>44390</c:v>
                </c:pt>
                <c:pt idx="269">
                  <c:v>44391</c:v>
                </c:pt>
                <c:pt idx="270">
                  <c:v>44392</c:v>
                </c:pt>
                <c:pt idx="271">
                  <c:v>44393</c:v>
                </c:pt>
                <c:pt idx="272">
                  <c:v>44396</c:v>
                </c:pt>
                <c:pt idx="273">
                  <c:v>44397</c:v>
                </c:pt>
                <c:pt idx="274">
                  <c:v>44398</c:v>
                </c:pt>
                <c:pt idx="275">
                  <c:v>44399</c:v>
                </c:pt>
                <c:pt idx="276">
                  <c:v>44400</c:v>
                </c:pt>
                <c:pt idx="277">
                  <c:v>44403</c:v>
                </c:pt>
                <c:pt idx="278">
                  <c:v>44404</c:v>
                </c:pt>
                <c:pt idx="279">
                  <c:v>44405</c:v>
                </c:pt>
                <c:pt idx="280">
                  <c:v>44407</c:v>
                </c:pt>
                <c:pt idx="281">
                  <c:v>44410</c:v>
                </c:pt>
                <c:pt idx="282">
                  <c:v>44411</c:v>
                </c:pt>
                <c:pt idx="283">
                  <c:v>44412</c:v>
                </c:pt>
                <c:pt idx="284">
                  <c:v>44413</c:v>
                </c:pt>
                <c:pt idx="285">
                  <c:v>44414</c:v>
                </c:pt>
                <c:pt idx="286">
                  <c:v>44417</c:v>
                </c:pt>
                <c:pt idx="287">
                  <c:v>44418</c:v>
                </c:pt>
                <c:pt idx="288">
                  <c:v>44419</c:v>
                </c:pt>
                <c:pt idx="289">
                  <c:v>44420</c:v>
                </c:pt>
                <c:pt idx="290">
                  <c:v>44421</c:v>
                </c:pt>
                <c:pt idx="291">
                  <c:v>44424</c:v>
                </c:pt>
                <c:pt idx="292">
                  <c:v>44425</c:v>
                </c:pt>
                <c:pt idx="293">
                  <c:v>44426</c:v>
                </c:pt>
                <c:pt idx="294">
                  <c:v>44427</c:v>
                </c:pt>
                <c:pt idx="295">
                  <c:v>44428</c:v>
                </c:pt>
                <c:pt idx="296">
                  <c:v>44431</c:v>
                </c:pt>
                <c:pt idx="297">
                  <c:v>44432</c:v>
                </c:pt>
                <c:pt idx="298">
                  <c:v>44433</c:v>
                </c:pt>
                <c:pt idx="299">
                  <c:v>44434</c:v>
                </c:pt>
                <c:pt idx="300">
                  <c:v>44435</c:v>
                </c:pt>
                <c:pt idx="301">
                  <c:v>44438</c:v>
                </c:pt>
                <c:pt idx="302">
                  <c:v>44439</c:v>
                </c:pt>
                <c:pt idx="303">
                  <c:v>44440</c:v>
                </c:pt>
                <c:pt idx="304">
                  <c:v>44441</c:v>
                </c:pt>
                <c:pt idx="305">
                  <c:v>44442</c:v>
                </c:pt>
                <c:pt idx="306">
                  <c:v>44445</c:v>
                </c:pt>
                <c:pt idx="307">
                  <c:v>44446</c:v>
                </c:pt>
                <c:pt idx="308">
                  <c:v>44447</c:v>
                </c:pt>
                <c:pt idx="309">
                  <c:v>44448</c:v>
                </c:pt>
                <c:pt idx="310">
                  <c:v>44449</c:v>
                </c:pt>
                <c:pt idx="311">
                  <c:v>44452</c:v>
                </c:pt>
                <c:pt idx="312">
                  <c:v>44453</c:v>
                </c:pt>
                <c:pt idx="313">
                  <c:v>44454</c:v>
                </c:pt>
                <c:pt idx="314">
                  <c:v>44455</c:v>
                </c:pt>
                <c:pt idx="315">
                  <c:v>44456</c:v>
                </c:pt>
                <c:pt idx="316">
                  <c:v>44459</c:v>
                </c:pt>
                <c:pt idx="317">
                  <c:v>44460</c:v>
                </c:pt>
                <c:pt idx="318">
                  <c:v>44461</c:v>
                </c:pt>
                <c:pt idx="319">
                  <c:v>44462</c:v>
                </c:pt>
                <c:pt idx="320">
                  <c:v>44463</c:v>
                </c:pt>
                <c:pt idx="321">
                  <c:v>44466</c:v>
                </c:pt>
                <c:pt idx="322">
                  <c:v>44467</c:v>
                </c:pt>
                <c:pt idx="323">
                  <c:v>44468</c:v>
                </c:pt>
                <c:pt idx="324">
                  <c:v>44469</c:v>
                </c:pt>
                <c:pt idx="325">
                  <c:v>44470</c:v>
                </c:pt>
                <c:pt idx="326">
                  <c:v>44473</c:v>
                </c:pt>
                <c:pt idx="327">
                  <c:v>44474</c:v>
                </c:pt>
                <c:pt idx="328">
                  <c:v>44475</c:v>
                </c:pt>
                <c:pt idx="329">
                  <c:v>44476</c:v>
                </c:pt>
                <c:pt idx="330">
                  <c:v>44477</c:v>
                </c:pt>
                <c:pt idx="331">
                  <c:v>44480</c:v>
                </c:pt>
                <c:pt idx="332">
                  <c:v>44481</c:v>
                </c:pt>
                <c:pt idx="333">
                  <c:v>44482</c:v>
                </c:pt>
                <c:pt idx="334">
                  <c:v>44483</c:v>
                </c:pt>
                <c:pt idx="335">
                  <c:v>44484</c:v>
                </c:pt>
                <c:pt idx="336">
                  <c:v>44487</c:v>
                </c:pt>
                <c:pt idx="337">
                  <c:v>44488</c:v>
                </c:pt>
                <c:pt idx="338">
                  <c:v>44489</c:v>
                </c:pt>
                <c:pt idx="339">
                  <c:v>44490</c:v>
                </c:pt>
                <c:pt idx="340">
                  <c:v>44491</c:v>
                </c:pt>
                <c:pt idx="341">
                  <c:v>44494</c:v>
                </c:pt>
                <c:pt idx="342">
                  <c:v>44495</c:v>
                </c:pt>
                <c:pt idx="343">
                  <c:v>44496</c:v>
                </c:pt>
                <c:pt idx="344">
                  <c:v>44497</c:v>
                </c:pt>
                <c:pt idx="345">
                  <c:v>44498</c:v>
                </c:pt>
                <c:pt idx="346">
                  <c:v>44501</c:v>
                </c:pt>
                <c:pt idx="347">
                  <c:v>44502</c:v>
                </c:pt>
                <c:pt idx="348">
                  <c:v>44503</c:v>
                </c:pt>
                <c:pt idx="349">
                  <c:v>44504</c:v>
                </c:pt>
                <c:pt idx="350">
                  <c:v>44505</c:v>
                </c:pt>
                <c:pt idx="351">
                  <c:v>44508</c:v>
                </c:pt>
                <c:pt idx="352">
                  <c:v>44509</c:v>
                </c:pt>
                <c:pt idx="353">
                  <c:v>44510</c:v>
                </c:pt>
                <c:pt idx="354">
                  <c:v>44511</c:v>
                </c:pt>
                <c:pt idx="355">
                  <c:v>44512</c:v>
                </c:pt>
                <c:pt idx="356">
                  <c:v>44515</c:v>
                </c:pt>
                <c:pt idx="357">
                  <c:v>44516</c:v>
                </c:pt>
                <c:pt idx="358">
                  <c:v>44517</c:v>
                </c:pt>
                <c:pt idx="359">
                  <c:v>44518</c:v>
                </c:pt>
                <c:pt idx="360">
                  <c:v>44519</c:v>
                </c:pt>
                <c:pt idx="361">
                  <c:v>44522</c:v>
                </c:pt>
                <c:pt idx="362">
                  <c:v>44523</c:v>
                </c:pt>
                <c:pt idx="363">
                  <c:v>44524</c:v>
                </c:pt>
                <c:pt idx="364">
                  <c:v>44525</c:v>
                </c:pt>
                <c:pt idx="365">
                  <c:v>44526</c:v>
                </c:pt>
                <c:pt idx="366">
                  <c:v>44529</c:v>
                </c:pt>
                <c:pt idx="367">
                  <c:v>44530</c:v>
                </c:pt>
                <c:pt idx="368">
                  <c:v>44531</c:v>
                </c:pt>
                <c:pt idx="369">
                  <c:v>44532</c:v>
                </c:pt>
                <c:pt idx="370">
                  <c:v>44533</c:v>
                </c:pt>
                <c:pt idx="371">
                  <c:v>44536</c:v>
                </c:pt>
                <c:pt idx="372">
                  <c:v>44537</c:v>
                </c:pt>
                <c:pt idx="373">
                  <c:v>44538</c:v>
                </c:pt>
                <c:pt idx="374">
                  <c:v>44543</c:v>
                </c:pt>
                <c:pt idx="375">
                  <c:v>44544</c:v>
                </c:pt>
                <c:pt idx="376">
                  <c:v>44545</c:v>
                </c:pt>
                <c:pt idx="377">
                  <c:v>44546</c:v>
                </c:pt>
                <c:pt idx="378">
                  <c:v>44547</c:v>
                </c:pt>
                <c:pt idx="379">
                  <c:v>44550</c:v>
                </c:pt>
                <c:pt idx="380">
                  <c:v>44551</c:v>
                </c:pt>
                <c:pt idx="381">
                  <c:v>44552</c:v>
                </c:pt>
                <c:pt idx="382">
                  <c:v>44553</c:v>
                </c:pt>
                <c:pt idx="383">
                  <c:v>44554</c:v>
                </c:pt>
                <c:pt idx="384">
                  <c:v>44557</c:v>
                </c:pt>
                <c:pt idx="385">
                  <c:v>44558</c:v>
                </c:pt>
                <c:pt idx="386">
                  <c:v>44559</c:v>
                </c:pt>
                <c:pt idx="387">
                  <c:v>44560</c:v>
                </c:pt>
                <c:pt idx="388">
                  <c:v>44561</c:v>
                </c:pt>
                <c:pt idx="389">
                  <c:v>44564</c:v>
                </c:pt>
                <c:pt idx="390">
                  <c:v>44565</c:v>
                </c:pt>
                <c:pt idx="391">
                  <c:v>44566</c:v>
                </c:pt>
                <c:pt idx="392">
                  <c:v>44567</c:v>
                </c:pt>
                <c:pt idx="393">
                  <c:v>44568</c:v>
                </c:pt>
                <c:pt idx="394">
                  <c:v>44571</c:v>
                </c:pt>
                <c:pt idx="395">
                  <c:v>44572</c:v>
                </c:pt>
                <c:pt idx="396">
                  <c:v>44573</c:v>
                </c:pt>
                <c:pt idx="397">
                  <c:v>44574</c:v>
                </c:pt>
                <c:pt idx="398">
                  <c:v>44575</c:v>
                </c:pt>
                <c:pt idx="399">
                  <c:v>44578</c:v>
                </c:pt>
                <c:pt idx="400">
                  <c:v>44579</c:v>
                </c:pt>
                <c:pt idx="401">
                  <c:v>44580</c:v>
                </c:pt>
                <c:pt idx="402">
                  <c:v>44581</c:v>
                </c:pt>
                <c:pt idx="403">
                  <c:v>44582</c:v>
                </c:pt>
                <c:pt idx="404">
                  <c:v>44585</c:v>
                </c:pt>
                <c:pt idx="405">
                  <c:v>44586</c:v>
                </c:pt>
                <c:pt idx="406">
                  <c:v>44587</c:v>
                </c:pt>
                <c:pt idx="407">
                  <c:v>44588</c:v>
                </c:pt>
                <c:pt idx="408">
                  <c:v>44589</c:v>
                </c:pt>
                <c:pt idx="409">
                  <c:v>44592</c:v>
                </c:pt>
                <c:pt idx="410">
                  <c:v>44593</c:v>
                </c:pt>
                <c:pt idx="411">
                  <c:v>44594</c:v>
                </c:pt>
                <c:pt idx="412">
                  <c:v>44595</c:v>
                </c:pt>
                <c:pt idx="413">
                  <c:v>44596</c:v>
                </c:pt>
                <c:pt idx="414">
                  <c:v>44599</c:v>
                </c:pt>
                <c:pt idx="415">
                  <c:v>44600</c:v>
                </c:pt>
                <c:pt idx="416">
                  <c:v>44601</c:v>
                </c:pt>
                <c:pt idx="417">
                  <c:v>44602</c:v>
                </c:pt>
                <c:pt idx="418">
                  <c:v>44603</c:v>
                </c:pt>
                <c:pt idx="419">
                  <c:v>44606</c:v>
                </c:pt>
                <c:pt idx="420">
                  <c:v>44607</c:v>
                </c:pt>
                <c:pt idx="421">
                  <c:v>44608</c:v>
                </c:pt>
                <c:pt idx="422">
                  <c:v>44609</c:v>
                </c:pt>
                <c:pt idx="423">
                  <c:v>44610</c:v>
                </c:pt>
                <c:pt idx="424">
                  <c:v>44613</c:v>
                </c:pt>
                <c:pt idx="425">
                  <c:v>44614</c:v>
                </c:pt>
                <c:pt idx="426">
                  <c:v>44615</c:v>
                </c:pt>
                <c:pt idx="427">
                  <c:v>44616</c:v>
                </c:pt>
                <c:pt idx="428">
                  <c:v>44617</c:v>
                </c:pt>
                <c:pt idx="429">
                  <c:v>44620</c:v>
                </c:pt>
                <c:pt idx="430">
                  <c:v>44621</c:v>
                </c:pt>
                <c:pt idx="431">
                  <c:v>44622</c:v>
                </c:pt>
                <c:pt idx="432">
                  <c:v>44623</c:v>
                </c:pt>
                <c:pt idx="433">
                  <c:v>44624</c:v>
                </c:pt>
                <c:pt idx="434">
                  <c:v>44627</c:v>
                </c:pt>
                <c:pt idx="435">
                  <c:v>44628</c:v>
                </c:pt>
                <c:pt idx="436">
                  <c:v>44629</c:v>
                </c:pt>
                <c:pt idx="437">
                  <c:v>44630</c:v>
                </c:pt>
                <c:pt idx="438">
                  <c:v>44631</c:v>
                </c:pt>
                <c:pt idx="439">
                  <c:v>44634</c:v>
                </c:pt>
                <c:pt idx="440">
                  <c:v>44635</c:v>
                </c:pt>
                <c:pt idx="441">
                  <c:v>44636</c:v>
                </c:pt>
                <c:pt idx="442">
                  <c:v>44637</c:v>
                </c:pt>
                <c:pt idx="443">
                  <c:v>44638</c:v>
                </c:pt>
                <c:pt idx="444">
                  <c:v>44641</c:v>
                </c:pt>
                <c:pt idx="445">
                  <c:v>44642</c:v>
                </c:pt>
                <c:pt idx="446">
                  <c:v>44643</c:v>
                </c:pt>
                <c:pt idx="447">
                  <c:v>44644</c:v>
                </c:pt>
                <c:pt idx="448">
                  <c:v>44645</c:v>
                </c:pt>
                <c:pt idx="449">
                  <c:v>44648</c:v>
                </c:pt>
                <c:pt idx="450">
                  <c:v>44649</c:v>
                </c:pt>
                <c:pt idx="451">
                  <c:v>44650</c:v>
                </c:pt>
                <c:pt idx="452">
                  <c:v>44651</c:v>
                </c:pt>
              </c:numCache>
            </c:numRef>
          </c:cat>
          <c:val>
            <c:numRef>
              <c:f>Summary!$F$2:$F$454</c:f>
              <c:numCache>
                <c:formatCode>_(* #,##0.00_);_(* \(#,##0.00\);_(* "-"??_);_(@_)</c:formatCode>
                <c:ptCount val="453"/>
                <c:pt idx="0">
                  <c:v>1090553353.2199998</c:v>
                </c:pt>
                <c:pt idx="1">
                  <c:v>1099806112.4299998</c:v>
                </c:pt>
                <c:pt idx="2">
                  <c:v>1100885207.95</c:v>
                </c:pt>
                <c:pt idx="3">
                  <c:v>1100669179.9400001</c:v>
                </c:pt>
                <c:pt idx="4">
                  <c:v>1102605358.27</c:v>
                </c:pt>
                <c:pt idx="5">
                  <c:v>1109858204.3099999</c:v>
                </c:pt>
                <c:pt idx="6">
                  <c:v>1120760260.5999999</c:v>
                </c:pt>
                <c:pt idx="7">
                  <c:v>1121164996.8299999</c:v>
                </c:pt>
                <c:pt idx="8">
                  <c:v>1130090334.46</c:v>
                </c:pt>
                <c:pt idx="9">
                  <c:v>1136751778.4699998</c:v>
                </c:pt>
                <c:pt idx="10">
                  <c:v>1101463035.1199999</c:v>
                </c:pt>
                <c:pt idx="11">
                  <c:v>1105948645.76</c:v>
                </c:pt>
                <c:pt idx="12">
                  <c:v>1105425093.98</c:v>
                </c:pt>
                <c:pt idx="13">
                  <c:v>1116500862.6399999</c:v>
                </c:pt>
                <c:pt idx="14">
                  <c:v>1122612135.3</c:v>
                </c:pt>
                <c:pt idx="15">
                  <c:v>1126678209.6299999</c:v>
                </c:pt>
                <c:pt idx="16">
                  <c:v>1129060182.6900001</c:v>
                </c:pt>
                <c:pt idx="17">
                  <c:v>1128922597.0499997</c:v>
                </c:pt>
                <c:pt idx="18">
                  <c:v>1131734010.0599999</c:v>
                </c:pt>
                <c:pt idx="19">
                  <c:v>1118243753.21</c:v>
                </c:pt>
                <c:pt idx="20">
                  <c:v>1122622621.1200001</c:v>
                </c:pt>
                <c:pt idx="21">
                  <c:v>1117260411.6199999</c:v>
                </c:pt>
                <c:pt idx="22">
                  <c:v>1123365506.7400002</c:v>
                </c:pt>
                <c:pt idx="23">
                  <c:v>1125294662.5700002</c:v>
                </c:pt>
                <c:pt idx="24">
                  <c:v>1124313188.98</c:v>
                </c:pt>
                <c:pt idx="25">
                  <c:v>1132388024.96</c:v>
                </c:pt>
                <c:pt idx="26">
                  <c:v>1135476368.76</c:v>
                </c:pt>
                <c:pt idx="27">
                  <c:v>1145970106.52</c:v>
                </c:pt>
                <c:pt idx="28">
                  <c:v>1139348395.1299999</c:v>
                </c:pt>
                <c:pt idx="29">
                  <c:v>1136401314.01</c:v>
                </c:pt>
                <c:pt idx="30">
                  <c:v>1140314295.52</c:v>
                </c:pt>
                <c:pt idx="31">
                  <c:v>1139863258.8</c:v>
                </c:pt>
                <c:pt idx="32">
                  <c:v>1143590524.7499998</c:v>
                </c:pt>
                <c:pt idx="33">
                  <c:v>1150029935.97</c:v>
                </c:pt>
                <c:pt idx="34">
                  <c:v>1147155760.2599998</c:v>
                </c:pt>
                <c:pt idx="35">
                  <c:v>1149523503.96</c:v>
                </c:pt>
                <c:pt idx="36">
                  <c:v>1152342656.52</c:v>
                </c:pt>
                <c:pt idx="37">
                  <c:v>1166484306.53</c:v>
                </c:pt>
                <c:pt idx="38">
                  <c:v>1166307876.03</c:v>
                </c:pt>
                <c:pt idx="39">
                  <c:v>1162198399.9899998</c:v>
                </c:pt>
                <c:pt idx="40">
                  <c:v>1145397105.1099999</c:v>
                </c:pt>
                <c:pt idx="41">
                  <c:v>1147196339.8</c:v>
                </c:pt>
                <c:pt idx="42">
                  <c:v>1136910242.3900001</c:v>
                </c:pt>
                <c:pt idx="43">
                  <c:v>1137217021.3699999</c:v>
                </c:pt>
                <c:pt idx="44">
                  <c:v>1145451376.95</c:v>
                </c:pt>
                <c:pt idx="45">
                  <c:v>1149721170.4399998</c:v>
                </c:pt>
                <c:pt idx="46">
                  <c:v>1153099458.9199998</c:v>
                </c:pt>
                <c:pt idx="47">
                  <c:v>1161980340.2</c:v>
                </c:pt>
                <c:pt idx="48">
                  <c:v>1161643803.24</c:v>
                </c:pt>
                <c:pt idx="49">
                  <c:v>1161099792.8299999</c:v>
                </c:pt>
                <c:pt idx="50">
                  <c:v>1157832968.46</c:v>
                </c:pt>
                <c:pt idx="51">
                  <c:v>1161890246.3199999</c:v>
                </c:pt>
                <c:pt idx="52">
                  <c:v>1173096451.8399999</c:v>
                </c:pt>
                <c:pt idx="53">
                  <c:v>1171918704.5400002</c:v>
                </c:pt>
                <c:pt idx="54">
                  <c:v>1174032105.79</c:v>
                </c:pt>
                <c:pt idx="55">
                  <c:v>1174590807.3099999</c:v>
                </c:pt>
                <c:pt idx="56">
                  <c:v>1174644971.6300001</c:v>
                </c:pt>
                <c:pt idx="57">
                  <c:v>1170074795.5800002</c:v>
                </c:pt>
                <c:pt idx="58">
                  <c:v>1178584415.5999999</c:v>
                </c:pt>
                <c:pt idx="59">
                  <c:v>1165805370.6299999</c:v>
                </c:pt>
                <c:pt idx="60">
                  <c:v>1157421355.28</c:v>
                </c:pt>
                <c:pt idx="61">
                  <c:v>1161464340.8800001</c:v>
                </c:pt>
                <c:pt idx="62">
                  <c:v>1153150055.1299999</c:v>
                </c:pt>
                <c:pt idx="63">
                  <c:v>1162654971.54</c:v>
                </c:pt>
                <c:pt idx="64">
                  <c:v>1162127284.46</c:v>
                </c:pt>
                <c:pt idx="65">
                  <c:v>1172175916.0099998</c:v>
                </c:pt>
                <c:pt idx="66">
                  <c:v>1175356709.2099998</c:v>
                </c:pt>
                <c:pt idx="67">
                  <c:v>1174428075.3899999</c:v>
                </c:pt>
                <c:pt idx="68">
                  <c:v>1170571570.96</c:v>
                </c:pt>
                <c:pt idx="69">
                  <c:v>1167782324.0900002</c:v>
                </c:pt>
                <c:pt idx="70">
                  <c:v>1162579417.5</c:v>
                </c:pt>
                <c:pt idx="71">
                  <c:v>1152165838.3699999</c:v>
                </c:pt>
                <c:pt idx="72">
                  <c:v>1157597173.05</c:v>
                </c:pt>
                <c:pt idx="73">
                  <c:v>1166278274.1599998</c:v>
                </c:pt>
                <c:pt idx="74">
                  <c:v>1164845182.1399999</c:v>
                </c:pt>
                <c:pt idx="75">
                  <c:v>1165933636.5500002</c:v>
                </c:pt>
                <c:pt idx="76">
                  <c:v>1170201716.05</c:v>
                </c:pt>
                <c:pt idx="77">
                  <c:v>1166518844.52</c:v>
                </c:pt>
                <c:pt idx="78">
                  <c:v>1175278732.4300001</c:v>
                </c:pt>
                <c:pt idx="79">
                  <c:v>1175602505.6799998</c:v>
                </c:pt>
                <c:pt idx="80">
                  <c:v>1181974577.9000001</c:v>
                </c:pt>
                <c:pt idx="81">
                  <c:v>1186957432.75</c:v>
                </c:pt>
                <c:pt idx="82">
                  <c:v>1188633563.3000002</c:v>
                </c:pt>
                <c:pt idx="83">
                  <c:v>1194861995.5400002</c:v>
                </c:pt>
                <c:pt idx="84">
                  <c:v>1196778234.1400001</c:v>
                </c:pt>
                <c:pt idx="85">
                  <c:v>1192523740.28</c:v>
                </c:pt>
                <c:pt idx="86">
                  <c:v>1188181438.1300001</c:v>
                </c:pt>
                <c:pt idx="87">
                  <c:v>1189535300.6000001</c:v>
                </c:pt>
                <c:pt idx="88">
                  <c:v>1183567559.1499999</c:v>
                </c:pt>
                <c:pt idx="89">
                  <c:v>1184646212.77</c:v>
                </c:pt>
                <c:pt idx="90">
                  <c:v>1174980595.51</c:v>
                </c:pt>
                <c:pt idx="91">
                  <c:v>1180311867.3</c:v>
                </c:pt>
                <c:pt idx="92">
                  <c:v>1185843349.99</c:v>
                </c:pt>
                <c:pt idx="93">
                  <c:v>1175329828.53</c:v>
                </c:pt>
                <c:pt idx="94">
                  <c:v>1155322778.0900002</c:v>
                </c:pt>
                <c:pt idx="95">
                  <c:v>1150944278.4300001</c:v>
                </c:pt>
                <c:pt idx="96">
                  <c:v>1161179945.3000002</c:v>
                </c:pt>
                <c:pt idx="97">
                  <c:v>1168065433.0200002</c:v>
                </c:pt>
                <c:pt idx="98">
                  <c:v>1184581358.1399999</c:v>
                </c:pt>
                <c:pt idx="99">
                  <c:v>1194317456.1100001</c:v>
                </c:pt>
                <c:pt idx="100">
                  <c:v>1197568428.74</c:v>
                </c:pt>
                <c:pt idx="101">
                  <c:v>1209319779.2400002</c:v>
                </c:pt>
                <c:pt idx="102">
                  <c:v>1205344878.9400001</c:v>
                </c:pt>
                <c:pt idx="103">
                  <c:v>1211001107.8499999</c:v>
                </c:pt>
                <c:pt idx="104">
                  <c:v>1211574948.4900002</c:v>
                </c:pt>
                <c:pt idx="105">
                  <c:v>1215115019.1400001</c:v>
                </c:pt>
                <c:pt idx="106">
                  <c:v>1225121666.8700001</c:v>
                </c:pt>
                <c:pt idx="107">
                  <c:v>1221176582.53</c:v>
                </c:pt>
                <c:pt idx="108">
                  <c:v>1218492950.3800001</c:v>
                </c:pt>
                <c:pt idx="109">
                  <c:v>1219491994.8299999</c:v>
                </c:pt>
                <c:pt idx="110">
                  <c:v>1219378336.0699999</c:v>
                </c:pt>
                <c:pt idx="111">
                  <c:v>1222622490.1500001</c:v>
                </c:pt>
                <c:pt idx="112">
                  <c:v>1230608822.6800001</c:v>
                </c:pt>
                <c:pt idx="113">
                  <c:v>1230577932.3700001</c:v>
                </c:pt>
                <c:pt idx="114">
                  <c:v>1232315845.71</c:v>
                </c:pt>
                <c:pt idx="115">
                  <c:v>1235856925.4000001</c:v>
                </c:pt>
                <c:pt idx="116">
                  <c:v>1229694606.21</c:v>
                </c:pt>
                <c:pt idx="117">
                  <c:v>1234120325.8100002</c:v>
                </c:pt>
                <c:pt idx="118">
                  <c:v>1238241875.3000002</c:v>
                </c:pt>
                <c:pt idx="119">
                  <c:v>1237069808.2700002</c:v>
                </c:pt>
                <c:pt idx="120">
                  <c:v>1244529235.52</c:v>
                </c:pt>
                <c:pt idx="121">
                  <c:v>1249738016.8700001</c:v>
                </c:pt>
                <c:pt idx="122">
                  <c:v>1253898772.2800002</c:v>
                </c:pt>
                <c:pt idx="123">
                  <c:v>1249721537.0900002</c:v>
                </c:pt>
                <c:pt idx="124">
                  <c:v>1258545455.79</c:v>
                </c:pt>
                <c:pt idx="125">
                  <c:v>1257955307.4300001</c:v>
                </c:pt>
                <c:pt idx="126">
                  <c:v>1252596499.5500002</c:v>
                </c:pt>
                <c:pt idx="127">
                  <c:v>1251152839.6499999</c:v>
                </c:pt>
                <c:pt idx="128">
                  <c:v>1252387920.0699999</c:v>
                </c:pt>
                <c:pt idx="129">
                  <c:v>1254913974.77</c:v>
                </c:pt>
                <c:pt idx="130">
                  <c:v>1257879536.5</c:v>
                </c:pt>
                <c:pt idx="131">
                  <c:v>1254877707.3599999</c:v>
                </c:pt>
                <c:pt idx="132">
                  <c:v>1255585502.55</c:v>
                </c:pt>
                <c:pt idx="133">
                  <c:v>1251836159.6000001</c:v>
                </c:pt>
                <c:pt idx="134">
                  <c:v>1251836159.6000001</c:v>
                </c:pt>
                <c:pt idx="135">
                  <c:v>1252707048.8800001</c:v>
                </c:pt>
                <c:pt idx="136">
                  <c:v>1253957099.77</c:v>
                </c:pt>
                <c:pt idx="137">
                  <c:v>1257690259.1299999</c:v>
                </c:pt>
                <c:pt idx="138">
                  <c:v>1257181475.01</c:v>
                </c:pt>
                <c:pt idx="139">
                  <c:v>1257181475.01</c:v>
                </c:pt>
                <c:pt idx="140">
                  <c:v>1254305082.1400003</c:v>
                </c:pt>
                <c:pt idx="141">
                  <c:v>1252821631.1500001</c:v>
                </c:pt>
                <c:pt idx="142">
                  <c:v>1256856162.9299998</c:v>
                </c:pt>
                <c:pt idx="143">
                  <c:v>1264609374.7400002</c:v>
                </c:pt>
                <c:pt idx="144">
                  <c:v>1275980556.52</c:v>
                </c:pt>
                <c:pt idx="145">
                  <c:v>1283470060.1400001</c:v>
                </c:pt>
                <c:pt idx="146">
                  <c:v>1290521871.6900001</c:v>
                </c:pt>
                <c:pt idx="147">
                  <c:v>1287445031.1500001</c:v>
                </c:pt>
                <c:pt idx="148">
                  <c:v>1288513755.5100002</c:v>
                </c:pt>
                <c:pt idx="149">
                  <c:v>1286458372.54</c:v>
                </c:pt>
                <c:pt idx="150">
                  <c:v>1286997279.1300001</c:v>
                </c:pt>
                <c:pt idx="151">
                  <c:v>1292821577.6700001</c:v>
                </c:pt>
                <c:pt idx="152">
                  <c:v>1296521659.98</c:v>
                </c:pt>
                <c:pt idx="153">
                  <c:v>1294527227.2</c:v>
                </c:pt>
                <c:pt idx="154">
                  <c:v>1294396144.0100002</c:v>
                </c:pt>
                <c:pt idx="155">
                  <c:v>1289185345.1200001</c:v>
                </c:pt>
                <c:pt idx="156">
                  <c:v>1274681147.8400002</c:v>
                </c:pt>
                <c:pt idx="157">
                  <c:v>1274858310.1800001</c:v>
                </c:pt>
                <c:pt idx="158">
                  <c:v>1261191715.8100002</c:v>
                </c:pt>
                <c:pt idx="159">
                  <c:v>1275319897.1000001</c:v>
                </c:pt>
                <c:pt idx="160">
                  <c:v>1290773179.3800001</c:v>
                </c:pt>
                <c:pt idx="161">
                  <c:v>1293024240.6700001</c:v>
                </c:pt>
                <c:pt idx="162">
                  <c:v>1295402936.6199999</c:v>
                </c:pt>
                <c:pt idx="163">
                  <c:v>1301983982.7300003</c:v>
                </c:pt>
                <c:pt idx="164">
                  <c:v>1302896216.3500001</c:v>
                </c:pt>
                <c:pt idx="165">
                  <c:v>1303091272.8500001</c:v>
                </c:pt>
                <c:pt idx="166">
                  <c:v>1307693502.72</c:v>
                </c:pt>
                <c:pt idx="167">
                  <c:v>1310554519.6800001</c:v>
                </c:pt>
                <c:pt idx="168">
                  <c:v>1313535165.3</c:v>
                </c:pt>
                <c:pt idx="169">
                  <c:v>1312603531.45</c:v>
                </c:pt>
                <c:pt idx="170">
                  <c:v>1311798207.8799999</c:v>
                </c:pt>
                <c:pt idx="171">
                  <c:v>1305212570.76</c:v>
                </c:pt>
                <c:pt idx="172">
                  <c:v>1295489934.1800001</c:v>
                </c:pt>
                <c:pt idx="173">
                  <c:v>1290688573.1200001</c:v>
                </c:pt>
                <c:pt idx="174">
                  <c:v>1292848809.1600001</c:v>
                </c:pt>
                <c:pt idx="175">
                  <c:v>1285453481.5100002</c:v>
                </c:pt>
                <c:pt idx="176">
                  <c:v>1279834631.23</c:v>
                </c:pt>
                <c:pt idx="177">
                  <c:v>1294895869.2</c:v>
                </c:pt>
                <c:pt idx="178">
                  <c:v>1292245706.49</c:v>
                </c:pt>
                <c:pt idx="179">
                  <c:v>1285750048.3599999</c:v>
                </c:pt>
                <c:pt idx="180">
                  <c:v>1274741127.4099998</c:v>
                </c:pt>
                <c:pt idx="181">
                  <c:v>1283847184.1199999</c:v>
                </c:pt>
                <c:pt idx="182">
                  <c:v>1282996640.01</c:v>
                </c:pt>
                <c:pt idx="183">
                  <c:v>1291506977.27</c:v>
                </c:pt>
                <c:pt idx="184">
                  <c:v>1293111045.6599998</c:v>
                </c:pt>
                <c:pt idx="185">
                  <c:v>1305108758.0699999</c:v>
                </c:pt>
                <c:pt idx="186">
                  <c:v>1306838428.0599999</c:v>
                </c:pt>
                <c:pt idx="187">
                  <c:v>1309951827.4099998</c:v>
                </c:pt>
                <c:pt idx="188">
                  <c:v>1309985767.1799998</c:v>
                </c:pt>
                <c:pt idx="189">
                  <c:v>1308836334.8599999</c:v>
                </c:pt>
                <c:pt idx="190">
                  <c:v>1302192615.3399999</c:v>
                </c:pt>
                <c:pt idx="191">
                  <c:v>1302483463.3199999</c:v>
                </c:pt>
                <c:pt idx="192">
                  <c:v>1301333491.8400002</c:v>
                </c:pt>
                <c:pt idx="193">
                  <c:v>1296668059.8599999</c:v>
                </c:pt>
                <c:pt idx="194">
                  <c:v>1296141236.71</c:v>
                </c:pt>
                <c:pt idx="195">
                  <c:v>1303084084.76</c:v>
                </c:pt>
                <c:pt idx="196">
                  <c:v>1302254444.5099998</c:v>
                </c:pt>
                <c:pt idx="197">
                  <c:v>1304944918.5599999</c:v>
                </c:pt>
                <c:pt idx="198">
                  <c:v>1304666084.0499997</c:v>
                </c:pt>
                <c:pt idx="199">
                  <c:v>1304666084.0499997</c:v>
                </c:pt>
                <c:pt idx="200">
                  <c:v>1304682843.4099998</c:v>
                </c:pt>
                <c:pt idx="201">
                  <c:v>1310759834.3899999</c:v>
                </c:pt>
                <c:pt idx="202">
                  <c:v>1320879103.1700001</c:v>
                </c:pt>
                <c:pt idx="203">
                  <c:v>1323275213.5999999</c:v>
                </c:pt>
                <c:pt idx="204">
                  <c:v>1338956528.4099998</c:v>
                </c:pt>
                <c:pt idx="205">
                  <c:v>1341101951.3300002</c:v>
                </c:pt>
                <c:pt idx="206">
                  <c:v>1343324279.3799999</c:v>
                </c:pt>
                <c:pt idx="207">
                  <c:v>1348900077.3200002</c:v>
                </c:pt>
                <c:pt idx="208">
                  <c:v>1348073091.4200001</c:v>
                </c:pt>
                <c:pt idx="209">
                  <c:v>1355834363.46</c:v>
                </c:pt>
                <c:pt idx="210">
                  <c:v>1355515364.5</c:v>
                </c:pt>
                <c:pt idx="211">
                  <c:v>1346635952.75</c:v>
                </c:pt>
                <c:pt idx="212">
                  <c:v>1338020850.75</c:v>
                </c:pt>
                <c:pt idx="213">
                  <c:v>1341873641.9899998</c:v>
                </c:pt>
                <c:pt idx="214">
                  <c:v>1346376853.3000002</c:v>
                </c:pt>
                <c:pt idx="215">
                  <c:v>1352622981.1300001</c:v>
                </c:pt>
                <c:pt idx="216">
                  <c:v>1355591459.3300002</c:v>
                </c:pt>
                <c:pt idx="217">
                  <c:v>1353507537.3599999</c:v>
                </c:pt>
                <c:pt idx="218">
                  <c:v>1355293328.24</c:v>
                </c:pt>
                <c:pt idx="219">
                  <c:v>1350171538.3499999</c:v>
                </c:pt>
                <c:pt idx="220">
                  <c:v>1348130696.7799997</c:v>
                </c:pt>
                <c:pt idx="221">
                  <c:v>1340170820.5100002</c:v>
                </c:pt>
                <c:pt idx="222">
                  <c:v>1340739491.5599999</c:v>
                </c:pt>
                <c:pt idx="223">
                  <c:v>1345208774.3500001</c:v>
                </c:pt>
                <c:pt idx="224">
                  <c:v>1337573534.8099999</c:v>
                </c:pt>
                <c:pt idx="225">
                  <c:v>1326414913.8800001</c:v>
                </c:pt>
                <c:pt idx="226">
                  <c:v>1315455906.3299999</c:v>
                </c:pt>
                <c:pt idx="227">
                  <c:v>1328714672.8599999</c:v>
                </c:pt>
                <c:pt idx="228">
                  <c:v>1328308905.0799999</c:v>
                </c:pt>
                <c:pt idx="229">
                  <c:v>1326462503.3299999</c:v>
                </c:pt>
                <c:pt idx="230">
                  <c:v>1323046385.2199998</c:v>
                </c:pt>
                <c:pt idx="231">
                  <c:v>1330706609.3499999</c:v>
                </c:pt>
                <c:pt idx="232">
                  <c:v>1332520968.97</c:v>
                </c:pt>
                <c:pt idx="233">
                  <c:v>1339925212.6699998</c:v>
                </c:pt>
                <c:pt idx="234">
                  <c:v>1341897381.3900001</c:v>
                </c:pt>
                <c:pt idx="235">
                  <c:v>1344238365.9299998</c:v>
                </c:pt>
                <c:pt idx="236">
                  <c:v>1345452611.4199998</c:v>
                </c:pt>
                <c:pt idx="237">
                  <c:v>1346552152.1699998</c:v>
                </c:pt>
                <c:pt idx="238">
                  <c:v>1348833293.9199998</c:v>
                </c:pt>
                <c:pt idx="239">
                  <c:v>1354772141.5</c:v>
                </c:pt>
                <c:pt idx="240">
                  <c:v>1354493400.1399999</c:v>
                </c:pt>
                <c:pt idx="241">
                  <c:v>1351317698.3699999</c:v>
                </c:pt>
                <c:pt idx="242">
                  <c:v>1354075078.99</c:v>
                </c:pt>
                <c:pt idx="243">
                  <c:v>1361933685.27</c:v>
                </c:pt>
                <c:pt idx="244">
                  <c:v>1363010923.3799999</c:v>
                </c:pt>
                <c:pt idx="245">
                  <c:v>1360683045.5100002</c:v>
                </c:pt>
                <c:pt idx="246">
                  <c:v>1362233921.2800002</c:v>
                </c:pt>
                <c:pt idx="247">
                  <c:v>1367703766.5799999</c:v>
                </c:pt>
                <c:pt idx="248">
                  <c:v>1369163629.1900001</c:v>
                </c:pt>
                <c:pt idx="249">
                  <c:v>1371274758.6799998</c:v>
                </c:pt>
                <c:pt idx="250">
                  <c:v>1370458930.6799998</c:v>
                </c:pt>
                <c:pt idx="251">
                  <c:v>1372548149.3799999</c:v>
                </c:pt>
                <c:pt idx="252">
                  <c:v>1368147102.7</c:v>
                </c:pt>
                <c:pt idx="253">
                  <c:v>1376608627.2799997</c:v>
                </c:pt>
                <c:pt idx="254">
                  <c:v>1380413464.95</c:v>
                </c:pt>
                <c:pt idx="255">
                  <c:v>1379922662.9699998</c:v>
                </c:pt>
                <c:pt idx="256">
                  <c:v>1382256840.3599999</c:v>
                </c:pt>
                <c:pt idx="257">
                  <c:v>1386257321.25</c:v>
                </c:pt>
                <c:pt idx="258">
                  <c:v>1384410012.1900001</c:v>
                </c:pt>
                <c:pt idx="259">
                  <c:v>1386115300.4300001</c:v>
                </c:pt>
                <c:pt idx="260">
                  <c:v>1383785776.1200001</c:v>
                </c:pt>
                <c:pt idx="261">
                  <c:v>1386664496.0899999</c:v>
                </c:pt>
                <c:pt idx="262">
                  <c:v>1387155603.47</c:v>
                </c:pt>
                <c:pt idx="263">
                  <c:v>1386313465.3600001</c:v>
                </c:pt>
                <c:pt idx="264">
                  <c:v>1384364173.3799999</c:v>
                </c:pt>
                <c:pt idx="265">
                  <c:v>1385332419.8900001</c:v>
                </c:pt>
                <c:pt idx="266">
                  <c:v>1376533314.3</c:v>
                </c:pt>
                <c:pt idx="267">
                  <c:v>1381200152.01</c:v>
                </c:pt>
                <c:pt idx="268">
                  <c:v>1385084359.51</c:v>
                </c:pt>
                <c:pt idx="269">
                  <c:v>1386196563.3</c:v>
                </c:pt>
                <c:pt idx="270">
                  <c:v>1377481264.3899999</c:v>
                </c:pt>
                <c:pt idx="271">
                  <c:v>1374642346.53</c:v>
                </c:pt>
                <c:pt idx="272">
                  <c:v>1373269036.54</c:v>
                </c:pt>
                <c:pt idx="273">
                  <c:v>1365307486.1000001</c:v>
                </c:pt>
                <c:pt idx="274">
                  <c:v>1375232277.55</c:v>
                </c:pt>
                <c:pt idx="275">
                  <c:v>1381017140.8099997</c:v>
                </c:pt>
                <c:pt idx="276">
                  <c:v>1379803658.4400001</c:v>
                </c:pt>
                <c:pt idx="277">
                  <c:v>1387602116.4200001</c:v>
                </c:pt>
                <c:pt idx="278">
                  <c:v>1387981716.6099999</c:v>
                </c:pt>
                <c:pt idx="279">
                  <c:v>1372707052.7800002</c:v>
                </c:pt>
                <c:pt idx="280">
                  <c:v>1380386754.6100001</c:v>
                </c:pt>
                <c:pt idx="281">
                  <c:v>1382693095.6899998</c:v>
                </c:pt>
                <c:pt idx="282">
                  <c:v>1386521423.25</c:v>
                </c:pt>
                <c:pt idx="283">
                  <c:v>1389011715.9800003</c:v>
                </c:pt>
                <c:pt idx="284">
                  <c:v>1391594848.1300001</c:v>
                </c:pt>
                <c:pt idx="285">
                  <c:v>1405734859.25</c:v>
                </c:pt>
                <c:pt idx="286">
                  <c:v>1406649901.6599998</c:v>
                </c:pt>
                <c:pt idx="287">
                  <c:v>1409453368.6199999</c:v>
                </c:pt>
                <c:pt idx="288">
                  <c:v>1410729733.3499999</c:v>
                </c:pt>
                <c:pt idx="289">
                  <c:v>1410296574.8199999</c:v>
                </c:pt>
                <c:pt idx="290">
                  <c:v>1413569226.1300001</c:v>
                </c:pt>
                <c:pt idx="291">
                  <c:v>1404959216.52</c:v>
                </c:pt>
                <c:pt idx="292">
                  <c:v>1401681087.22</c:v>
                </c:pt>
                <c:pt idx="293">
                  <c:v>1396447955.7099998</c:v>
                </c:pt>
                <c:pt idx="294">
                  <c:v>1393959542.3499999</c:v>
                </c:pt>
                <c:pt idx="295">
                  <c:v>1391915163.9999998</c:v>
                </c:pt>
                <c:pt idx="296">
                  <c:v>1395049414.2999997</c:v>
                </c:pt>
                <c:pt idx="297">
                  <c:v>1398092612.1499996</c:v>
                </c:pt>
                <c:pt idx="298">
                  <c:v>1405304853.7800002</c:v>
                </c:pt>
                <c:pt idx="299">
                  <c:v>1406794553.8499999</c:v>
                </c:pt>
                <c:pt idx="300">
                  <c:v>1404133579.7600002</c:v>
                </c:pt>
                <c:pt idx="301">
                  <c:v>1405605003.6500001</c:v>
                </c:pt>
                <c:pt idx="302">
                  <c:v>1407394459.27</c:v>
                </c:pt>
                <c:pt idx="303">
                  <c:v>1408158844.5900002</c:v>
                </c:pt>
                <c:pt idx="304">
                  <c:v>1410457697.8499999</c:v>
                </c:pt>
                <c:pt idx="305">
                  <c:v>1411064663.5599999</c:v>
                </c:pt>
                <c:pt idx="306">
                  <c:v>1410663875.6100001</c:v>
                </c:pt>
                <c:pt idx="307">
                  <c:v>1412694266.3</c:v>
                </c:pt>
                <c:pt idx="308">
                  <c:v>1411349223.4899998</c:v>
                </c:pt>
                <c:pt idx="309">
                  <c:v>1410814265.55</c:v>
                </c:pt>
                <c:pt idx="310">
                  <c:v>1406446406.27</c:v>
                </c:pt>
                <c:pt idx="311">
                  <c:v>1409505920.05</c:v>
                </c:pt>
                <c:pt idx="312">
                  <c:v>1408311365.3999999</c:v>
                </c:pt>
                <c:pt idx="313">
                  <c:v>1406280748.0300002</c:v>
                </c:pt>
                <c:pt idx="314">
                  <c:v>1406424133.2700002</c:v>
                </c:pt>
                <c:pt idx="315">
                  <c:v>1408113769.4200001</c:v>
                </c:pt>
                <c:pt idx="316">
                  <c:v>1404106743.05</c:v>
                </c:pt>
                <c:pt idx="317">
                  <c:v>1392650062.9399998</c:v>
                </c:pt>
                <c:pt idx="318">
                  <c:v>1395749920.51</c:v>
                </c:pt>
                <c:pt idx="319">
                  <c:v>1404680009.0600004</c:v>
                </c:pt>
                <c:pt idx="320">
                  <c:v>1409374915.5300002</c:v>
                </c:pt>
                <c:pt idx="321">
                  <c:v>1410089021.2900002</c:v>
                </c:pt>
                <c:pt idx="322">
                  <c:v>1408026847.1200004</c:v>
                </c:pt>
                <c:pt idx="323">
                  <c:v>1397572958.7900002</c:v>
                </c:pt>
                <c:pt idx="324">
                  <c:v>1400098670.5800002</c:v>
                </c:pt>
                <c:pt idx="325">
                  <c:v>1397473380.0899999</c:v>
                </c:pt>
                <c:pt idx="326">
                  <c:v>1392151329.2200003</c:v>
                </c:pt>
                <c:pt idx="327">
                  <c:v>1382299285.26</c:v>
                </c:pt>
                <c:pt idx="328">
                  <c:v>1386715127.6399999</c:v>
                </c:pt>
                <c:pt idx="329">
                  <c:v>1386172708.8799996</c:v>
                </c:pt>
                <c:pt idx="330">
                  <c:v>1386172708.8799996</c:v>
                </c:pt>
                <c:pt idx="331">
                  <c:v>1395798323.8100002</c:v>
                </c:pt>
                <c:pt idx="332">
                  <c:v>1393268854.2300003</c:v>
                </c:pt>
                <c:pt idx="333">
                  <c:v>1393202761.9400003</c:v>
                </c:pt>
                <c:pt idx="334">
                  <c:v>1397275281.2700002</c:v>
                </c:pt>
                <c:pt idx="335">
                  <c:v>1409073937.4000001</c:v>
                </c:pt>
                <c:pt idx="336">
                  <c:v>1412326305.1900001</c:v>
                </c:pt>
                <c:pt idx="337">
                  <c:v>1415153833.3600001</c:v>
                </c:pt>
                <c:pt idx="338">
                  <c:v>1417676108.28</c:v>
                </c:pt>
                <c:pt idx="339">
                  <c:v>1419489727.1500001</c:v>
                </c:pt>
                <c:pt idx="340">
                  <c:v>1419489727.1500001</c:v>
                </c:pt>
                <c:pt idx="341">
                  <c:v>1421972246.9100001</c:v>
                </c:pt>
                <c:pt idx="342">
                  <c:v>1425576481.96</c:v>
                </c:pt>
                <c:pt idx="343">
                  <c:v>1427132912.8300004</c:v>
                </c:pt>
                <c:pt idx="344">
                  <c:v>1423623872.0700002</c:v>
                </c:pt>
                <c:pt idx="345">
                  <c:v>1426349044.4000003</c:v>
                </c:pt>
                <c:pt idx="346">
                  <c:v>1431096619.77</c:v>
                </c:pt>
                <c:pt idx="347">
                  <c:v>1437370297.3200002</c:v>
                </c:pt>
                <c:pt idx="348">
                  <c:v>1447126016.0999999</c:v>
                </c:pt>
                <c:pt idx="349">
                  <c:v>1448580070.8</c:v>
                </c:pt>
                <c:pt idx="350">
                  <c:v>1457836342.6199999</c:v>
                </c:pt>
                <c:pt idx="351">
                  <c:v>1458697245.8200002</c:v>
                </c:pt>
                <c:pt idx="352">
                  <c:v>1459891549.5199997</c:v>
                </c:pt>
                <c:pt idx="353">
                  <c:v>1457339890.0100002</c:v>
                </c:pt>
                <c:pt idx="354">
                  <c:v>1446737544.3499999</c:v>
                </c:pt>
                <c:pt idx="355">
                  <c:v>1451680718.96</c:v>
                </c:pt>
                <c:pt idx="356">
                  <c:v>1457098749.3399999</c:v>
                </c:pt>
                <c:pt idx="357">
                  <c:v>1448096889.4200001</c:v>
                </c:pt>
                <c:pt idx="358">
                  <c:v>1450831123.7200003</c:v>
                </c:pt>
                <c:pt idx="359">
                  <c:v>1442915256.1300001</c:v>
                </c:pt>
                <c:pt idx="360">
                  <c:v>1439860496.8700001</c:v>
                </c:pt>
                <c:pt idx="361">
                  <c:v>1439374846.02</c:v>
                </c:pt>
                <c:pt idx="362">
                  <c:v>1434405829.9799998</c:v>
                </c:pt>
                <c:pt idx="363">
                  <c:v>1433180070.4699998</c:v>
                </c:pt>
                <c:pt idx="364">
                  <c:v>1437693560.22</c:v>
                </c:pt>
                <c:pt idx="365">
                  <c:v>1439151368.3400002</c:v>
                </c:pt>
                <c:pt idx="366">
                  <c:v>1418888397.0500002</c:v>
                </c:pt>
                <c:pt idx="367">
                  <c:v>1423359016.3199997</c:v>
                </c:pt>
                <c:pt idx="368">
                  <c:v>1415066353.9200001</c:v>
                </c:pt>
                <c:pt idx="369">
                  <c:v>1406879241.6500001</c:v>
                </c:pt>
                <c:pt idx="370">
                  <c:v>1410779498.4400001</c:v>
                </c:pt>
                <c:pt idx="371">
                  <c:v>1404586452.21</c:v>
                </c:pt>
                <c:pt idx="372">
                  <c:v>1410300760.9899998</c:v>
                </c:pt>
                <c:pt idx="373">
                  <c:v>1430510207.9100001</c:v>
                </c:pt>
                <c:pt idx="374">
                  <c:v>1426265897.0399995</c:v>
                </c:pt>
                <c:pt idx="375">
                  <c:v>1422325754.1399999</c:v>
                </c:pt>
                <c:pt idx="376">
                  <c:v>1414775035.2299998</c:v>
                </c:pt>
                <c:pt idx="377">
                  <c:v>1419491700.9500003</c:v>
                </c:pt>
                <c:pt idx="378">
                  <c:v>1415446208.05</c:v>
                </c:pt>
                <c:pt idx="379">
                  <c:v>1414871249.2600002</c:v>
                </c:pt>
                <c:pt idx="380">
                  <c:v>1404314521.49</c:v>
                </c:pt>
                <c:pt idx="381">
                  <c:v>1417625887.3800001</c:v>
                </c:pt>
                <c:pt idx="382">
                  <c:v>1419909111.2900002</c:v>
                </c:pt>
                <c:pt idx="383">
                  <c:v>1424281141.0600002</c:v>
                </c:pt>
                <c:pt idx="384">
                  <c:v>1426611839.9100001</c:v>
                </c:pt>
                <c:pt idx="385">
                  <c:v>1425793050.5200002</c:v>
                </c:pt>
                <c:pt idx="386">
                  <c:v>1426831561.6800003</c:v>
                </c:pt>
                <c:pt idx="387">
                  <c:v>1414312588.1700003</c:v>
                </c:pt>
                <c:pt idx="388">
                  <c:v>1415099503.49</c:v>
                </c:pt>
                <c:pt idx="389">
                  <c:v>1416778502.9500003</c:v>
                </c:pt>
                <c:pt idx="390">
                  <c:v>1417891678.0700002</c:v>
                </c:pt>
                <c:pt idx="391">
                  <c:v>1415132522.5500002</c:v>
                </c:pt>
                <c:pt idx="392">
                  <c:v>1401911699.9200001</c:v>
                </c:pt>
                <c:pt idx="393">
                  <c:v>1397845377.8600001</c:v>
                </c:pt>
                <c:pt idx="394">
                  <c:v>1395043727.4100001</c:v>
                </c:pt>
                <c:pt idx="395">
                  <c:v>1393523353.3899999</c:v>
                </c:pt>
                <c:pt idx="396">
                  <c:v>1405321012.6600003</c:v>
                </c:pt>
                <c:pt idx="397">
                  <c:v>1408600330.73</c:v>
                </c:pt>
                <c:pt idx="398">
                  <c:v>1399563558.5400004</c:v>
                </c:pt>
                <c:pt idx="399">
                  <c:v>1397359250.02</c:v>
                </c:pt>
                <c:pt idx="400">
                  <c:v>1399477793.1799998</c:v>
                </c:pt>
                <c:pt idx="401">
                  <c:v>1387528331.77</c:v>
                </c:pt>
                <c:pt idx="402">
                  <c:v>1380106789.4400001</c:v>
                </c:pt>
                <c:pt idx="403">
                  <c:v>1380179476.1399999</c:v>
                </c:pt>
                <c:pt idx="404">
                  <c:v>1367055040.04</c:v>
                </c:pt>
                <c:pt idx="405">
                  <c:v>1362633096.5500002</c:v>
                </c:pt>
                <c:pt idx="406">
                  <c:v>1351188270.25</c:v>
                </c:pt>
                <c:pt idx="407">
                  <c:v>1352639894.6999998</c:v>
                </c:pt>
                <c:pt idx="408">
                  <c:v>1353645156.7699997</c:v>
                </c:pt>
                <c:pt idx="409">
                  <c:v>1370992160.53</c:v>
                </c:pt>
                <c:pt idx="410">
                  <c:v>1381852419.8899999</c:v>
                </c:pt>
                <c:pt idx="411">
                  <c:v>1390935250.1900001</c:v>
                </c:pt>
                <c:pt idx="412">
                  <c:v>1392525155.5500002</c:v>
                </c:pt>
                <c:pt idx="413">
                  <c:v>1377184278.3900001</c:v>
                </c:pt>
                <c:pt idx="414">
                  <c:v>1384839972.3</c:v>
                </c:pt>
                <c:pt idx="415">
                  <c:v>1385291281.1199999</c:v>
                </c:pt>
                <c:pt idx="416">
                  <c:v>1389320203.48</c:v>
                </c:pt>
                <c:pt idx="417">
                  <c:v>1403959012.3499999</c:v>
                </c:pt>
                <c:pt idx="418">
                  <c:v>1397196915.0600002</c:v>
                </c:pt>
                <c:pt idx="419">
                  <c:v>1383499682.6499999</c:v>
                </c:pt>
                <c:pt idx="420">
                  <c:v>1374059635.0500002</c:v>
                </c:pt>
                <c:pt idx="421">
                  <c:v>1386761457.98</c:v>
                </c:pt>
                <c:pt idx="422">
                  <c:v>1385962569.4100003</c:v>
                </c:pt>
                <c:pt idx="423">
                  <c:v>1370757290.5199997</c:v>
                </c:pt>
                <c:pt idx="424">
                  <c:v>1363039298.5700002</c:v>
                </c:pt>
                <c:pt idx="425">
                  <c:v>1357206204.0299997</c:v>
                </c:pt>
                <c:pt idx="426">
                  <c:v>1353606257.1200001</c:v>
                </c:pt>
                <c:pt idx="427">
                  <c:v>1341812122.75</c:v>
                </c:pt>
                <c:pt idx="428">
                  <c:v>1341865491.1700003</c:v>
                </c:pt>
                <c:pt idx="429">
                  <c:v>1358146165.9400001</c:v>
                </c:pt>
                <c:pt idx="430">
                  <c:v>1356547062.29</c:v>
                </c:pt>
                <c:pt idx="431">
                  <c:v>1344632585.5199997</c:v>
                </c:pt>
                <c:pt idx="432">
                  <c:v>1350218835.6399999</c:v>
                </c:pt>
                <c:pt idx="433">
                  <c:v>1343928915.1399999</c:v>
                </c:pt>
                <c:pt idx="434">
                  <c:v>1329479065.5299997</c:v>
                </c:pt>
                <c:pt idx="435">
                  <c:v>1311024501.2499998</c:v>
                </c:pt>
                <c:pt idx="436">
                  <c:v>1308991431.7699997</c:v>
                </c:pt>
                <c:pt idx="437">
                  <c:v>1331074328.79</c:v>
                </c:pt>
                <c:pt idx="438">
                  <c:v>1329683328.3399999</c:v>
                </c:pt>
                <c:pt idx="439">
                  <c:v>1323223309.5999999</c:v>
                </c:pt>
                <c:pt idx="440">
                  <c:v>1308711999.0799999</c:v>
                </c:pt>
                <c:pt idx="441">
                  <c:v>1313524412.4999998</c:v>
                </c:pt>
                <c:pt idx="442">
                  <c:v>1336963031.1899998</c:v>
                </c:pt>
                <c:pt idx="443">
                  <c:v>1348476006.4499998</c:v>
                </c:pt>
                <c:pt idx="444">
                  <c:v>1355256269.3799999</c:v>
                </c:pt>
                <c:pt idx="445">
                  <c:v>1353306206.6199999</c:v>
                </c:pt>
                <c:pt idx="446">
                  <c:v>1359177371.7699997</c:v>
                </c:pt>
                <c:pt idx="447">
                  <c:v>1355468447.4699996</c:v>
                </c:pt>
                <c:pt idx="448">
                  <c:v>1361178706.0599999</c:v>
                </c:pt>
                <c:pt idx="449">
                  <c:v>1362422238.2999997</c:v>
                </c:pt>
                <c:pt idx="450">
                  <c:v>1370580228.49</c:v>
                </c:pt>
                <c:pt idx="451">
                  <c:v>1385945295.0100002</c:v>
                </c:pt>
                <c:pt idx="452">
                  <c:v>1381960446.2299998</c:v>
                </c:pt>
              </c:numCache>
            </c:numRef>
          </c:val>
          <c:smooth val="0"/>
          <c:extLst>
            <c:ext xmlns:c16="http://schemas.microsoft.com/office/drawing/2014/chart" uri="{C3380CC4-5D6E-409C-BE32-E72D297353CC}">
              <c16:uniqueId val="{00000002-6136-4483-BC34-BD8C0D3BEBE1}"/>
            </c:ext>
          </c:extLst>
        </c:ser>
        <c:dLbls>
          <c:showLegendKey val="0"/>
          <c:showVal val="0"/>
          <c:showCatName val="0"/>
          <c:showSerName val="0"/>
          <c:showPercent val="0"/>
          <c:showBubbleSize val="0"/>
        </c:dLbls>
        <c:smooth val="0"/>
        <c:axId val="1029948536"/>
        <c:axId val="1029951160"/>
      </c:lineChart>
      <c:dateAx>
        <c:axId val="102994853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29951160"/>
        <c:crosses val="autoZero"/>
        <c:auto val="1"/>
        <c:lblOffset val="100"/>
        <c:baseTimeUnit val="days"/>
        <c:majorUnit val="1"/>
        <c:majorTimeUnit val="months"/>
      </c:dateAx>
      <c:valAx>
        <c:axId val="1029951160"/>
        <c:scaling>
          <c:orientation val="minMax"/>
          <c:min val="1000000000"/>
        </c:scaling>
        <c:delete val="0"/>
        <c:axPos val="l"/>
        <c:majorGridlines>
          <c:spPr>
            <a:ln w="9525" cap="flat" cmpd="sng" algn="ctr">
              <a:solidFill>
                <a:schemeClr val="tx1">
                  <a:lumMod val="15000"/>
                  <a:lumOff val="85000"/>
                </a:schemeClr>
              </a:solidFill>
              <a:round/>
            </a:ln>
            <a:effectLst/>
          </c:spPr>
        </c:majorGridlines>
        <c:numFmt formatCode="0,,&quot;M&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29948536"/>
        <c:crosses val="autoZero"/>
        <c:crossBetween val="between"/>
      </c:valAx>
      <c:spPr>
        <a:noFill/>
        <a:ln>
          <a:noFill/>
        </a:ln>
        <a:effectLst/>
      </c:spPr>
    </c:plotArea>
    <c:legend>
      <c:legendPos val="t"/>
      <c:layout>
        <c:manualLayout>
          <c:xMode val="edge"/>
          <c:yMode val="edge"/>
          <c:x val="0.35669091374610612"/>
          <c:y val="0.56293058017597508"/>
          <c:w val="0.52862168033909163"/>
          <c:h val="0.166954381825133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38937132683503E-2"/>
          <c:y val="3.6374335393764549E-2"/>
          <c:w val="0.90360832591158913"/>
          <c:h val="0.79134983414136262"/>
        </c:manualLayout>
      </c:layout>
      <c:lineChart>
        <c:grouping val="standard"/>
        <c:varyColors val="0"/>
        <c:ser>
          <c:idx val="0"/>
          <c:order val="0"/>
          <c:tx>
            <c:strRef>
              <c:f>Summary!$I$1</c:f>
              <c:strCache>
                <c:ptCount val="1"/>
                <c:pt idx="0">
                  <c:v>BW Funding Level</c:v>
                </c:pt>
              </c:strCache>
            </c:strRef>
          </c:tx>
          <c:spPr>
            <a:ln w="28575" cap="rnd">
              <a:solidFill>
                <a:schemeClr val="accent1"/>
              </a:solidFill>
              <a:round/>
            </a:ln>
            <a:effectLst/>
          </c:spPr>
          <c:marker>
            <c:symbol val="none"/>
          </c:marker>
          <c:cat>
            <c:numRef>
              <c:f>Summary!$H$2:$H$454</c:f>
              <c:numCache>
                <c:formatCode>m/d/yyyy</c:formatCode>
                <c:ptCount val="453"/>
                <c:pt idx="0">
                  <c:v>43978</c:v>
                </c:pt>
                <c:pt idx="1">
                  <c:v>43979</c:v>
                </c:pt>
                <c:pt idx="2">
                  <c:v>43980</c:v>
                </c:pt>
                <c:pt idx="3">
                  <c:v>43983</c:v>
                </c:pt>
                <c:pt idx="4">
                  <c:v>43984</c:v>
                </c:pt>
                <c:pt idx="5">
                  <c:v>43985</c:v>
                </c:pt>
                <c:pt idx="6">
                  <c:v>43986</c:v>
                </c:pt>
                <c:pt idx="7">
                  <c:v>43987</c:v>
                </c:pt>
                <c:pt idx="8">
                  <c:v>43990</c:v>
                </c:pt>
                <c:pt idx="9">
                  <c:v>43991</c:v>
                </c:pt>
                <c:pt idx="10">
                  <c:v>43994</c:v>
                </c:pt>
                <c:pt idx="11">
                  <c:v>43997</c:v>
                </c:pt>
                <c:pt idx="12">
                  <c:v>43998</c:v>
                </c:pt>
                <c:pt idx="13">
                  <c:v>43999</c:v>
                </c:pt>
                <c:pt idx="14">
                  <c:v>44000</c:v>
                </c:pt>
                <c:pt idx="15">
                  <c:v>44001</c:v>
                </c:pt>
                <c:pt idx="16">
                  <c:v>44004</c:v>
                </c:pt>
                <c:pt idx="17">
                  <c:v>44005</c:v>
                </c:pt>
                <c:pt idx="18">
                  <c:v>44006</c:v>
                </c:pt>
                <c:pt idx="19">
                  <c:v>44007</c:v>
                </c:pt>
                <c:pt idx="20">
                  <c:v>44008</c:v>
                </c:pt>
                <c:pt idx="21">
                  <c:v>44011</c:v>
                </c:pt>
                <c:pt idx="22">
                  <c:v>44012</c:v>
                </c:pt>
                <c:pt idx="23">
                  <c:v>44013</c:v>
                </c:pt>
                <c:pt idx="24">
                  <c:v>44014</c:v>
                </c:pt>
                <c:pt idx="25">
                  <c:v>44015</c:v>
                </c:pt>
                <c:pt idx="26">
                  <c:v>44018</c:v>
                </c:pt>
                <c:pt idx="27">
                  <c:v>44019</c:v>
                </c:pt>
                <c:pt idx="28">
                  <c:v>44021</c:v>
                </c:pt>
                <c:pt idx="29">
                  <c:v>44022</c:v>
                </c:pt>
                <c:pt idx="30">
                  <c:v>44025</c:v>
                </c:pt>
                <c:pt idx="31">
                  <c:v>44026</c:v>
                </c:pt>
                <c:pt idx="32">
                  <c:v>44027</c:v>
                </c:pt>
                <c:pt idx="33">
                  <c:v>44028</c:v>
                </c:pt>
                <c:pt idx="34">
                  <c:v>44029</c:v>
                </c:pt>
                <c:pt idx="35">
                  <c:v>44032</c:v>
                </c:pt>
                <c:pt idx="36">
                  <c:v>44033</c:v>
                </c:pt>
                <c:pt idx="37">
                  <c:v>44034</c:v>
                </c:pt>
                <c:pt idx="38">
                  <c:v>44035</c:v>
                </c:pt>
                <c:pt idx="39">
                  <c:v>44036</c:v>
                </c:pt>
                <c:pt idx="40">
                  <c:v>44039</c:v>
                </c:pt>
                <c:pt idx="41">
                  <c:v>44040</c:v>
                </c:pt>
                <c:pt idx="42">
                  <c:v>44043</c:v>
                </c:pt>
                <c:pt idx="43">
                  <c:v>44046</c:v>
                </c:pt>
                <c:pt idx="44">
                  <c:v>44047</c:v>
                </c:pt>
                <c:pt idx="45">
                  <c:v>44048</c:v>
                </c:pt>
                <c:pt idx="46">
                  <c:v>44049</c:v>
                </c:pt>
                <c:pt idx="47">
                  <c:v>44057</c:v>
                </c:pt>
                <c:pt idx="48">
                  <c:v>44061</c:v>
                </c:pt>
                <c:pt idx="49">
                  <c:v>44062</c:v>
                </c:pt>
                <c:pt idx="50">
                  <c:v>44064</c:v>
                </c:pt>
                <c:pt idx="51">
                  <c:v>44067</c:v>
                </c:pt>
                <c:pt idx="52">
                  <c:v>44068</c:v>
                </c:pt>
                <c:pt idx="53">
                  <c:v>44069</c:v>
                </c:pt>
                <c:pt idx="54">
                  <c:v>44070</c:v>
                </c:pt>
                <c:pt idx="55">
                  <c:v>44071</c:v>
                </c:pt>
                <c:pt idx="56">
                  <c:v>44074</c:v>
                </c:pt>
                <c:pt idx="57">
                  <c:v>44075</c:v>
                </c:pt>
                <c:pt idx="58">
                  <c:v>44077</c:v>
                </c:pt>
                <c:pt idx="59">
                  <c:v>44078</c:v>
                </c:pt>
                <c:pt idx="60">
                  <c:v>44081</c:v>
                </c:pt>
                <c:pt idx="61">
                  <c:v>44082</c:v>
                </c:pt>
                <c:pt idx="62">
                  <c:v>44083</c:v>
                </c:pt>
                <c:pt idx="63">
                  <c:v>44084</c:v>
                </c:pt>
                <c:pt idx="64">
                  <c:v>44085</c:v>
                </c:pt>
                <c:pt idx="65">
                  <c:v>44089</c:v>
                </c:pt>
                <c:pt idx="66">
                  <c:v>44090</c:v>
                </c:pt>
                <c:pt idx="67">
                  <c:v>44091</c:v>
                </c:pt>
                <c:pt idx="68">
                  <c:v>44092</c:v>
                </c:pt>
                <c:pt idx="69">
                  <c:v>44095</c:v>
                </c:pt>
                <c:pt idx="70">
                  <c:v>44097</c:v>
                </c:pt>
                <c:pt idx="71">
                  <c:v>44099</c:v>
                </c:pt>
                <c:pt idx="72">
                  <c:v>44102</c:v>
                </c:pt>
                <c:pt idx="73">
                  <c:v>44103</c:v>
                </c:pt>
                <c:pt idx="74">
                  <c:v>44104</c:v>
                </c:pt>
                <c:pt idx="75">
                  <c:v>44105</c:v>
                </c:pt>
                <c:pt idx="76">
                  <c:v>44106</c:v>
                </c:pt>
                <c:pt idx="77">
                  <c:v>44109</c:v>
                </c:pt>
                <c:pt idx="78">
                  <c:v>44110</c:v>
                </c:pt>
                <c:pt idx="79">
                  <c:v>44111</c:v>
                </c:pt>
                <c:pt idx="80">
                  <c:v>44112</c:v>
                </c:pt>
                <c:pt idx="81">
                  <c:v>44113</c:v>
                </c:pt>
                <c:pt idx="82">
                  <c:v>44116</c:v>
                </c:pt>
                <c:pt idx="83">
                  <c:v>44117</c:v>
                </c:pt>
                <c:pt idx="84">
                  <c:v>44118</c:v>
                </c:pt>
                <c:pt idx="85">
                  <c:v>44119</c:v>
                </c:pt>
                <c:pt idx="86">
                  <c:v>44120</c:v>
                </c:pt>
                <c:pt idx="87">
                  <c:v>44123</c:v>
                </c:pt>
                <c:pt idx="88">
                  <c:v>44124</c:v>
                </c:pt>
                <c:pt idx="89">
                  <c:v>44125</c:v>
                </c:pt>
                <c:pt idx="90">
                  <c:v>44126</c:v>
                </c:pt>
                <c:pt idx="91">
                  <c:v>44127</c:v>
                </c:pt>
                <c:pt idx="92">
                  <c:v>44130</c:v>
                </c:pt>
                <c:pt idx="93">
                  <c:v>44131</c:v>
                </c:pt>
                <c:pt idx="94">
                  <c:v>44133</c:v>
                </c:pt>
                <c:pt idx="95">
                  <c:v>44137</c:v>
                </c:pt>
                <c:pt idx="96">
                  <c:v>44138</c:v>
                </c:pt>
                <c:pt idx="97">
                  <c:v>44139</c:v>
                </c:pt>
                <c:pt idx="98">
                  <c:v>44140</c:v>
                </c:pt>
                <c:pt idx="99">
                  <c:v>44141</c:v>
                </c:pt>
                <c:pt idx="100">
                  <c:v>44144</c:v>
                </c:pt>
                <c:pt idx="101">
                  <c:v>44145</c:v>
                </c:pt>
                <c:pt idx="102">
                  <c:v>44146</c:v>
                </c:pt>
                <c:pt idx="103">
                  <c:v>44147</c:v>
                </c:pt>
                <c:pt idx="104">
                  <c:v>44148</c:v>
                </c:pt>
                <c:pt idx="105">
                  <c:v>44151</c:v>
                </c:pt>
                <c:pt idx="106">
                  <c:v>44152</c:v>
                </c:pt>
                <c:pt idx="107">
                  <c:v>44153</c:v>
                </c:pt>
                <c:pt idx="108">
                  <c:v>44154</c:v>
                </c:pt>
                <c:pt idx="109">
                  <c:v>44155</c:v>
                </c:pt>
                <c:pt idx="110">
                  <c:v>44158</c:v>
                </c:pt>
                <c:pt idx="111">
                  <c:v>44159</c:v>
                </c:pt>
                <c:pt idx="112">
                  <c:v>44160</c:v>
                </c:pt>
                <c:pt idx="113">
                  <c:v>44161</c:v>
                </c:pt>
                <c:pt idx="114">
                  <c:v>44162</c:v>
                </c:pt>
                <c:pt idx="115">
                  <c:v>44165</c:v>
                </c:pt>
                <c:pt idx="116">
                  <c:v>44166</c:v>
                </c:pt>
                <c:pt idx="117">
                  <c:v>44167</c:v>
                </c:pt>
                <c:pt idx="118">
                  <c:v>44168</c:v>
                </c:pt>
                <c:pt idx="119">
                  <c:v>44169</c:v>
                </c:pt>
                <c:pt idx="120">
                  <c:v>44172</c:v>
                </c:pt>
                <c:pt idx="121">
                  <c:v>44173</c:v>
                </c:pt>
                <c:pt idx="122">
                  <c:v>44174</c:v>
                </c:pt>
                <c:pt idx="123">
                  <c:v>44175</c:v>
                </c:pt>
                <c:pt idx="124">
                  <c:v>44176</c:v>
                </c:pt>
                <c:pt idx="125">
                  <c:v>44179</c:v>
                </c:pt>
                <c:pt idx="126">
                  <c:v>44180</c:v>
                </c:pt>
                <c:pt idx="127">
                  <c:v>44181</c:v>
                </c:pt>
                <c:pt idx="128">
                  <c:v>44182</c:v>
                </c:pt>
                <c:pt idx="129">
                  <c:v>44183</c:v>
                </c:pt>
                <c:pt idx="130">
                  <c:v>44186</c:v>
                </c:pt>
                <c:pt idx="131">
                  <c:v>44187</c:v>
                </c:pt>
                <c:pt idx="132">
                  <c:v>44188</c:v>
                </c:pt>
                <c:pt idx="133">
                  <c:v>44189</c:v>
                </c:pt>
                <c:pt idx="134">
                  <c:v>44190</c:v>
                </c:pt>
                <c:pt idx="135">
                  <c:v>44193</c:v>
                </c:pt>
                <c:pt idx="136">
                  <c:v>44194</c:v>
                </c:pt>
                <c:pt idx="137">
                  <c:v>44195</c:v>
                </c:pt>
                <c:pt idx="138">
                  <c:v>44196</c:v>
                </c:pt>
                <c:pt idx="139">
                  <c:v>44197</c:v>
                </c:pt>
                <c:pt idx="140">
                  <c:v>44200</c:v>
                </c:pt>
                <c:pt idx="141">
                  <c:v>44201</c:v>
                </c:pt>
                <c:pt idx="142">
                  <c:v>44202</c:v>
                </c:pt>
                <c:pt idx="143">
                  <c:v>44203</c:v>
                </c:pt>
                <c:pt idx="144">
                  <c:v>44204</c:v>
                </c:pt>
                <c:pt idx="145">
                  <c:v>44207</c:v>
                </c:pt>
                <c:pt idx="146">
                  <c:v>44208</c:v>
                </c:pt>
                <c:pt idx="147">
                  <c:v>44209</c:v>
                </c:pt>
                <c:pt idx="148">
                  <c:v>44210</c:v>
                </c:pt>
                <c:pt idx="149">
                  <c:v>44214</c:v>
                </c:pt>
                <c:pt idx="150">
                  <c:v>44215</c:v>
                </c:pt>
                <c:pt idx="151">
                  <c:v>44216</c:v>
                </c:pt>
                <c:pt idx="152">
                  <c:v>44218</c:v>
                </c:pt>
                <c:pt idx="153">
                  <c:v>44221</c:v>
                </c:pt>
                <c:pt idx="154">
                  <c:v>44222</c:v>
                </c:pt>
                <c:pt idx="155">
                  <c:v>44223</c:v>
                </c:pt>
                <c:pt idx="156">
                  <c:v>44224</c:v>
                </c:pt>
                <c:pt idx="157">
                  <c:v>44225</c:v>
                </c:pt>
                <c:pt idx="158">
                  <c:v>44228</c:v>
                </c:pt>
                <c:pt idx="159">
                  <c:v>44229</c:v>
                </c:pt>
                <c:pt idx="160">
                  <c:v>44231</c:v>
                </c:pt>
                <c:pt idx="161">
                  <c:v>44232</c:v>
                </c:pt>
                <c:pt idx="162">
                  <c:v>44235</c:v>
                </c:pt>
                <c:pt idx="163">
                  <c:v>44236</c:v>
                </c:pt>
                <c:pt idx="164">
                  <c:v>44237</c:v>
                </c:pt>
                <c:pt idx="165">
                  <c:v>44238</c:v>
                </c:pt>
                <c:pt idx="166">
                  <c:v>44239</c:v>
                </c:pt>
                <c:pt idx="167">
                  <c:v>44242</c:v>
                </c:pt>
                <c:pt idx="168">
                  <c:v>44243</c:v>
                </c:pt>
                <c:pt idx="169">
                  <c:v>44244</c:v>
                </c:pt>
                <c:pt idx="170">
                  <c:v>44245</c:v>
                </c:pt>
                <c:pt idx="171">
                  <c:v>44249</c:v>
                </c:pt>
                <c:pt idx="172">
                  <c:v>44250</c:v>
                </c:pt>
                <c:pt idx="173">
                  <c:v>44251</c:v>
                </c:pt>
                <c:pt idx="174">
                  <c:v>44252</c:v>
                </c:pt>
                <c:pt idx="175">
                  <c:v>44253</c:v>
                </c:pt>
                <c:pt idx="176">
                  <c:v>44256</c:v>
                </c:pt>
                <c:pt idx="177">
                  <c:v>44257</c:v>
                </c:pt>
                <c:pt idx="178">
                  <c:v>44258</c:v>
                </c:pt>
                <c:pt idx="179">
                  <c:v>44259</c:v>
                </c:pt>
                <c:pt idx="180">
                  <c:v>44260</c:v>
                </c:pt>
                <c:pt idx="181">
                  <c:v>44263</c:v>
                </c:pt>
                <c:pt idx="182">
                  <c:v>44264</c:v>
                </c:pt>
                <c:pt idx="183">
                  <c:v>44265</c:v>
                </c:pt>
                <c:pt idx="184">
                  <c:v>44266</c:v>
                </c:pt>
                <c:pt idx="185">
                  <c:v>44267</c:v>
                </c:pt>
                <c:pt idx="186">
                  <c:v>44270</c:v>
                </c:pt>
                <c:pt idx="187">
                  <c:v>44271</c:v>
                </c:pt>
                <c:pt idx="188">
                  <c:v>44272</c:v>
                </c:pt>
                <c:pt idx="189">
                  <c:v>44273</c:v>
                </c:pt>
                <c:pt idx="190">
                  <c:v>44274</c:v>
                </c:pt>
                <c:pt idx="191">
                  <c:v>44277</c:v>
                </c:pt>
                <c:pt idx="192">
                  <c:v>44279</c:v>
                </c:pt>
                <c:pt idx="193">
                  <c:v>44280</c:v>
                </c:pt>
                <c:pt idx="194">
                  <c:v>44281</c:v>
                </c:pt>
                <c:pt idx="195">
                  <c:v>44284</c:v>
                </c:pt>
                <c:pt idx="196">
                  <c:v>44285</c:v>
                </c:pt>
                <c:pt idx="197">
                  <c:v>44286</c:v>
                </c:pt>
                <c:pt idx="198">
                  <c:v>44287</c:v>
                </c:pt>
                <c:pt idx="199">
                  <c:v>44288</c:v>
                </c:pt>
                <c:pt idx="200">
                  <c:v>44291</c:v>
                </c:pt>
                <c:pt idx="201">
                  <c:v>44292</c:v>
                </c:pt>
                <c:pt idx="202">
                  <c:v>44293</c:v>
                </c:pt>
                <c:pt idx="203">
                  <c:v>44294</c:v>
                </c:pt>
                <c:pt idx="204">
                  <c:v>44295</c:v>
                </c:pt>
                <c:pt idx="205">
                  <c:v>44298</c:v>
                </c:pt>
                <c:pt idx="206">
                  <c:v>44299</c:v>
                </c:pt>
                <c:pt idx="207">
                  <c:v>44300</c:v>
                </c:pt>
                <c:pt idx="208">
                  <c:v>44301</c:v>
                </c:pt>
                <c:pt idx="209">
                  <c:v>44302</c:v>
                </c:pt>
                <c:pt idx="210">
                  <c:v>44305</c:v>
                </c:pt>
                <c:pt idx="211">
                  <c:v>44306</c:v>
                </c:pt>
                <c:pt idx="212">
                  <c:v>44307</c:v>
                </c:pt>
                <c:pt idx="213">
                  <c:v>44308</c:v>
                </c:pt>
                <c:pt idx="214">
                  <c:v>44309</c:v>
                </c:pt>
                <c:pt idx="215">
                  <c:v>44312</c:v>
                </c:pt>
                <c:pt idx="216">
                  <c:v>44313</c:v>
                </c:pt>
                <c:pt idx="217">
                  <c:v>44314</c:v>
                </c:pt>
                <c:pt idx="218">
                  <c:v>44315</c:v>
                </c:pt>
                <c:pt idx="219">
                  <c:v>44316</c:v>
                </c:pt>
                <c:pt idx="220">
                  <c:v>44320</c:v>
                </c:pt>
                <c:pt idx="221">
                  <c:v>44321</c:v>
                </c:pt>
                <c:pt idx="222">
                  <c:v>44322</c:v>
                </c:pt>
                <c:pt idx="223">
                  <c:v>44323</c:v>
                </c:pt>
                <c:pt idx="224">
                  <c:v>44327</c:v>
                </c:pt>
                <c:pt idx="225">
                  <c:v>44328</c:v>
                </c:pt>
                <c:pt idx="226">
                  <c:v>44330</c:v>
                </c:pt>
                <c:pt idx="227">
                  <c:v>44333</c:v>
                </c:pt>
                <c:pt idx="228">
                  <c:v>44334</c:v>
                </c:pt>
                <c:pt idx="229">
                  <c:v>44335</c:v>
                </c:pt>
                <c:pt idx="230">
                  <c:v>44336</c:v>
                </c:pt>
                <c:pt idx="231">
                  <c:v>44337</c:v>
                </c:pt>
                <c:pt idx="232">
                  <c:v>44340</c:v>
                </c:pt>
                <c:pt idx="233">
                  <c:v>44341</c:v>
                </c:pt>
                <c:pt idx="234">
                  <c:v>44342</c:v>
                </c:pt>
                <c:pt idx="235">
                  <c:v>44343</c:v>
                </c:pt>
                <c:pt idx="236">
                  <c:v>44344</c:v>
                </c:pt>
                <c:pt idx="237">
                  <c:v>44347</c:v>
                </c:pt>
                <c:pt idx="238">
                  <c:v>44348</c:v>
                </c:pt>
                <c:pt idx="239">
                  <c:v>44349</c:v>
                </c:pt>
                <c:pt idx="240">
                  <c:v>44350</c:v>
                </c:pt>
                <c:pt idx="241">
                  <c:v>44351</c:v>
                </c:pt>
                <c:pt idx="242">
                  <c:v>44354</c:v>
                </c:pt>
                <c:pt idx="243">
                  <c:v>44355</c:v>
                </c:pt>
                <c:pt idx="244">
                  <c:v>44356</c:v>
                </c:pt>
                <c:pt idx="245">
                  <c:v>44357</c:v>
                </c:pt>
                <c:pt idx="246">
                  <c:v>44358</c:v>
                </c:pt>
                <c:pt idx="247">
                  <c:v>44361</c:v>
                </c:pt>
                <c:pt idx="248">
                  <c:v>44362</c:v>
                </c:pt>
                <c:pt idx="249">
                  <c:v>44363</c:v>
                </c:pt>
                <c:pt idx="250">
                  <c:v>44364</c:v>
                </c:pt>
                <c:pt idx="251">
                  <c:v>44365</c:v>
                </c:pt>
                <c:pt idx="252">
                  <c:v>44368</c:v>
                </c:pt>
                <c:pt idx="253">
                  <c:v>44369</c:v>
                </c:pt>
                <c:pt idx="254">
                  <c:v>44370</c:v>
                </c:pt>
                <c:pt idx="255">
                  <c:v>44371</c:v>
                </c:pt>
                <c:pt idx="256">
                  <c:v>44372</c:v>
                </c:pt>
                <c:pt idx="257">
                  <c:v>44375</c:v>
                </c:pt>
                <c:pt idx="258">
                  <c:v>44376</c:v>
                </c:pt>
                <c:pt idx="259">
                  <c:v>44377</c:v>
                </c:pt>
                <c:pt idx="260">
                  <c:v>44378</c:v>
                </c:pt>
                <c:pt idx="261">
                  <c:v>44379</c:v>
                </c:pt>
                <c:pt idx="262">
                  <c:v>44382</c:v>
                </c:pt>
                <c:pt idx="263">
                  <c:v>44383</c:v>
                </c:pt>
                <c:pt idx="264">
                  <c:v>44384</c:v>
                </c:pt>
                <c:pt idx="265">
                  <c:v>44385</c:v>
                </c:pt>
                <c:pt idx="266">
                  <c:v>44386</c:v>
                </c:pt>
                <c:pt idx="267">
                  <c:v>44389</c:v>
                </c:pt>
                <c:pt idx="268">
                  <c:v>44390</c:v>
                </c:pt>
                <c:pt idx="269">
                  <c:v>44391</c:v>
                </c:pt>
                <c:pt idx="270">
                  <c:v>44392</c:v>
                </c:pt>
                <c:pt idx="271">
                  <c:v>44393</c:v>
                </c:pt>
                <c:pt idx="272">
                  <c:v>44396</c:v>
                </c:pt>
                <c:pt idx="273">
                  <c:v>44397</c:v>
                </c:pt>
                <c:pt idx="274">
                  <c:v>44398</c:v>
                </c:pt>
                <c:pt idx="275">
                  <c:v>44399</c:v>
                </c:pt>
                <c:pt idx="276">
                  <c:v>44400</c:v>
                </c:pt>
                <c:pt idx="277">
                  <c:v>44403</c:v>
                </c:pt>
                <c:pt idx="278">
                  <c:v>44404</c:v>
                </c:pt>
                <c:pt idx="279">
                  <c:v>44405</c:v>
                </c:pt>
                <c:pt idx="280">
                  <c:v>44407</c:v>
                </c:pt>
                <c:pt idx="281">
                  <c:v>44410</c:v>
                </c:pt>
                <c:pt idx="282">
                  <c:v>44411</c:v>
                </c:pt>
                <c:pt idx="283">
                  <c:v>44412</c:v>
                </c:pt>
                <c:pt idx="284">
                  <c:v>44413</c:v>
                </c:pt>
                <c:pt idx="285">
                  <c:v>44414</c:v>
                </c:pt>
                <c:pt idx="286">
                  <c:v>44417</c:v>
                </c:pt>
                <c:pt idx="287">
                  <c:v>44418</c:v>
                </c:pt>
                <c:pt idx="288">
                  <c:v>44419</c:v>
                </c:pt>
                <c:pt idx="289">
                  <c:v>44420</c:v>
                </c:pt>
                <c:pt idx="290">
                  <c:v>44421</c:v>
                </c:pt>
                <c:pt idx="291">
                  <c:v>44424</c:v>
                </c:pt>
                <c:pt idx="292">
                  <c:v>44425</c:v>
                </c:pt>
                <c:pt idx="293">
                  <c:v>44426</c:v>
                </c:pt>
                <c:pt idx="294">
                  <c:v>44427</c:v>
                </c:pt>
                <c:pt idx="295">
                  <c:v>44428</c:v>
                </c:pt>
                <c:pt idx="296">
                  <c:v>44431</c:v>
                </c:pt>
                <c:pt idx="297">
                  <c:v>44432</c:v>
                </c:pt>
                <c:pt idx="298">
                  <c:v>44433</c:v>
                </c:pt>
                <c:pt idx="299">
                  <c:v>44434</c:v>
                </c:pt>
                <c:pt idx="300">
                  <c:v>44435</c:v>
                </c:pt>
                <c:pt idx="301">
                  <c:v>44438</c:v>
                </c:pt>
                <c:pt idx="302">
                  <c:v>44439</c:v>
                </c:pt>
                <c:pt idx="303">
                  <c:v>44440</c:v>
                </c:pt>
                <c:pt idx="304">
                  <c:v>44441</c:v>
                </c:pt>
                <c:pt idx="305">
                  <c:v>44442</c:v>
                </c:pt>
                <c:pt idx="306">
                  <c:v>44445</c:v>
                </c:pt>
                <c:pt idx="307">
                  <c:v>44446</c:v>
                </c:pt>
                <c:pt idx="308">
                  <c:v>44447</c:v>
                </c:pt>
                <c:pt idx="309">
                  <c:v>44448</c:v>
                </c:pt>
                <c:pt idx="310">
                  <c:v>44449</c:v>
                </c:pt>
                <c:pt idx="311">
                  <c:v>44452</c:v>
                </c:pt>
                <c:pt idx="312">
                  <c:v>44453</c:v>
                </c:pt>
                <c:pt idx="313">
                  <c:v>44454</c:v>
                </c:pt>
                <c:pt idx="314">
                  <c:v>44455</c:v>
                </c:pt>
                <c:pt idx="315">
                  <c:v>44456</c:v>
                </c:pt>
                <c:pt idx="316">
                  <c:v>44459</c:v>
                </c:pt>
                <c:pt idx="317">
                  <c:v>44460</c:v>
                </c:pt>
                <c:pt idx="318">
                  <c:v>44461</c:v>
                </c:pt>
                <c:pt idx="319">
                  <c:v>44462</c:v>
                </c:pt>
                <c:pt idx="320">
                  <c:v>44463</c:v>
                </c:pt>
                <c:pt idx="321">
                  <c:v>44466</c:v>
                </c:pt>
                <c:pt idx="322">
                  <c:v>44467</c:v>
                </c:pt>
                <c:pt idx="323">
                  <c:v>44468</c:v>
                </c:pt>
                <c:pt idx="324">
                  <c:v>44469</c:v>
                </c:pt>
                <c:pt idx="325">
                  <c:v>44470</c:v>
                </c:pt>
                <c:pt idx="326">
                  <c:v>44473</c:v>
                </c:pt>
                <c:pt idx="327">
                  <c:v>44474</c:v>
                </c:pt>
                <c:pt idx="328">
                  <c:v>44475</c:v>
                </c:pt>
                <c:pt idx="329">
                  <c:v>44476</c:v>
                </c:pt>
                <c:pt idx="330">
                  <c:v>44477</c:v>
                </c:pt>
                <c:pt idx="331">
                  <c:v>44480</c:v>
                </c:pt>
                <c:pt idx="332">
                  <c:v>44481</c:v>
                </c:pt>
                <c:pt idx="333">
                  <c:v>44482</c:v>
                </c:pt>
                <c:pt idx="334">
                  <c:v>44483</c:v>
                </c:pt>
                <c:pt idx="335">
                  <c:v>44484</c:v>
                </c:pt>
                <c:pt idx="336">
                  <c:v>44487</c:v>
                </c:pt>
                <c:pt idx="337">
                  <c:v>44488</c:v>
                </c:pt>
                <c:pt idx="338">
                  <c:v>44489</c:v>
                </c:pt>
                <c:pt idx="339">
                  <c:v>44490</c:v>
                </c:pt>
                <c:pt idx="340">
                  <c:v>44491</c:v>
                </c:pt>
                <c:pt idx="341">
                  <c:v>44494</c:v>
                </c:pt>
                <c:pt idx="342">
                  <c:v>44495</c:v>
                </c:pt>
                <c:pt idx="343">
                  <c:v>44496</c:v>
                </c:pt>
                <c:pt idx="344">
                  <c:v>44497</c:v>
                </c:pt>
                <c:pt idx="345">
                  <c:v>44498</c:v>
                </c:pt>
                <c:pt idx="346">
                  <c:v>44501</c:v>
                </c:pt>
                <c:pt idx="347">
                  <c:v>44502</c:v>
                </c:pt>
                <c:pt idx="348">
                  <c:v>44503</c:v>
                </c:pt>
                <c:pt idx="349">
                  <c:v>44504</c:v>
                </c:pt>
                <c:pt idx="350">
                  <c:v>44505</c:v>
                </c:pt>
                <c:pt idx="351">
                  <c:v>44508</c:v>
                </c:pt>
                <c:pt idx="352">
                  <c:v>44509</c:v>
                </c:pt>
                <c:pt idx="353">
                  <c:v>44510</c:v>
                </c:pt>
                <c:pt idx="354">
                  <c:v>44511</c:v>
                </c:pt>
                <c:pt idx="355">
                  <c:v>44512</c:v>
                </c:pt>
                <c:pt idx="356">
                  <c:v>44515</c:v>
                </c:pt>
                <c:pt idx="357">
                  <c:v>44516</c:v>
                </c:pt>
                <c:pt idx="358">
                  <c:v>44517</c:v>
                </c:pt>
                <c:pt idx="359">
                  <c:v>44518</c:v>
                </c:pt>
                <c:pt idx="360">
                  <c:v>44519</c:v>
                </c:pt>
                <c:pt idx="361">
                  <c:v>44522</c:v>
                </c:pt>
                <c:pt idx="362">
                  <c:v>44523</c:v>
                </c:pt>
                <c:pt idx="363">
                  <c:v>44524</c:v>
                </c:pt>
                <c:pt idx="364">
                  <c:v>44525</c:v>
                </c:pt>
                <c:pt idx="365">
                  <c:v>44526</c:v>
                </c:pt>
                <c:pt idx="366">
                  <c:v>44529</c:v>
                </c:pt>
                <c:pt idx="367">
                  <c:v>44530</c:v>
                </c:pt>
                <c:pt idx="368">
                  <c:v>44531</c:v>
                </c:pt>
                <c:pt idx="369">
                  <c:v>44532</c:v>
                </c:pt>
                <c:pt idx="370">
                  <c:v>44533</c:v>
                </c:pt>
                <c:pt idx="371">
                  <c:v>44536</c:v>
                </c:pt>
                <c:pt idx="372">
                  <c:v>44537</c:v>
                </c:pt>
                <c:pt idx="373">
                  <c:v>44538</c:v>
                </c:pt>
                <c:pt idx="374">
                  <c:v>44543</c:v>
                </c:pt>
                <c:pt idx="375">
                  <c:v>44544</c:v>
                </c:pt>
                <c:pt idx="376">
                  <c:v>44545</c:v>
                </c:pt>
                <c:pt idx="377">
                  <c:v>44546</c:v>
                </c:pt>
                <c:pt idx="378">
                  <c:v>44547</c:v>
                </c:pt>
                <c:pt idx="379">
                  <c:v>44550</c:v>
                </c:pt>
                <c:pt idx="380">
                  <c:v>44551</c:v>
                </c:pt>
                <c:pt idx="381">
                  <c:v>44552</c:v>
                </c:pt>
                <c:pt idx="382">
                  <c:v>44553</c:v>
                </c:pt>
                <c:pt idx="383">
                  <c:v>44554</c:v>
                </c:pt>
                <c:pt idx="384">
                  <c:v>44557</c:v>
                </c:pt>
                <c:pt idx="385">
                  <c:v>44558</c:v>
                </c:pt>
                <c:pt idx="386">
                  <c:v>44559</c:v>
                </c:pt>
                <c:pt idx="387">
                  <c:v>44560</c:v>
                </c:pt>
                <c:pt idx="388">
                  <c:v>44561</c:v>
                </c:pt>
                <c:pt idx="389">
                  <c:v>44564</c:v>
                </c:pt>
                <c:pt idx="390">
                  <c:v>44565</c:v>
                </c:pt>
                <c:pt idx="391">
                  <c:v>44566</c:v>
                </c:pt>
                <c:pt idx="392">
                  <c:v>44567</c:v>
                </c:pt>
                <c:pt idx="393">
                  <c:v>44568</c:v>
                </c:pt>
                <c:pt idx="394">
                  <c:v>44571</c:v>
                </c:pt>
                <c:pt idx="395">
                  <c:v>44572</c:v>
                </c:pt>
                <c:pt idx="396">
                  <c:v>44573</c:v>
                </c:pt>
                <c:pt idx="397">
                  <c:v>44574</c:v>
                </c:pt>
                <c:pt idx="398">
                  <c:v>44575</c:v>
                </c:pt>
                <c:pt idx="399">
                  <c:v>44578</c:v>
                </c:pt>
                <c:pt idx="400">
                  <c:v>44579</c:v>
                </c:pt>
                <c:pt idx="401">
                  <c:v>44580</c:v>
                </c:pt>
                <c:pt idx="402">
                  <c:v>44581</c:v>
                </c:pt>
                <c:pt idx="403">
                  <c:v>44582</c:v>
                </c:pt>
                <c:pt idx="404">
                  <c:v>44585</c:v>
                </c:pt>
                <c:pt idx="405">
                  <c:v>44586</c:v>
                </c:pt>
                <c:pt idx="406">
                  <c:v>44587</c:v>
                </c:pt>
                <c:pt idx="407">
                  <c:v>44588</c:v>
                </c:pt>
                <c:pt idx="408">
                  <c:v>44589</c:v>
                </c:pt>
                <c:pt idx="409">
                  <c:v>44592</c:v>
                </c:pt>
                <c:pt idx="410">
                  <c:v>44593</c:v>
                </c:pt>
                <c:pt idx="411">
                  <c:v>44594</c:v>
                </c:pt>
                <c:pt idx="412">
                  <c:v>44595</c:v>
                </c:pt>
                <c:pt idx="413">
                  <c:v>44596</c:v>
                </c:pt>
                <c:pt idx="414">
                  <c:v>44599</c:v>
                </c:pt>
                <c:pt idx="415">
                  <c:v>44600</c:v>
                </c:pt>
                <c:pt idx="416">
                  <c:v>44601</c:v>
                </c:pt>
                <c:pt idx="417">
                  <c:v>44602</c:v>
                </c:pt>
                <c:pt idx="418">
                  <c:v>44603</c:v>
                </c:pt>
                <c:pt idx="419">
                  <c:v>44606</c:v>
                </c:pt>
                <c:pt idx="420">
                  <c:v>44607</c:v>
                </c:pt>
                <c:pt idx="421">
                  <c:v>44608</c:v>
                </c:pt>
                <c:pt idx="422">
                  <c:v>44609</c:v>
                </c:pt>
                <c:pt idx="423">
                  <c:v>44610</c:v>
                </c:pt>
                <c:pt idx="424">
                  <c:v>44613</c:v>
                </c:pt>
                <c:pt idx="425">
                  <c:v>44614</c:v>
                </c:pt>
                <c:pt idx="426">
                  <c:v>44615</c:v>
                </c:pt>
                <c:pt idx="427">
                  <c:v>44616</c:v>
                </c:pt>
                <c:pt idx="428">
                  <c:v>44617</c:v>
                </c:pt>
                <c:pt idx="429">
                  <c:v>44620</c:v>
                </c:pt>
                <c:pt idx="430">
                  <c:v>44621</c:v>
                </c:pt>
                <c:pt idx="431">
                  <c:v>44622</c:v>
                </c:pt>
                <c:pt idx="432">
                  <c:v>44623</c:v>
                </c:pt>
                <c:pt idx="433">
                  <c:v>44624</c:v>
                </c:pt>
                <c:pt idx="434">
                  <c:v>44627</c:v>
                </c:pt>
                <c:pt idx="435">
                  <c:v>44628</c:v>
                </c:pt>
                <c:pt idx="436">
                  <c:v>44629</c:v>
                </c:pt>
                <c:pt idx="437">
                  <c:v>44630</c:v>
                </c:pt>
                <c:pt idx="438">
                  <c:v>44631</c:v>
                </c:pt>
                <c:pt idx="439">
                  <c:v>44634</c:v>
                </c:pt>
                <c:pt idx="440">
                  <c:v>44635</c:v>
                </c:pt>
                <c:pt idx="441">
                  <c:v>44636</c:v>
                </c:pt>
                <c:pt idx="442">
                  <c:v>44637</c:v>
                </c:pt>
                <c:pt idx="443">
                  <c:v>44638</c:v>
                </c:pt>
                <c:pt idx="444">
                  <c:v>44641</c:v>
                </c:pt>
                <c:pt idx="445">
                  <c:v>44642</c:v>
                </c:pt>
                <c:pt idx="446">
                  <c:v>44643</c:v>
                </c:pt>
                <c:pt idx="447">
                  <c:v>44644</c:v>
                </c:pt>
                <c:pt idx="448">
                  <c:v>44645</c:v>
                </c:pt>
                <c:pt idx="449">
                  <c:v>44648</c:v>
                </c:pt>
                <c:pt idx="450">
                  <c:v>44649</c:v>
                </c:pt>
                <c:pt idx="451">
                  <c:v>44650</c:v>
                </c:pt>
                <c:pt idx="452">
                  <c:v>44651</c:v>
                </c:pt>
              </c:numCache>
            </c:numRef>
          </c:cat>
          <c:val>
            <c:numRef>
              <c:f>Summary!$I$2:$I$454</c:f>
              <c:numCache>
                <c:formatCode>0.00%</c:formatCode>
                <c:ptCount val="453"/>
                <c:pt idx="0">
                  <c:v>0.99241980509400474</c:v>
                </c:pt>
                <c:pt idx="1">
                  <c:v>1.0004998179583966</c:v>
                </c:pt>
                <c:pt idx="2">
                  <c:v>1.0010848479992625</c:v>
                </c:pt>
                <c:pt idx="3">
                  <c:v>0.99952451528542585</c:v>
                </c:pt>
                <c:pt idx="4">
                  <c:v>1.0008754384651504</c:v>
                </c:pt>
                <c:pt idx="5">
                  <c:v>1.0070191902018411</c:v>
                </c:pt>
                <c:pt idx="6">
                  <c:v>1.0164967861117269</c:v>
                </c:pt>
                <c:pt idx="7">
                  <c:v>1.0164479194196943</c:v>
                </c:pt>
                <c:pt idx="8">
                  <c:v>1.0231868055486117</c:v>
                </c:pt>
                <c:pt idx="9">
                  <c:v>1.0285951814098</c:v>
                </c:pt>
                <c:pt idx="10">
                  <c:v>0.99474267987240983</c:v>
                </c:pt>
                <c:pt idx="11">
                  <c:v>0.99675949976810563</c:v>
                </c:pt>
                <c:pt idx="12">
                  <c:v>0.99540099836219476</c:v>
                </c:pt>
                <c:pt idx="13">
                  <c:v>1.0045302930588405</c:v>
                </c:pt>
                <c:pt idx="14">
                  <c:v>1.0090515379252389</c:v>
                </c:pt>
                <c:pt idx="15">
                  <c:v>1.0117273923694163</c:v>
                </c:pt>
                <c:pt idx="16">
                  <c:v>1.0109666760302372</c:v>
                </c:pt>
                <c:pt idx="17">
                  <c:v>1.009857591637713</c:v>
                </c:pt>
                <c:pt idx="18">
                  <c:v>1.0115380525403432</c:v>
                </c:pt>
                <c:pt idx="19">
                  <c:v>0.99872794538940424</c:v>
                </c:pt>
                <c:pt idx="20">
                  <c:v>1.0019858756429829</c:v>
                </c:pt>
                <c:pt idx="21">
                  <c:v>0.99508976597746879</c:v>
                </c:pt>
                <c:pt idx="22">
                  <c:v>0.99983174442779621</c:v>
                </c:pt>
                <c:pt idx="23">
                  <c:v>1.0008220617145218</c:v>
                </c:pt>
                <c:pt idx="24">
                  <c:v>0.99916470785196076</c:v>
                </c:pt>
                <c:pt idx="25">
                  <c:v>1.0055721685893113</c:v>
                </c:pt>
                <c:pt idx="26">
                  <c:v>1.0060099444435497</c:v>
                </c:pt>
                <c:pt idx="27">
                  <c:v>1.0146219087375188</c:v>
                </c:pt>
                <c:pt idx="28">
                  <c:v>1.0074831484111544</c:v>
                </c:pt>
                <c:pt idx="29">
                  <c:v>1.0042586787891108</c:v>
                </c:pt>
                <c:pt idx="30">
                  <c:v>1.0058045400765201</c:v>
                </c:pt>
                <c:pt idx="31">
                  <c:v>1.0047458901231057</c:v>
                </c:pt>
                <c:pt idx="32">
                  <c:v>1.0074164456853529</c:v>
                </c:pt>
                <c:pt idx="33">
                  <c:v>1.0124472164486564</c:v>
                </c:pt>
                <c:pt idx="34">
                  <c:v>1.0092814773754402</c:v>
                </c:pt>
                <c:pt idx="35">
                  <c:v>1.0095429183944222</c:v>
                </c:pt>
                <c:pt idx="36">
                  <c:v>1.0113973162146157</c:v>
                </c:pt>
                <c:pt idx="37">
                  <c:v>1.0231209096971075</c:v>
                </c:pt>
                <c:pt idx="38">
                  <c:v>1.0223184851283114</c:v>
                </c:pt>
                <c:pt idx="39">
                  <c:v>1.0180735334331426</c:v>
                </c:pt>
                <c:pt idx="40">
                  <c:v>1.0014615176311918</c:v>
                </c:pt>
                <c:pt idx="41">
                  <c:v>1.0024450715276836</c:v>
                </c:pt>
                <c:pt idx="42">
                  <c:v>0.99185228797963187</c:v>
                </c:pt>
                <c:pt idx="43">
                  <c:v>0.99050195932193152</c:v>
                </c:pt>
                <c:pt idx="44">
                  <c:v>0.99709975676131213</c:v>
                </c:pt>
                <c:pt idx="45">
                  <c:v>1.0002465463399086</c:v>
                </c:pt>
                <c:pt idx="46">
                  <c:v>1.0025875288554758</c:v>
                </c:pt>
                <c:pt idx="47">
                  <c:v>1.0055880945488829</c:v>
                </c:pt>
                <c:pt idx="48">
                  <c:v>1.0029187319079944</c:v>
                </c:pt>
                <c:pt idx="49">
                  <c:v>1.0018829791352526</c:v>
                </c:pt>
                <c:pt idx="50">
                  <c:v>0.99798133974285885</c:v>
                </c:pt>
                <c:pt idx="51">
                  <c:v>0.99977987481074249</c:v>
                </c:pt>
                <c:pt idx="52">
                  <c:v>1.0088629776648332</c:v>
                </c:pt>
                <c:pt idx="53">
                  <c:v>1.0073067379740979</c:v>
                </c:pt>
                <c:pt idx="54">
                  <c:v>1.0085865152750075</c:v>
                </c:pt>
                <c:pt idx="55">
                  <c:v>1.0085279889177627</c:v>
                </c:pt>
                <c:pt idx="56">
                  <c:v>1.0069512513825389</c:v>
                </c:pt>
                <c:pt idx="57">
                  <c:v>1.0025182205546948</c:v>
                </c:pt>
                <c:pt idx="58">
                  <c:v>1.0087901222675284</c:v>
                </c:pt>
                <c:pt idx="59">
                  <c:v>0.99735569863289175</c:v>
                </c:pt>
                <c:pt idx="60">
                  <c:v>0.98876215127720479</c:v>
                </c:pt>
                <c:pt idx="61">
                  <c:v>0.9917527777520867</c:v>
                </c:pt>
                <c:pt idx="62">
                  <c:v>0.98417220775247749</c:v>
                </c:pt>
                <c:pt idx="63">
                  <c:v>0.99180038079861355</c:v>
                </c:pt>
                <c:pt idx="64">
                  <c:v>0.99079048075447496</c:v>
                </c:pt>
                <c:pt idx="65">
                  <c:v>0.99718616273793814</c:v>
                </c:pt>
                <c:pt idx="66">
                  <c:v>0.99939491083345366</c:v>
                </c:pt>
                <c:pt idx="67">
                  <c:v>0.99810110313698941</c:v>
                </c:pt>
                <c:pt idx="68">
                  <c:v>0.9943193104912087</c:v>
                </c:pt>
                <c:pt idx="69">
                  <c:v>0.99044779448438103</c:v>
                </c:pt>
                <c:pt idx="70">
                  <c:v>0.98508673792975587</c:v>
                </c:pt>
                <c:pt idx="71">
                  <c:v>0.97529742017342802</c:v>
                </c:pt>
                <c:pt idx="72">
                  <c:v>0.97838882387504833</c:v>
                </c:pt>
                <c:pt idx="73">
                  <c:v>0.9852271173226248</c:v>
                </c:pt>
                <c:pt idx="74">
                  <c:v>0.98352815168217145</c:v>
                </c:pt>
                <c:pt idx="75">
                  <c:v>0.98397308816570572</c:v>
                </c:pt>
                <c:pt idx="76">
                  <c:v>0.98710675026091377</c:v>
                </c:pt>
                <c:pt idx="77">
                  <c:v>0.98246570026677071</c:v>
                </c:pt>
                <c:pt idx="78">
                  <c:v>0.98936419988125868</c:v>
                </c:pt>
                <c:pt idx="79">
                  <c:v>0.98914794257392369</c:v>
                </c:pt>
                <c:pt idx="80">
                  <c:v>0.99402012156790731</c:v>
                </c:pt>
                <c:pt idx="81">
                  <c:v>0.99770108051141082</c:v>
                </c:pt>
                <c:pt idx="82">
                  <c:v>0.99756400831885628</c:v>
                </c:pt>
                <c:pt idx="83">
                  <c:v>1.0022776290821789</c:v>
                </c:pt>
                <c:pt idx="84">
                  <c:v>1.0033937912322854</c:v>
                </c:pt>
                <c:pt idx="85">
                  <c:v>0.99934456620196654</c:v>
                </c:pt>
                <c:pt idx="86">
                  <c:v>0.99520847698086234</c:v>
                </c:pt>
                <c:pt idx="87">
                  <c:v>0.99486384003235928</c:v>
                </c:pt>
                <c:pt idx="88">
                  <c:v>0.98939237400369129</c:v>
                </c:pt>
                <c:pt idx="89">
                  <c:v>0.98982209339873972</c:v>
                </c:pt>
                <c:pt idx="90">
                  <c:v>0.98128145130573552</c:v>
                </c:pt>
                <c:pt idx="91">
                  <c:v>0.98525694986812484</c:v>
                </c:pt>
                <c:pt idx="92">
                  <c:v>0.9884363979549039</c:v>
                </c:pt>
                <c:pt idx="93">
                  <c:v>0.97919796903735479</c:v>
                </c:pt>
                <c:pt idx="94">
                  <c:v>0.96162002017996828</c:v>
                </c:pt>
                <c:pt idx="95">
                  <c:v>0.95624441489291279</c:v>
                </c:pt>
                <c:pt idx="96">
                  <c:v>0.96431535927572687</c:v>
                </c:pt>
                <c:pt idx="97">
                  <c:v>0.96958683847171789</c:v>
                </c:pt>
                <c:pt idx="98">
                  <c:v>0.98284091808444785</c:v>
                </c:pt>
                <c:pt idx="99">
                  <c:v>0.99045878156459111</c:v>
                </c:pt>
                <c:pt idx="100">
                  <c:v>0.99177510542536551</c:v>
                </c:pt>
                <c:pt idx="101">
                  <c:v>1.0010393201326115</c:v>
                </c:pt>
                <c:pt idx="102">
                  <c:v>0.99728547986339156</c:v>
                </c:pt>
                <c:pt idx="103">
                  <c:v>1.0015039603243308</c:v>
                </c:pt>
                <c:pt idx="104">
                  <c:v>1.0015766491664986</c:v>
                </c:pt>
                <c:pt idx="105">
                  <c:v>1.0032303167069807</c:v>
                </c:pt>
                <c:pt idx="106">
                  <c:v>1.0110711590803438</c:v>
                </c:pt>
                <c:pt idx="107">
                  <c:v>1.0074039350359947</c:v>
                </c:pt>
                <c:pt idx="108">
                  <c:v>1.0047720858197544</c:v>
                </c:pt>
                <c:pt idx="109">
                  <c:v>1.0051919733077297</c:v>
                </c:pt>
                <c:pt idx="110">
                  <c:v>1.0039344499475755</c:v>
                </c:pt>
                <c:pt idx="111">
                  <c:v>1.0062549688605134</c:v>
                </c:pt>
                <c:pt idx="112">
                  <c:v>1.0124717470038589</c:v>
                </c:pt>
                <c:pt idx="113">
                  <c:v>1.0121023173829815</c:v>
                </c:pt>
                <c:pt idx="114">
                  <c:v>1.0131742661155534</c:v>
                </c:pt>
                <c:pt idx="115">
                  <c:v>1.0151126215540061</c:v>
                </c:pt>
                <c:pt idx="116">
                  <c:v>1.0097017482642983</c:v>
                </c:pt>
                <c:pt idx="117">
                  <c:v>1.0130047926448063</c:v>
                </c:pt>
                <c:pt idx="118">
                  <c:v>1.0160651181517326</c:v>
                </c:pt>
                <c:pt idx="119">
                  <c:v>1.0147617680255694</c:v>
                </c:pt>
                <c:pt idx="120">
                  <c:v>1.0197653244426157</c:v>
                </c:pt>
                <c:pt idx="121">
                  <c:v>1.0236740936504656</c:v>
                </c:pt>
                <c:pt idx="122">
                  <c:v>1.0266978331044154</c:v>
                </c:pt>
                <c:pt idx="123">
                  <c:v>1.0229160352141466</c:v>
                </c:pt>
                <c:pt idx="124">
                  <c:v>1.0297370161805457</c:v>
                </c:pt>
                <c:pt idx="125">
                  <c:v>1.0280500655948739</c:v>
                </c:pt>
                <c:pt idx="126">
                  <c:v>1.0232672412081032</c:v>
                </c:pt>
                <c:pt idx="127">
                  <c:v>1.0216852400882801</c:v>
                </c:pt>
                <c:pt idx="128">
                  <c:v>1.0222902993893586</c:v>
                </c:pt>
                <c:pt idx="129">
                  <c:v>1.0239484179248359</c:v>
                </c:pt>
                <c:pt idx="130">
                  <c:v>1.025154557849409</c:v>
                </c:pt>
                <c:pt idx="131">
                  <c:v>1.022283841698522</c:v>
                </c:pt>
                <c:pt idx="132">
                  <c:v>1.022444966472402</c:v>
                </c:pt>
                <c:pt idx="133">
                  <c:v>1.0189596149911258</c:v>
                </c:pt>
                <c:pt idx="134">
                  <c:v>1.0184987617994774</c:v>
                </c:pt>
                <c:pt idx="135">
                  <c:v>1.0178346790965671</c:v>
                </c:pt>
                <c:pt idx="136">
                  <c:v>1.0184237389381638</c:v>
                </c:pt>
                <c:pt idx="137">
                  <c:v>1.0210293628825262</c:v>
                </c:pt>
                <c:pt idx="138">
                  <c:v>1.0201976598330169</c:v>
                </c:pt>
                <c:pt idx="139">
                  <c:v>1.0197611004651532</c:v>
                </c:pt>
                <c:pt idx="140">
                  <c:v>1.0160876280420561</c:v>
                </c:pt>
                <c:pt idx="141">
                  <c:v>1.014451359204305</c:v>
                </c:pt>
                <c:pt idx="142">
                  <c:v>1.0172494944821036</c:v>
                </c:pt>
                <c:pt idx="143">
                  <c:v>1.0230746060390608</c:v>
                </c:pt>
                <c:pt idx="144">
                  <c:v>1.0318379776849131</c:v>
                </c:pt>
                <c:pt idx="145">
                  <c:v>1.0366260223159467</c:v>
                </c:pt>
                <c:pt idx="146">
                  <c:v>1.0419088667124634</c:v>
                </c:pt>
                <c:pt idx="147">
                  <c:v>1.0390035445688215</c:v>
                </c:pt>
                <c:pt idx="148">
                  <c:v>1.0394492141525189</c:v>
                </c:pt>
                <c:pt idx="149">
                  <c:v>1.0360667189188</c:v>
                </c:pt>
                <c:pt idx="150">
                  <c:v>1.036064204363939</c:v>
                </c:pt>
                <c:pt idx="151">
                  <c:v>1.0403296478188331</c:v>
                </c:pt>
                <c:pt idx="152">
                  <c:v>1.0424409943973485</c:v>
                </c:pt>
                <c:pt idx="153">
                  <c:v>1.0395637751939044</c:v>
                </c:pt>
                <c:pt idx="154">
                  <c:v>1.0390105942620034</c:v>
                </c:pt>
                <c:pt idx="155">
                  <c:v>1.0343761852850946</c:v>
                </c:pt>
                <c:pt idx="156">
                  <c:v>1.0222638262957442</c:v>
                </c:pt>
                <c:pt idx="157">
                  <c:v>1.0219328504360845</c:v>
                </c:pt>
                <c:pt idx="158">
                  <c:v>1.009534389114529</c:v>
                </c:pt>
                <c:pt idx="159">
                  <c:v>1.0203713963946321</c:v>
                </c:pt>
                <c:pt idx="160">
                  <c:v>1.031854573096082</c:v>
                </c:pt>
                <c:pt idx="161">
                  <c:v>1.0332286802007782</c:v>
                </c:pt>
                <c:pt idx="162">
                  <c:v>1.0338401793954859</c:v>
                </c:pt>
                <c:pt idx="163">
                  <c:v>1.0386912705764377</c:v>
                </c:pt>
                <c:pt idx="164">
                  <c:v>1.0390161697565818</c:v>
                </c:pt>
                <c:pt idx="165">
                  <c:v>1.0387883065516981</c:v>
                </c:pt>
                <c:pt idx="166">
                  <c:v>1.0420684687318582</c:v>
                </c:pt>
                <c:pt idx="167">
                  <c:v>1.0431544342411307</c:v>
                </c:pt>
                <c:pt idx="168">
                  <c:v>1.045149382154082</c:v>
                </c:pt>
                <c:pt idx="169">
                  <c:v>1.0440314285242147</c:v>
                </c:pt>
                <c:pt idx="170">
                  <c:v>1.043007964620154</c:v>
                </c:pt>
                <c:pt idx="171">
                  <c:v>1.0362426998593235</c:v>
                </c:pt>
                <c:pt idx="172">
                  <c:v>1.028142534688081</c:v>
                </c:pt>
                <c:pt idx="173">
                  <c:v>1.0239586383153476</c:v>
                </c:pt>
                <c:pt idx="174">
                  <c:v>1.0253116836946481</c:v>
                </c:pt>
                <c:pt idx="175">
                  <c:v>1.0191056090849131</c:v>
                </c:pt>
                <c:pt idx="176">
                  <c:v>1.0135983766826704</c:v>
                </c:pt>
                <c:pt idx="177">
                  <c:v>1.0251731174575109</c:v>
                </c:pt>
                <c:pt idx="178">
                  <c:v>1.0227520178014304</c:v>
                </c:pt>
                <c:pt idx="179">
                  <c:v>1.017274568083107</c:v>
                </c:pt>
                <c:pt idx="180">
                  <c:v>1.008240755517952</c:v>
                </c:pt>
                <c:pt idx="181">
                  <c:v>1.0144904406837594</c:v>
                </c:pt>
                <c:pt idx="182">
                  <c:v>1.0135141757809791</c:v>
                </c:pt>
                <c:pt idx="183">
                  <c:v>1.0199389224280886</c:v>
                </c:pt>
                <c:pt idx="184">
                  <c:v>1.0208900061086135</c:v>
                </c:pt>
                <c:pt idx="185">
                  <c:v>1.0300431144544144</c:v>
                </c:pt>
                <c:pt idx="186">
                  <c:v>1.0303936036902992</c:v>
                </c:pt>
                <c:pt idx="187">
                  <c:v>1.0325082941546191</c:v>
                </c:pt>
                <c:pt idx="188">
                  <c:v>1.0321996524744688</c:v>
                </c:pt>
                <c:pt idx="189">
                  <c:v>1.0309749493870533</c:v>
                </c:pt>
                <c:pt idx="190">
                  <c:v>1.0254368883498708</c:v>
                </c:pt>
                <c:pt idx="191">
                  <c:v>1.0247951636725552</c:v>
                </c:pt>
                <c:pt idx="192">
                  <c:v>1.0232899797602213</c:v>
                </c:pt>
                <c:pt idx="193">
                  <c:v>1.0193027237023591</c:v>
                </c:pt>
                <c:pt idx="194">
                  <c:v>1.0185613349432427</c:v>
                </c:pt>
                <c:pt idx="195">
                  <c:v>1.0230339422497501</c:v>
                </c:pt>
                <c:pt idx="196">
                  <c:v>1.0220694652854505</c:v>
                </c:pt>
                <c:pt idx="197">
                  <c:v>1.0238714213488935</c:v>
                </c:pt>
                <c:pt idx="198">
                  <c:v>1.0233259533102363</c:v>
                </c:pt>
                <c:pt idx="199">
                  <c:v>1.0230060597440356</c:v>
                </c:pt>
                <c:pt idx="200">
                  <c:v>1.0222186786757246</c:v>
                </c:pt>
                <c:pt idx="201">
                  <c:v>1.0267048829721726</c:v>
                </c:pt>
                <c:pt idx="202">
                  <c:v>1.0343466837573658</c:v>
                </c:pt>
                <c:pt idx="203">
                  <c:v>1.0359219420798773</c:v>
                </c:pt>
                <c:pt idx="204">
                  <c:v>1.0479042410756769</c:v>
                </c:pt>
                <c:pt idx="205">
                  <c:v>1.0487320149309469</c:v>
                </c:pt>
                <c:pt idx="206">
                  <c:v>1.0501817672985756</c:v>
                </c:pt>
                <c:pt idx="207">
                  <c:v>1.0542487362451001</c:v>
                </c:pt>
                <c:pt idx="208">
                  <c:v>1.0533084384360911</c:v>
                </c:pt>
                <c:pt idx="209">
                  <c:v>1.0590858717950922</c:v>
                </c:pt>
                <c:pt idx="210">
                  <c:v>1.0579473181127261</c:v>
                </c:pt>
                <c:pt idx="211">
                  <c:v>1.050730174820417</c:v>
                </c:pt>
                <c:pt idx="212">
                  <c:v>1.0437157476179362</c:v>
                </c:pt>
                <c:pt idx="213">
                  <c:v>1.0464196585274077</c:v>
                </c:pt>
                <c:pt idx="214">
                  <c:v>1.0496178645460206</c:v>
                </c:pt>
                <c:pt idx="215">
                  <c:v>1.0534831559743496</c:v>
                </c:pt>
                <c:pt idx="216">
                  <c:v>1.0554753527256957</c:v>
                </c:pt>
                <c:pt idx="217">
                  <c:v>1.0535449727328647</c:v>
                </c:pt>
                <c:pt idx="218">
                  <c:v>1.0546051482782051</c:v>
                </c:pt>
                <c:pt idx="219">
                  <c:v>1.0502943584522961</c:v>
                </c:pt>
                <c:pt idx="220">
                  <c:v>1.0473774729735374</c:v>
                </c:pt>
                <c:pt idx="221">
                  <c:v>1.0408822492296741</c:v>
                </c:pt>
                <c:pt idx="222">
                  <c:v>1.0410106970235162</c:v>
                </c:pt>
                <c:pt idx="223">
                  <c:v>1.0441753889611456</c:v>
                </c:pt>
                <c:pt idx="224">
                  <c:v>1.0370338671230612</c:v>
                </c:pt>
                <c:pt idx="225">
                  <c:v>1.0280932600264479</c:v>
                </c:pt>
                <c:pt idx="226">
                  <c:v>1.0190426315860313</c:v>
                </c:pt>
                <c:pt idx="227">
                  <c:v>1.0285102236716781</c:v>
                </c:pt>
                <c:pt idx="228">
                  <c:v>1.0279429118698806</c:v>
                </c:pt>
                <c:pt idx="229">
                  <c:v>1.0262601557474833</c:v>
                </c:pt>
                <c:pt idx="230">
                  <c:v>1.0233577279687693</c:v>
                </c:pt>
                <c:pt idx="231">
                  <c:v>1.0290090593729404</c:v>
                </c:pt>
                <c:pt idx="232">
                  <c:v>1.029574843168747</c:v>
                </c:pt>
                <c:pt idx="233">
                  <c:v>1.0349842929990529</c:v>
                </c:pt>
                <c:pt idx="234">
                  <c:v>1.0361910477739908</c:v>
                </c:pt>
                <c:pt idx="235">
                  <c:v>1.0376778314409378</c:v>
                </c:pt>
                <c:pt idx="236">
                  <c:v>1.0383165877341087</c:v>
                </c:pt>
                <c:pt idx="237">
                  <c:v>1.0381658425103577</c:v>
                </c:pt>
                <c:pt idx="238">
                  <c:v>1.0396106723251273</c:v>
                </c:pt>
                <c:pt idx="239">
                  <c:v>1.043877134347039</c:v>
                </c:pt>
                <c:pt idx="240">
                  <c:v>1.0433505249713952</c:v>
                </c:pt>
                <c:pt idx="241">
                  <c:v>1.040582500459176</c:v>
                </c:pt>
                <c:pt idx="242">
                  <c:v>1.0417856283429363</c:v>
                </c:pt>
                <c:pt idx="243">
                  <c:v>1.0475150150216268</c:v>
                </c:pt>
                <c:pt idx="244">
                  <c:v>1.0480420129142878</c:v>
                </c:pt>
                <c:pt idx="245">
                  <c:v>1.0459458007620341</c:v>
                </c:pt>
                <c:pt idx="246">
                  <c:v>1.04686248138612</c:v>
                </c:pt>
                <c:pt idx="247">
                  <c:v>1.0502512473579009</c:v>
                </c:pt>
                <c:pt idx="248">
                  <c:v>1.0511109252034514</c:v>
                </c:pt>
                <c:pt idx="249">
                  <c:v>1.0524715745310043</c:v>
                </c:pt>
                <c:pt idx="250">
                  <c:v>1.0515746877191376</c:v>
                </c:pt>
                <c:pt idx="251">
                  <c:v>1.0529083734932054</c:v>
                </c:pt>
                <c:pt idx="252">
                  <c:v>1.0487249993544274</c:v>
                </c:pt>
                <c:pt idx="253">
                  <c:v>1.0549654059749642</c:v>
                </c:pt>
                <c:pt idx="254">
                  <c:v>1.0576343297906861</c:v>
                </c:pt>
                <c:pt idx="255">
                  <c:v>1.0570047256952533</c:v>
                </c:pt>
                <c:pt idx="256">
                  <c:v>1.0585442438456856</c:v>
                </c:pt>
                <c:pt idx="257">
                  <c:v>1.0609001597424867</c:v>
                </c:pt>
                <c:pt idx="258">
                  <c:v>1.0592318277732693</c:v>
                </c:pt>
                <c:pt idx="259">
                  <c:v>1.0603292987820401</c:v>
                </c:pt>
                <c:pt idx="260">
                  <c:v>1.0583567090679855</c:v>
                </c:pt>
                <c:pt idx="261">
                  <c:v>1.0604182339879022</c:v>
                </c:pt>
                <c:pt idx="262">
                  <c:v>1.0603202593808971</c:v>
                </c:pt>
                <c:pt idx="263">
                  <c:v>1.0595322675967977</c:v>
                </c:pt>
                <c:pt idx="264">
                  <c:v>1.057887483851206</c:v>
                </c:pt>
                <c:pt idx="265">
                  <c:v>1.0584778373114294</c:v>
                </c:pt>
                <c:pt idx="266">
                  <c:v>1.0515859272428987</c:v>
                </c:pt>
                <c:pt idx="267">
                  <c:v>1.0546880743831619</c:v>
                </c:pt>
                <c:pt idx="268">
                  <c:v>1.0575043034504685</c:v>
                </c:pt>
                <c:pt idx="269">
                  <c:v>1.0581984631758949</c:v>
                </c:pt>
                <c:pt idx="270">
                  <c:v>1.0513854667336451</c:v>
                </c:pt>
                <c:pt idx="271">
                  <c:v>1.0490364082411392</c:v>
                </c:pt>
                <c:pt idx="272">
                  <c:v>1.0474151406226926</c:v>
                </c:pt>
                <c:pt idx="273">
                  <c:v>1.0411654449777508</c:v>
                </c:pt>
                <c:pt idx="274">
                  <c:v>1.0485294346174785</c:v>
                </c:pt>
                <c:pt idx="275">
                  <c:v>1.0527164647841019</c:v>
                </c:pt>
                <c:pt idx="276">
                  <c:v>1.0515538829609041</c:v>
                </c:pt>
                <c:pt idx="277">
                  <c:v>1.0567741565364781</c:v>
                </c:pt>
                <c:pt idx="278">
                  <c:v>1.056828216836182</c:v>
                </c:pt>
                <c:pt idx="279">
                  <c:v>1.0449765536508058</c:v>
                </c:pt>
                <c:pt idx="280">
                  <c:v>1.0503814894153165</c:v>
                </c:pt>
                <c:pt idx="281">
                  <c:v>1.0515875299451418</c:v>
                </c:pt>
                <c:pt idx="282">
                  <c:v>1.0543160792327284</c:v>
                </c:pt>
                <c:pt idx="283">
                  <c:v>1.0559931622234056</c:v>
                </c:pt>
                <c:pt idx="284">
                  <c:v>1.0577474629314425</c:v>
                </c:pt>
                <c:pt idx="285">
                  <c:v>1.0682766220852009</c:v>
                </c:pt>
                <c:pt idx="286">
                  <c:v>1.0683231170332115</c:v>
                </c:pt>
                <c:pt idx="287">
                  <c:v>1.0702222874799412</c:v>
                </c:pt>
                <c:pt idx="288">
                  <c:v>1.0709359338278375</c:v>
                </c:pt>
                <c:pt idx="289">
                  <c:v>1.0703556713303981</c:v>
                </c:pt>
                <c:pt idx="290">
                  <c:v>1.0725930748441943</c:v>
                </c:pt>
                <c:pt idx="291">
                  <c:v>1.0653170070356188</c:v>
                </c:pt>
                <c:pt idx="292">
                  <c:v>1.0625780185739413</c:v>
                </c:pt>
                <c:pt idx="293">
                  <c:v>1.0583599483826291</c:v>
                </c:pt>
                <c:pt idx="294">
                  <c:v>1.0562266607872071</c:v>
                </c:pt>
                <c:pt idx="295">
                  <c:v>1.0544190383418102</c:v>
                </c:pt>
                <c:pt idx="296">
                  <c:v>1.0560775175860277</c:v>
                </c:pt>
                <c:pt idx="297">
                  <c:v>1.0581634660399482</c:v>
                </c:pt>
                <c:pt idx="298">
                  <c:v>1.0634024149611645</c:v>
                </c:pt>
                <c:pt idx="299">
                  <c:v>1.0643204883638446</c:v>
                </c:pt>
                <c:pt idx="300">
                  <c:v>1.0620822241142243</c:v>
                </c:pt>
                <c:pt idx="301">
                  <c:v>1.0626573507268853</c:v>
                </c:pt>
                <c:pt idx="302">
                  <c:v>1.0638169860154474</c:v>
                </c:pt>
                <c:pt idx="303">
                  <c:v>1.0642088404320182</c:v>
                </c:pt>
                <c:pt idx="304">
                  <c:v>1.0657686566566384</c:v>
                </c:pt>
                <c:pt idx="305">
                  <c:v>1.0660348145082077</c:v>
                </c:pt>
                <c:pt idx="306">
                  <c:v>1.0652048888289731</c:v>
                </c:pt>
                <c:pt idx="307">
                  <c:v>1.0665558155849706</c:v>
                </c:pt>
                <c:pt idx="308">
                  <c:v>1.065340617949087</c:v>
                </c:pt>
                <c:pt idx="309">
                  <c:v>1.0647550218232393</c:v>
                </c:pt>
                <c:pt idx="310">
                  <c:v>1.0612891770343762</c:v>
                </c:pt>
                <c:pt idx="311">
                  <c:v>1.0630993785753799</c:v>
                </c:pt>
                <c:pt idx="312">
                  <c:v>1.0620494408177796</c:v>
                </c:pt>
                <c:pt idx="313">
                  <c:v>1.0604064341844739</c:v>
                </c:pt>
                <c:pt idx="314">
                  <c:v>1.0604049868487637</c:v>
                </c:pt>
                <c:pt idx="315">
                  <c:v>1.0615515023513271</c:v>
                </c:pt>
                <c:pt idx="316">
                  <c:v>1.0581133916559231</c:v>
                </c:pt>
                <c:pt idx="317">
                  <c:v>1.0493583051279014</c:v>
                </c:pt>
                <c:pt idx="318">
                  <c:v>1.0515523596659904</c:v>
                </c:pt>
                <c:pt idx="319">
                  <c:v>1.0581268949739824</c:v>
                </c:pt>
                <c:pt idx="320">
                  <c:v>1.0615168458224773</c:v>
                </c:pt>
                <c:pt idx="321">
                  <c:v>1.0616233793523606</c:v>
                </c:pt>
                <c:pt idx="322">
                  <c:v>1.0599180720353549</c:v>
                </c:pt>
                <c:pt idx="323">
                  <c:v>1.0518952528331407</c:v>
                </c:pt>
                <c:pt idx="324">
                  <c:v>1.0536404815963603</c:v>
                </c:pt>
                <c:pt idx="325">
                  <c:v>1.05151889175834</c:v>
                </c:pt>
                <c:pt idx="326">
                  <c:v>1.0471029077715284</c:v>
                </c:pt>
                <c:pt idx="327">
                  <c:v>1.0395490790306665</c:v>
                </c:pt>
                <c:pt idx="328">
                  <c:v>1.0427073852417608</c:v>
                </c:pt>
                <c:pt idx="329">
                  <c:v>1.0421758686459908</c:v>
                </c:pt>
                <c:pt idx="330">
                  <c:v>1.0420594593125714</c:v>
                </c:pt>
                <c:pt idx="331">
                  <c:v>1.0489905214428477</c:v>
                </c:pt>
                <c:pt idx="332">
                  <c:v>1.0469845259134769</c:v>
                </c:pt>
                <c:pt idx="333">
                  <c:v>1.0468177619266281</c:v>
                </c:pt>
                <c:pt idx="334">
                  <c:v>1.0497510742191101</c:v>
                </c:pt>
                <c:pt idx="335">
                  <c:v>1.0584981352186056</c:v>
                </c:pt>
                <c:pt idx="336">
                  <c:v>1.0606010894894846</c:v>
                </c:pt>
                <c:pt idx="337">
                  <c:v>1.0626113233455696</c:v>
                </c:pt>
                <c:pt idx="338">
                  <c:v>1.0644219143314968</c:v>
                </c:pt>
                <c:pt idx="339">
                  <c:v>1.065723961552755</c:v>
                </c:pt>
                <c:pt idx="340">
                  <c:v>1.0656857760446254</c:v>
                </c:pt>
                <c:pt idx="341">
                  <c:v>1.0675670179725738</c:v>
                </c:pt>
                <c:pt idx="342">
                  <c:v>1.070258989310783</c:v>
                </c:pt>
                <c:pt idx="343">
                  <c:v>1.07141411260065</c:v>
                </c:pt>
                <c:pt idx="344">
                  <c:v>1.0687708835608303</c:v>
                </c:pt>
                <c:pt idx="345">
                  <c:v>1.0708074809241477</c:v>
                </c:pt>
                <c:pt idx="346">
                  <c:v>1.0742708663740286</c:v>
                </c:pt>
                <c:pt idx="347">
                  <c:v>1.0789325495196018</c:v>
                </c:pt>
                <c:pt idx="348">
                  <c:v>1.0862098727013154</c:v>
                </c:pt>
                <c:pt idx="349">
                  <c:v>1.0872530472129485</c:v>
                </c:pt>
                <c:pt idx="350">
                  <c:v>1.0942126209368863</c:v>
                </c:pt>
                <c:pt idx="351">
                  <c:v>1.0949671940426065</c:v>
                </c:pt>
                <c:pt idx="352">
                  <c:v>1.0959048137141241</c:v>
                </c:pt>
                <c:pt idx="353">
                  <c:v>1.0940125637981075</c:v>
                </c:pt>
                <c:pt idx="354">
                  <c:v>1.0860407567246024</c:v>
                </c:pt>
                <c:pt idx="355">
                  <c:v>1.0897401951154488</c:v>
                </c:pt>
                <c:pt idx="356">
                  <c:v>1.0938475595454893</c:v>
                </c:pt>
                <c:pt idx="357">
                  <c:v>1.0871059496696536</c:v>
                </c:pt>
                <c:pt idx="358">
                  <c:v>1.0891684578306058</c:v>
                </c:pt>
                <c:pt idx="359">
                  <c:v>1.0832209551962868</c:v>
                </c:pt>
                <c:pt idx="360">
                  <c:v>1.0809205850085957</c:v>
                </c:pt>
                <c:pt idx="361">
                  <c:v>1.0805626536638842</c:v>
                </c:pt>
                <c:pt idx="362">
                  <c:v>1.0768495627309735</c:v>
                </c:pt>
                <c:pt idx="363">
                  <c:v>1.0759820842847401</c:v>
                </c:pt>
                <c:pt idx="364">
                  <c:v>1.0794460346351249</c:v>
                </c:pt>
                <c:pt idx="365">
                  <c:v>1.0806062746552341</c:v>
                </c:pt>
                <c:pt idx="366">
                  <c:v>1.0655757673735964</c:v>
                </c:pt>
                <c:pt idx="367">
                  <c:v>1.0689893626617712</c:v>
                </c:pt>
                <c:pt idx="368">
                  <c:v>1.0627928844800336</c:v>
                </c:pt>
                <c:pt idx="369">
                  <c:v>1.0566640204482196</c:v>
                </c:pt>
                <c:pt idx="370">
                  <c:v>1.0596302567059825</c:v>
                </c:pt>
                <c:pt idx="371">
                  <c:v>1.0551169708021642</c:v>
                </c:pt>
                <c:pt idx="372">
                  <c:v>1.0594750204599428</c:v>
                </c:pt>
                <c:pt idx="373">
                  <c:v>1.0747292667044597</c:v>
                </c:pt>
                <c:pt idx="374">
                  <c:v>1.07186933710398</c:v>
                </c:pt>
                <c:pt idx="375">
                  <c:v>1.0689940734473529</c:v>
                </c:pt>
                <c:pt idx="376">
                  <c:v>1.0634093165085805</c:v>
                </c:pt>
                <c:pt idx="377">
                  <c:v>1.0670360854785446</c:v>
                </c:pt>
                <c:pt idx="378">
                  <c:v>1.0640758497355065</c:v>
                </c:pt>
                <c:pt idx="379">
                  <c:v>1.0638373070358862</c:v>
                </c:pt>
                <c:pt idx="380">
                  <c:v>1.0559641825796593</c:v>
                </c:pt>
                <c:pt idx="381">
                  <c:v>1.0660299436953262</c:v>
                </c:pt>
                <c:pt idx="382">
                  <c:v>1.0678023893779893</c:v>
                </c:pt>
                <c:pt idx="383">
                  <c:v>1.071126334539626</c:v>
                </c:pt>
                <c:pt idx="384">
                  <c:v>1.0730166568796193</c:v>
                </c:pt>
                <c:pt idx="385">
                  <c:v>1.0724447547913756</c:v>
                </c:pt>
                <c:pt idx="386">
                  <c:v>1.0732196626464923</c:v>
                </c:pt>
                <c:pt idx="387">
                  <c:v>1.0638032649383755</c:v>
                </c:pt>
                <c:pt idx="388">
                  <c:v>1.0643755163678261</c:v>
                </c:pt>
                <c:pt idx="389">
                  <c:v>1.0655976650622496</c:v>
                </c:pt>
                <c:pt idx="390">
                  <c:v>1.0664095766409603</c:v>
                </c:pt>
                <c:pt idx="391">
                  <c:v>1.0643463362354342</c:v>
                </c:pt>
                <c:pt idx="392">
                  <c:v>1.0544288681717788</c:v>
                </c:pt>
                <c:pt idx="393">
                  <c:v>1.0514369431746595</c:v>
                </c:pt>
                <c:pt idx="394">
                  <c:v>1.0495007103555498</c:v>
                </c:pt>
                <c:pt idx="395">
                  <c:v>1.0484372150155266</c:v>
                </c:pt>
                <c:pt idx="396">
                  <c:v>1.0574000689834755</c:v>
                </c:pt>
                <c:pt idx="397">
                  <c:v>1.0599205393758111</c:v>
                </c:pt>
                <c:pt idx="398">
                  <c:v>1.0532317387633563</c:v>
                </c:pt>
                <c:pt idx="399">
                  <c:v>1.0519393032096287</c:v>
                </c:pt>
                <c:pt idx="400">
                  <c:v>1.0536521123754603</c:v>
                </c:pt>
                <c:pt idx="401">
                  <c:v>1.0447855751803468</c:v>
                </c:pt>
                <c:pt idx="402">
                  <c:v>1.0393486774031937</c:v>
                </c:pt>
                <c:pt idx="403">
                  <c:v>1.0395820871685608</c:v>
                </c:pt>
                <c:pt idx="404">
                  <c:v>1.0302712451647846</c:v>
                </c:pt>
                <c:pt idx="405">
                  <c:v>1.0271337697298777</c:v>
                </c:pt>
                <c:pt idx="406">
                  <c:v>1.0187135153171498</c:v>
                </c:pt>
                <c:pt idx="407">
                  <c:v>1.0200315034004124</c:v>
                </c:pt>
                <c:pt idx="408">
                  <c:v>1.0209962320792187</c:v>
                </c:pt>
                <c:pt idx="409">
                  <c:v>1.0346581337734699</c:v>
                </c:pt>
                <c:pt idx="410">
                  <c:v>1.0430630217580843</c:v>
                </c:pt>
                <c:pt idx="411">
                  <c:v>1.0501688767765351</c:v>
                </c:pt>
                <c:pt idx="412">
                  <c:v>1.0513678871072427</c:v>
                </c:pt>
                <c:pt idx="413">
                  <c:v>1.0398004511506698</c:v>
                </c:pt>
                <c:pt idx="414">
                  <c:v>1.0456390452427531</c:v>
                </c:pt>
                <c:pt idx="415">
                  <c:v>1.0460002063137546</c:v>
                </c:pt>
                <c:pt idx="416">
                  <c:v>1.0490679069387299</c:v>
                </c:pt>
                <c:pt idx="417">
                  <c:v>1.060135003243299</c:v>
                </c:pt>
                <c:pt idx="418">
                  <c:v>1.0550399336696481</c:v>
                </c:pt>
                <c:pt idx="419">
                  <c:v>1.0447927710114207</c:v>
                </c:pt>
                <c:pt idx="420">
                  <c:v>1.037712272268819</c:v>
                </c:pt>
                <c:pt idx="421">
                  <c:v>1.0473459605946494</c:v>
                </c:pt>
                <c:pt idx="422">
                  <c:v>1.0467846368205567</c:v>
                </c:pt>
                <c:pt idx="423">
                  <c:v>1.0353628621301383</c:v>
                </c:pt>
                <c:pt idx="424">
                  <c:v>1.0296993228277647</c:v>
                </c:pt>
                <c:pt idx="425">
                  <c:v>1.0253308725046795</c:v>
                </c:pt>
                <c:pt idx="426">
                  <c:v>1.0226501467833646</c:v>
                </c:pt>
                <c:pt idx="427">
                  <c:v>1.0137784613500413</c:v>
                </c:pt>
                <c:pt idx="428">
                  <c:v>1.0138646056359131</c:v>
                </c:pt>
                <c:pt idx="429">
                  <c:v>1.0262223212334787</c:v>
                </c:pt>
                <c:pt idx="430">
                  <c:v>1.0250459539219348</c:v>
                </c:pt>
                <c:pt idx="431">
                  <c:v>1.0160684877441528</c:v>
                </c:pt>
                <c:pt idx="432">
                  <c:v>1.0203241507216003</c:v>
                </c:pt>
                <c:pt idx="433">
                  <c:v>1.0156079979072756</c:v>
                </c:pt>
                <c:pt idx="434">
                  <c:v>1.0047697050322884</c:v>
                </c:pt>
                <c:pt idx="435">
                  <c:v>0.99085281227369881</c:v>
                </c:pt>
                <c:pt idx="436">
                  <c:v>0.98937196442417397</c:v>
                </c:pt>
                <c:pt idx="437">
                  <c:v>1.0061105525732934</c:v>
                </c:pt>
                <c:pt idx="438">
                  <c:v>1.0050982086400597</c:v>
                </c:pt>
                <c:pt idx="439">
                  <c:v>1.0003729002833672</c:v>
                </c:pt>
                <c:pt idx="440">
                  <c:v>0.98943576878237494</c:v>
                </c:pt>
                <c:pt idx="441">
                  <c:v>0.99306259212082015</c:v>
                </c:pt>
                <c:pt idx="442">
                  <c:v>1.0107630647023027</c:v>
                </c:pt>
                <c:pt idx="443">
                  <c:v>1.0194573649310801</c:v>
                </c:pt>
                <c:pt idx="444">
                  <c:v>1.0245435202819746</c:v>
                </c:pt>
                <c:pt idx="445">
                  <c:v>1.0230478261229941</c:v>
                </c:pt>
                <c:pt idx="446">
                  <c:v>1.0274889881447129</c:v>
                </c:pt>
                <c:pt idx="447">
                  <c:v>1.0247188698841385</c:v>
                </c:pt>
                <c:pt idx="448">
                  <c:v>1.0290723002426732</c:v>
                </c:pt>
                <c:pt idx="449">
                  <c:v>1.0301198338742137</c:v>
                </c:pt>
                <c:pt idx="450">
                  <c:v>1.036338692610959</c:v>
                </c:pt>
                <c:pt idx="451">
                  <c:v>1.0480108921946758</c:v>
                </c:pt>
                <c:pt idx="452">
                  <c:v>1.0450517059052098</c:v>
                </c:pt>
              </c:numCache>
            </c:numRef>
          </c:val>
          <c:smooth val="0"/>
          <c:extLst>
            <c:ext xmlns:c16="http://schemas.microsoft.com/office/drawing/2014/chart" uri="{C3380CC4-5D6E-409C-BE32-E72D297353CC}">
              <c16:uniqueId val="{00000000-3E87-430D-A3FC-583417ABF081}"/>
            </c:ext>
          </c:extLst>
        </c:ser>
        <c:ser>
          <c:idx val="1"/>
          <c:order val="1"/>
          <c:tx>
            <c:strRef>
              <c:f>Summary!$J$1</c:f>
              <c:strCache>
                <c:ptCount val="1"/>
                <c:pt idx="0">
                  <c:v>Hymans Funding Level</c:v>
                </c:pt>
              </c:strCache>
            </c:strRef>
          </c:tx>
          <c:spPr>
            <a:ln w="28575" cap="rnd">
              <a:solidFill>
                <a:schemeClr val="accent2"/>
              </a:solidFill>
              <a:round/>
            </a:ln>
            <a:effectLst/>
          </c:spPr>
          <c:marker>
            <c:symbol val="none"/>
          </c:marker>
          <c:cat>
            <c:numRef>
              <c:f>Summary!$H$2:$H$454</c:f>
              <c:numCache>
                <c:formatCode>m/d/yyyy</c:formatCode>
                <c:ptCount val="453"/>
                <c:pt idx="0">
                  <c:v>43978</c:v>
                </c:pt>
                <c:pt idx="1">
                  <c:v>43979</c:v>
                </c:pt>
                <c:pt idx="2">
                  <c:v>43980</c:v>
                </c:pt>
                <c:pt idx="3">
                  <c:v>43983</c:v>
                </c:pt>
                <c:pt idx="4">
                  <c:v>43984</c:v>
                </c:pt>
                <c:pt idx="5">
                  <c:v>43985</c:v>
                </c:pt>
                <c:pt idx="6">
                  <c:v>43986</c:v>
                </c:pt>
                <c:pt idx="7">
                  <c:v>43987</c:v>
                </c:pt>
                <c:pt idx="8">
                  <c:v>43990</c:v>
                </c:pt>
                <c:pt idx="9">
                  <c:v>43991</c:v>
                </c:pt>
                <c:pt idx="10">
                  <c:v>43994</c:v>
                </c:pt>
                <c:pt idx="11">
                  <c:v>43997</c:v>
                </c:pt>
                <c:pt idx="12">
                  <c:v>43998</c:v>
                </c:pt>
                <c:pt idx="13">
                  <c:v>43999</c:v>
                </c:pt>
                <c:pt idx="14">
                  <c:v>44000</c:v>
                </c:pt>
                <c:pt idx="15">
                  <c:v>44001</c:v>
                </c:pt>
                <c:pt idx="16">
                  <c:v>44004</c:v>
                </c:pt>
                <c:pt idx="17">
                  <c:v>44005</c:v>
                </c:pt>
                <c:pt idx="18">
                  <c:v>44006</c:v>
                </c:pt>
                <c:pt idx="19">
                  <c:v>44007</c:v>
                </c:pt>
                <c:pt idx="20">
                  <c:v>44008</c:v>
                </c:pt>
                <c:pt idx="21">
                  <c:v>44011</c:v>
                </c:pt>
                <c:pt idx="22">
                  <c:v>44012</c:v>
                </c:pt>
                <c:pt idx="23">
                  <c:v>44013</c:v>
                </c:pt>
                <c:pt idx="24">
                  <c:v>44014</c:v>
                </c:pt>
                <c:pt idx="25">
                  <c:v>44015</c:v>
                </c:pt>
                <c:pt idx="26">
                  <c:v>44018</c:v>
                </c:pt>
                <c:pt idx="27">
                  <c:v>44019</c:v>
                </c:pt>
                <c:pt idx="28">
                  <c:v>44021</c:v>
                </c:pt>
                <c:pt idx="29">
                  <c:v>44022</c:v>
                </c:pt>
                <c:pt idx="30">
                  <c:v>44025</c:v>
                </c:pt>
                <c:pt idx="31">
                  <c:v>44026</c:v>
                </c:pt>
                <c:pt idx="32">
                  <c:v>44027</c:v>
                </c:pt>
                <c:pt idx="33">
                  <c:v>44028</c:v>
                </c:pt>
                <c:pt idx="34">
                  <c:v>44029</c:v>
                </c:pt>
                <c:pt idx="35">
                  <c:v>44032</c:v>
                </c:pt>
                <c:pt idx="36">
                  <c:v>44033</c:v>
                </c:pt>
                <c:pt idx="37">
                  <c:v>44034</c:v>
                </c:pt>
                <c:pt idx="38">
                  <c:v>44035</c:v>
                </c:pt>
                <c:pt idx="39">
                  <c:v>44036</c:v>
                </c:pt>
                <c:pt idx="40">
                  <c:v>44039</c:v>
                </c:pt>
                <c:pt idx="41">
                  <c:v>44040</c:v>
                </c:pt>
                <c:pt idx="42">
                  <c:v>44043</c:v>
                </c:pt>
                <c:pt idx="43">
                  <c:v>44046</c:v>
                </c:pt>
                <c:pt idx="44">
                  <c:v>44047</c:v>
                </c:pt>
                <c:pt idx="45">
                  <c:v>44048</c:v>
                </c:pt>
                <c:pt idx="46">
                  <c:v>44049</c:v>
                </c:pt>
                <c:pt idx="47">
                  <c:v>44057</c:v>
                </c:pt>
                <c:pt idx="48">
                  <c:v>44061</c:v>
                </c:pt>
                <c:pt idx="49">
                  <c:v>44062</c:v>
                </c:pt>
                <c:pt idx="50">
                  <c:v>44064</c:v>
                </c:pt>
                <c:pt idx="51">
                  <c:v>44067</c:v>
                </c:pt>
                <c:pt idx="52">
                  <c:v>44068</c:v>
                </c:pt>
                <c:pt idx="53">
                  <c:v>44069</c:v>
                </c:pt>
                <c:pt idx="54">
                  <c:v>44070</c:v>
                </c:pt>
                <c:pt idx="55">
                  <c:v>44071</c:v>
                </c:pt>
                <c:pt idx="56">
                  <c:v>44074</c:v>
                </c:pt>
                <c:pt idx="57">
                  <c:v>44075</c:v>
                </c:pt>
                <c:pt idx="58">
                  <c:v>44077</c:v>
                </c:pt>
                <c:pt idx="59">
                  <c:v>44078</c:v>
                </c:pt>
                <c:pt idx="60">
                  <c:v>44081</c:v>
                </c:pt>
                <c:pt idx="61">
                  <c:v>44082</c:v>
                </c:pt>
                <c:pt idx="62">
                  <c:v>44083</c:v>
                </c:pt>
                <c:pt idx="63">
                  <c:v>44084</c:v>
                </c:pt>
                <c:pt idx="64">
                  <c:v>44085</c:v>
                </c:pt>
                <c:pt idx="65">
                  <c:v>44089</c:v>
                </c:pt>
                <c:pt idx="66">
                  <c:v>44090</c:v>
                </c:pt>
                <c:pt idx="67">
                  <c:v>44091</c:v>
                </c:pt>
                <c:pt idx="68">
                  <c:v>44092</c:v>
                </c:pt>
                <c:pt idx="69">
                  <c:v>44095</c:v>
                </c:pt>
                <c:pt idx="70">
                  <c:v>44097</c:v>
                </c:pt>
                <c:pt idx="71">
                  <c:v>44099</c:v>
                </c:pt>
                <c:pt idx="72">
                  <c:v>44102</c:v>
                </c:pt>
                <c:pt idx="73">
                  <c:v>44103</c:v>
                </c:pt>
                <c:pt idx="74">
                  <c:v>44104</c:v>
                </c:pt>
                <c:pt idx="75">
                  <c:v>44105</c:v>
                </c:pt>
                <c:pt idx="76">
                  <c:v>44106</c:v>
                </c:pt>
                <c:pt idx="77">
                  <c:v>44109</c:v>
                </c:pt>
                <c:pt idx="78">
                  <c:v>44110</c:v>
                </c:pt>
                <c:pt idx="79">
                  <c:v>44111</c:v>
                </c:pt>
                <c:pt idx="80">
                  <c:v>44112</c:v>
                </c:pt>
                <c:pt idx="81">
                  <c:v>44113</c:v>
                </c:pt>
                <c:pt idx="82">
                  <c:v>44116</c:v>
                </c:pt>
                <c:pt idx="83">
                  <c:v>44117</c:v>
                </c:pt>
                <c:pt idx="84">
                  <c:v>44118</c:v>
                </c:pt>
                <c:pt idx="85">
                  <c:v>44119</c:v>
                </c:pt>
                <c:pt idx="86">
                  <c:v>44120</c:v>
                </c:pt>
                <c:pt idx="87">
                  <c:v>44123</c:v>
                </c:pt>
                <c:pt idx="88">
                  <c:v>44124</c:v>
                </c:pt>
                <c:pt idx="89">
                  <c:v>44125</c:v>
                </c:pt>
                <c:pt idx="90">
                  <c:v>44126</c:v>
                </c:pt>
                <c:pt idx="91">
                  <c:v>44127</c:v>
                </c:pt>
                <c:pt idx="92">
                  <c:v>44130</c:v>
                </c:pt>
                <c:pt idx="93">
                  <c:v>44131</c:v>
                </c:pt>
                <c:pt idx="94">
                  <c:v>44133</c:v>
                </c:pt>
                <c:pt idx="95">
                  <c:v>44137</c:v>
                </c:pt>
                <c:pt idx="96">
                  <c:v>44138</c:v>
                </c:pt>
                <c:pt idx="97">
                  <c:v>44139</c:v>
                </c:pt>
                <c:pt idx="98">
                  <c:v>44140</c:v>
                </c:pt>
                <c:pt idx="99">
                  <c:v>44141</c:v>
                </c:pt>
                <c:pt idx="100">
                  <c:v>44144</c:v>
                </c:pt>
                <c:pt idx="101">
                  <c:v>44145</c:v>
                </c:pt>
                <c:pt idx="102">
                  <c:v>44146</c:v>
                </c:pt>
                <c:pt idx="103">
                  <c:v>44147</c:v>
                </c:pt>
                <c:pt idx="104">
                  <c:v>44148</c:v>
                </c:pt>
                <c:pt idx="105">
                  <c:v>44151</c:v>
                </c:pt>
                <c:pt idx="106">
                  <c:v>44152</c:v>
                </c:pt>
                <c:pt idx="107">
                  <c:v>44153</c:v>
                </c:pt>
                <c:pt idx="108">
                  <c:v>44154</c:v>
                </c:pt>
                <c:pt idx="109">
                  <c:v>44155</c:v>
                </c:pt>
                <c:pt idx="110">
                  <c:v>44158</c:v>
                </c:pt>
                <c:pt idx="111">
                  <c:v>44159</c:v>
                </c:pt>
                <c:pt idx="112">
                  <c:v>44160</c:v>
                </c:pt>
                <c:pt idx="113">
                  <c:v>44161</c:v>
                </c:pt>
                <c:pt idx="114">
                  <c:v>44162</c:v>
                </c:pt>
                <c:pt idx="115">
                  <c:v>44165</c:v>
                </c:pt>
                <c:pt idx="116">
                  <c:v>44166</c:v>
                </c:pt>
                <c:pt idx="117">
                  <c:v>44167</c:v>
                </c:pt>
                <c:pt idx="118">
                  <c:v>44168</c:v>
                </c:pt>
                <c:pt idx="119">
                  <c:v>44169</c:v>
                </c:pt>
                <c:pt idx="120">
                  <c:v>44172</c:v>
                </c:pt>
                <c:pt idx="121">
                  <c:v>44173</c:v>
                </c:pt>
                <c:pt idx="122">
                  <c:v>44174</c:v>
                </c:pt>
                <c:pt idx="123">
                  <c:v>44175</c:v>
                </c:pt>
                <c:pt idx="124">
                  <c:v>44176</c:v>
                </c:pt>
                <c:pt idx="125">
                  <c:v>44179</c:v>
                </c:pt>
                <c:pt idx="126">
                  <c:v>44180</c:v>
                </c:pt>
                <c:pt idx="127">
                  <c:v>44181</c:v>
                </c:pt>
                <c:pt idx="128">
                  <c:v>44182</c:v>
                </c:pt>
                <c:pt idx="129">
                  <c:v>44183</c:v>
                </c:pt>
                <c:pt idx="130">
                  <c:v>44186</c:v>
                </c:pt>
                <c:pt idx="131">
                  <c:v>44187</c:v>
                </c:pt>
                <c:pt idx="132">
                  <c:v>44188</c:v>
                </c:pt>
                <c:pt idx="133">
                  <c:v>44189</c:v>
                </c:pt>
                <c:pt idx="134">
                  <c:v>44190</c:v>
                </c:pt>
                <c:pt idx="135">
                  <c:v>44193</c:v>
                </c:pt>
                <c:pt idx="136">
                  <c:v>44194</c:v>
                </c:pt>
                <c:pt idx="137">
                  <c:v>44195</c:v>
                </c:pt>
                <c:pt idx="138">
                  <c:v>44196</c:v>
                </c:pt>
                <c:pt idx="139">
                  <c:v>44197</c:v>
                </c:pt>
                <c:pt idx="140">
                  <c:v>44200</c:v>
                </c:pt>
                <c:pt idx="141">
                  <c:v>44201</c:v>
                </c:pt>
                <c:pt idx="142">
                  <c:v>44202</c:v>
                </c:pt>
                <c:pt idx="143">
                  <c:v>44203</c:v>
                </c:pt>
                <c:pt idx="144">
                  <c:v>44204</c:v>
                </c:pt>
                <c:pt idx="145">
                  <c:v>44207</c:v>
                </c:pt>
                <c:pt idx="146">
                  <c:v>44208</c:v>
                </c:pt>
                <c:pt idx="147">
                  <c:v>44209</c:v>
                </c:pt>
                <c:pt idx="148">
                  <c:v>44210</c:v>
                </c:pt>
                <c:pt idx="149">
                  <c:v>44214</c:v>
                </c:pt>
                <c:pt idx="150">
                  <c:v>44215</c:v>
                </c:pt>
                <c:pt idx="151">
                  <c:v>44216</c:v>
                </c:pt>
                <c:pt idx="152">
                  <c:v>44218</c:v>
                </c:pt>
                <c:pt idx="153">
                  <c:v>44221</c:v>
                </c:pt>
                <c:pt idx="154">
                  <c:v>44222</c:v>
                </c:pt>
                <c:pt idx="155">
                  <c:v>44223</c:v>
                </c:pt>
                <c:pt idx="156">
                  <c:v>44224</c:v>
                </c:pt>
                <c:pt idx="157">
                  <c:v>44225</c:v>
                </c:pt>
                <c:pt idx="158">
                  <c:v>44228</c:v>
                </c:pt>
                <c:pt idx="159">
                  <c:v>44229</c:v>
                </c:pt>
                <c:pt idx="160">
                  <c:v>44231</c:v>
                </c:pt>
                <c:pt idx="161">
                  <c:v>44232</c:v>
                </c:pt>
                <c:pt idx="162">
                  <c:v>44235</c:v>
                </c:pt>
                <c:pt idx="163">
                  <c:v>44236</c:v>
                </c:pt>
                <c:pt idx="164">
                  <c:v>44237</c:v>
                </c:pt>
                <c:pt idx="165">
                  <c:v>44238</c:v>
                </c:pt>
                <c:pt idx="166">
                  <c:v>44239</c:v>
                </c:pt>
                <c:pt idx="167">
                  <c:v>44242</c:v>
                </c:pt>
                <c:pt idx="168">
                  <c:v>44243</c:v>
                </c:pt>
                <c:pt idx="169">
                  <c:v>44244</c:v>
                </c:pt>
                <c:pt idx="170">
                  <c:v>44245</c:v>
                </c:pt>
                <c:pt idx="171">
                  <c:v>44249</c:v>
                </c:pt>
                <c:pt idx="172">
                  <c:v>44250</c:v>
                </c:pt>
                <c:pt idx="173">
                  <c:v>44251</c:v>
                </c:pt>
                <c:pt idx="174">
                  <c:v>44252</c:v>
                </c:pt>
                <c:pt idx="175">
                  <c:v>44253</c:v>
                </c:pt>
                <c:pt idx="176">
                  <c:v>44256</c:v>
                </c:pt>
                <c:pt idx="177">
                  <c:v>44257</c:v>
                </c:pt>
                <c:pt idx="178">
                  <c:v>44258</c:v>
                </c:pt>
                <c:pt idx="179">
                  <c:v>44259</c:v>
                </c:pt>
                <c:pt idx="180">
                  <c:v>44260</c:v>
                </c:pt>
                <c:pt idx="181">
                  <c:v>44263</c:v>
                </c:pt>
                <c:pt idx="182">
                  <c:v>44264</c:v>
                </c:pt>
                <c:pt idx="183">
                  <c:v>44265</c:v>
                </c:pt>
                <c:pt idx="184">
                  <c:v>44266</c:v>
                </c:pt>
                <c:pt idx="185">
                  <c:v>44267</c:v>
                </c:pt>
                <c:pt idx="186">
                  <c:v>44270</c:v>
                </c:pt>
                <c:pt idx="187">
                  <c:v>44271</c:v>
                </c:pt>
                <c:pt idx="188">
                  <c:v>44272</c:v>
                </c:pt>
                <c:pt idx="189">
                  <c:v>44273</c:v>
                </c:pt>
                <c:pt idx="190">
                  <c:v>44274</c:v>
                </c:pt>
                <c:pt idx="191">
                  <c:v>44277</c:v>
                </c:pt>
                <c:pt idx="192">
                  <c:v>44279</c:v>
                </c:pt>
                <c:pt idx="193">
                  <c:v>44280</c:v>
                </c:pt>
                <c:pt idx="194">
                  <c:v>44281</c:v>
                </c:pt>
                <c:pt idx="195">
                  <c:v>44284</c:v>
                </c:pt>
                <c:pt idx="196">
                  <c:v>44285</c:v>
                </c:pt>
                <c:pt idx="197">
                  <c:v>44286</c:v>
                </c:pt>
                <c:pt idx="198">
                  <c:v>44287</c:v>
                </c:pt>
                <c:pt idx="199">
                  <c:v>44288</c:v>
                </c:pt>
                <c:pt idx="200">
                  <c:v>44291</c:v>
                </c:pt>
                <c:pt idx="201">
                  <c:v>44292</c:v>
                </c:pt>
                <c:pt idx="202">
                  <c:v>44293</c:v>
                </c:pt>
                <c:pt idx="203">
                  <c:v>44294</c:v>
                </c:pt>
                <c:pt idx="204">
                  <c:v>44295</c:v>
                </c:pt>
                <c:pt idx="205">
                  <c:v>44298</c:v>
                </c:pt>
                <c:pt idx="206">
                  <c:v>44299</c:v>
                </c:pt>
                <c:pt idx="207">
                  <c:v>44300</c:v>
                </c:pt>
                <c:pt idx="208">
                  <c:v>44301</c:v>
                </c:pt>
                <c:pt idx="209">
                  <c:v>44302</c:v>
                </c:pt>
                <c:pt idx="210">
                  <c:v>44305</c:v>
                </c:pt>
                <c:pt idx="211">
                  <c:v>44306</c:v>
                </c:pt>
                <c:pt idx="212">
                  <c:v>44307</c:v>
                </c:pt>
                <c:pt idx="213">
                  <c:v>44308</c:v>
                </c:pt>
                <c:pt idx="214">
                  <c:v>44309</c:v>
                </c:pt>
                <c:pt idx="215">
                  <c:v>44312</c:v>
                </c:pt>
                <c:pt idx="216">
                  <c:v>44313</c:v>
                </c:pt>
                <c:pt idx="217">
                  <c:v>44314</c:v>
                </c:pt>
                <c:pt idx="218">
                  <c:v>44315</c:v>
                </c:pt>
                <c:pt idx="219">
                  <c:v>44316</c:v>
                </c:pt>
                <c:pt idx="220">
                  <c:v>44320</c:v>
                </c:pt>
                <c:pt idx="221">
                  <c:v>44321</c:v>
                </c:pt>
                <c:pt idx="222">
                  <c:v>44322</c:v>
                </c:pt>
                <c:pt idx="223">
                  <c:v>44323</c:v>
                </c:pt>
                <c:pt idx="224">
                  <c:v>44327</c:v>
                </c:pt>
                <c:pt idx="225">
                  <c:v>44328</c:v>
                </c:pt>
                <c:pt idx="226">
                  <c:v>44330</c:v>
                </c:pt>
                <c:pt idx="227">
                  <c:v>44333</c:v>
                </c:pt>
                <c:pt idx="228">
                  <c:v>44334</c:v>
                </c:pt>
                <c:pt idx="229">
                  <c:v>44335</c:v>
                </c:pt>
                <c:pt idx="230">
                  <c:v>44336</c:v>
                </c:pt>
                <c:pt idx="231">
                  <c:v>44337</c:v>
                </c:pt>
                <c:pt idx="232">
                  <c:v>44340</c:v>
                </c:pt>
                <c:pt idx="233">
                  <c:v>44341</c:v>
                </c:pt>
                <c:pt idx="234">
                  <c:v>44342</c:v>
                </c:pt>
                <c:pt idx="235">
                  <c:v>44343</c:v>
                </c:pt>
                <c:pt idx="236">
                  <c:v>44344</c:v>
                </c:pt>
                <c:pt idx="237">
                  <c:v>44347</c:v>
                </c:pt>
                <c:pt idx="238">
                  <c:v>44348</c:v>
                </c:pt>
                <c:pt idx="239">
                  <c:v>44349</c:v>
                </c:pt>
                <c:pt idx="240">
                  <c:v>44350</c:v>
                </c:pt>
                <c:pt idx="241">
                  <c:v>44351</c:v>
                </c:pt>
                <c:pt idx="242">
                  <c:v>44354</c:v>
                </c:pt>
                <c:pt idx="243">
                  <c:v>44355</c:v>
                </c:pt>
                <c:pt idx="244">
                  <c:v>44356</c:v>
                </c:pt>
                <c:pt idx="245">
                  <c:v>44357</c:v>
                </c:pt>
                <c:pt idx="246">
                  <c:v>44358</c:v>
                </c:pt>
                <c:pt idx="247">
                  <c:v>44361</c:v>
                </c:pt>
                <c:pt idx="248">
                  <c:v>44362</c:v>
                </c:pt>
                <c:pt idx="249">
                  <c:v>44363</c:v>
                </c:pt>
                <c:pt idx="250">
                  <c:v>44364</c:v>
                </c:pt>
                <c:pt idx="251">
                  <c:v>44365</c:v>
                </c:pt>
                <c:pt idx="252">
                  <c:v>44368</c:v>
                </c:pt>
                <c:pt idx="253">
                  <c:v>44369</c:v>
                </c:pt>
                <c:pt idx="254">
                  <c:v>44370</c:v>
                </c:pt>
                <c:pt idx="255">
                  <c:v>44371</c:v>
                </c:pt>
                <c:pt idx="256">
                  <c:v>44372</c:v>
                </c:pt>
                <c:pt idx="257">
                  <c:v>44375</c:v>
                </c:pt>
                <c:pt idx="258">
                  <c:v>44376</c:v>
                </c:pt>
                <c:pt idx="259">
                  <c:v>44377</c:v>
                </c:pt>
                <c:pt idx="260">
                  <c:v>44378</c:v>
                </c:pt>
                <c:pt idx="261">
                  <c:v>44379</c:v>
                </c:pt>
                <c:pt idx="262">
                  <c:v>44382</c:v>
                </c:pt>
                <c:pt idx="263">
                  <c:v>44383</c:v>
                </c:pt>
                <c:pt idx="264">
                  <c:v>44384</c:v>
                </c:pt>
                <c:pt idx="265">
                  <c:v>44385</c:v>
                </c:pt>
                <c:pt idx="266">
                  <c:v>44386</c:v>
                </c:pt>
                <c:pt idx="267">
                  <c:v>44389</c:v>
                </c:pt>
                <c:pt idx="268">
                  <c:v>44390</c:v>
                </c:pt>
                <c:pt idx="269">
                  <c:v>44391</c:v>
                </c:pt>
                <c:pt idx="270">
                  <c:v>44392</c:v>
                </c:pt>
                <c:pt idx="271">
                  <c:v>44393</c:v>
                </c:pt>
                <c:pt idx="272">
                  <c:v>44396</c:v>
                </c:pt>
                <c:pt idx="273">
                  <c:v>44397</c:v>
                </c:pt>
                <c:pt idx="274">
                  <c:v>44398</c:v>
                </c:pt>
                <c:pt idx="275">
                  <c:v>44399</c:v>
                </c:pt>
                <c:pt idx="276">
                  <c:v>44400</c:v>
                </c:pt>
                <c:pt idx="277">
                  <c:v>44403</c:v>
                </c:pt>
                <c:pt idx="278">
                  <c:v>44404</c:v>
                </c:pt>
                <c:pt idx="279">
                  <c:v>44405</c:v>
                </c:pt>
                <c:pt idx="280">
                  <c:v>44407</c:v>
                </c:pt>
                <c:pt idx="281">
                  <c:v>44410</c:v>
                </c:pt>
                <c:pt idx="282">
                  <c:v>44411</c:v>
                </c:pt>
                <c:pt idx="283">
                  <c:v>44412</c:v>
                </c:pt>
                <c:pt idx="284">
                  <c:v>44413</c:v>
                </c:pt>
                <c:pt idx="285">
                  <c:v>44414</c:v>
                </c:pt>
                <c:pt idx="286">
                  <c:v>44417</c:v>
                </c:pt>
                <c:pt idx="287">
                  <c:v>44418</c:v>
                </c:pt>
                <c:pt idx="288">
                  <c:v>44419</c:v>
                </c:pt>
                <c:pt idx="289">
                  <c:v>44420</c:v>
                </c:pt>
                <c:pt idx="290">
                  <c:v>44421</c:v>
                </c:pt>
                <c:pt idx="291">
                  <c:v>44424</c:v>
                </c:pt>
                <c:pt idx="292">
                  <c:v>44425</c:v>
                </c:pt>
                <c:pt idx="293">
                  <c:v>44426</c:v>
                </c:pt>
                <c:pt idx="294">
                  <c:v>44427</c:v>
                </c:pt>
                <c:pt idx="295">
                  <c:v>44428</c:v>
                </c:pt>
                <c:pt idx="296">
                  <c:v>44431</c:v>
                </c:pt>
                <c:pt idx="297">
                  <c:v>44432</c:v>
                </c:pt>
                <c:pt idx="298">
                  <c:v>44433</c:v>
                </c:pt>
                <c:pt idx="299">
                  <c:v>44434</c:v>
                </c:pt>
                <c:pt idx="300">
                  <c:v>44435</c:v>
                </c:pt>
                <c:pt idx="301">
                  <c:v>44438</c:v>
                </c:pt>
                <c:pt idx="302">
                  <c:v>44439</c:v>
                </c:pt>
                <c:pt idx="303">
                  <c:v>44440</c:v>
                </c:pt>
                <c:pt idx="304">
                  <c:v>44441</c:v>
                </c:pt>
                <c:pt idx="305">
                  <c:v>44442</c:v>
                </c:pt>
                <c:pt idx="306">
                  <c:v>44445</c:v>
                </c:pt>
                <c:pt idx="307">
                  <c:v>44446</c:v>
                </c:pt>
                <c:pt idx="308">
                  <c:v>44447</c:v>
                </c:pt>
                <c:pt idx="309">
                  <c:v>44448</c:v>
                </c:pt>
                <c:pt idx="310">
                  <c:v>44449</c:v>
                </c:pt>
                <c:pt idx="311">
                  <c:v>44452</c:v>
                </c:pt>
                <c:pt idx="312">
                  <c:v>44453</c:v>
                </c:pt>
                <c:pt idx="313">
                  <c:v>44454</c:v>
                </c:pt>
                <c:pt idx="314">
                  <c:v>44455</c:v>
                </c:pt>
                <c:pt idx="315">
                  <c:v>44456</c:v>
                </c:pt>
                <c:pt idx="316">
                  <c:v>44459</c:v>
                </c:pt>
                <c:pt idx="317">
                  <c:v>44460</c:v>
                </c:pt>
                <c:pt idx="318">
                  <c:v>44461</c:v>
                </c:pt>
                <c:pt idx="319">
                  <c:v>44462</c:v>
                </c:pt>
                <c:pt idx="320">
                  <c:v>44463</c:v>
                </c:pt>
                <c:pt idx="321">
                  <c:v>44466</c:v>
                </c:pt>
                <c:pt idx="322">
                  <c:v>44467</c:v>
                </c:pt>
                <c:pt idx="323">
                  <c:v>44468</c:v>
                </c:pt>
                <c:pt idx="324">
                  <c:v>44469</c:v>
                </c:pt>
                <c:pt idx="325">
                  <c:v>44470</c:v>
                </c:pt>
                <c:pt idx="326">
                  <c:v>44473</c:v>
                </c:pt>
                <c:pt idx="327">
                  <c:v>44474</c:v>
                </c:pt>
                <c:pt idx="328">
                  <c:v>44475</c:v>
                </c:pt>
                <c:pt idx="329">
                  <c:v>44476</c:v>
                </c:pt>
                <c:pt idx="330">
                  <c:v>44477</c:v>
                </c:pt>
                <c:pt idx="331">
                  <c:v>44480</c:v>
                </c:pt>
                <c:pt idx="332">
                  <c:v>44481</c:v>
                </c:pt>
                <c:pt idx="333">
                  <c:v>44482</c:v>
                </c:pt>
                <c:pt idx="334">
                  <c:v>44483</c:v>
                </c:pt>
                <c:pt idx="335">
                  <c:v>44484</c:v>
                </c:pt>
                <c:pt idx="336">
                  <c:v>44487</c:v>
                </c:pt>
                <c:pt idx="337">
                  <c:v>44488</c:v>
                </c:pt>
                <c:pt idx="338">
                  <c:v>44489</c:v>
                </c:pt>
                <c:pt idx="339">
                  <c:v>44490</c:v>
                </c:pt>
                <c:pt idx="340">
                  <c:v>44491</c:v>
                </c:pt>
                <c:pt idx="341">
                  <c:v>44494</c:v>
                </c:pt>
                <c:pt idx="342">
                  <c:v>44495</c:v>
                </c:pt>
                <c:pt idx="343">
                  <c:v>44496</c:v>
                </c:pt>
                <c:pt idx="344">
                  <c:v>44497</c:v>
                </c:pt>
                <c:pt idx="345">
                  <c:v>44498</c:v>
                </c:pt>
                <c:pt idx="346">
                  <c:v>44501</c:v>
                </c:pt>
                <c:pt idx="347">
                  <c:v>44502</c:v>
                </c:pt>
                <c:pt idx="348">
                  <c:v>44503</c:v>
                </c:pt>
                <c:pt idx="349">
                  <c:v>44504</c:v>
                </c:pt>
                <c:pt idx="350">
                  <c:v>44505</c:v>
                </c:pt>
                <c:pt idx="351">
                  <c:v>44508</c:v>
                </c:pt>
                <c:pt idx="352">
                  <c:v>44509</c:v>
                </c:pt>
                <c:pt idx="353">
                  <c:v>44510</c:v>
                </c:pt>
                <c:pt idx="354">
                  <c:v>44511</c:v>
                </c:pt>
                <c:pt idx="355">
                  <c:v>44512</c:v>
                </c:pt>
                <c:pt idx="356">
                  <c:v>44515</c:v>
                </c:pt>
                <c:pt idx="357">
                  <c:v>44516</c:v>
                </c:pt>
                <c:pt idx="358">
                  <c:v>44517</c:v>
                </c:pt>
                <c:pt idx="359">
                  <c:v>44518</c:v>
                </c:pt>
                <c:pt idx="360">
                  <c:v>44519</c:v>
                </c:pt>
                <c:pt idx="361">
                  <c:v>44522</c:v>
                </c:pt>
                <c:pt idx="362">
                  <c:v>44523</c:v>
                </c:pt>
                <c:pt idx="363">
                  <c:v>44524</c:v>
                </c:pt>
                <c:pt idx="364">
                  <c:v>44525</c:v>
                </c:pt>
                <c:pt idx="365">
                  <c:v>44526</c:v>
                </c:pt>
                <c:pt idx="366">
                  <c:v>44529</c:v>
                </c:pt>
                <c:pt idx="367">
                  <c:v>44530</c:v>
                </c:pt>
                <c:pt idx="368">
                  <c:v>44531</c:v>
                </c:pt>
                <c:pt idx="369">
                  <c:v>44532</c:v>
                </c:pt>
                <c:pt idx="370">
                  <c:v>44533</c:v>
                </c:pt>
                <c:pt idx="371">
                  <c:v>44536</c:v>
                </c:pt>
                <c:pt idx="372">
                  <c:v>44537</c:v>
                </c:pt>
                <c:pt idx="373">
                  <c:v>44538</c:v>
                </c:pt>
                <c:pt idx="374">
                  <c:v>44543</c:v>
                </c:pt>
                <c:pt idx="375">
                  <c:v>44544</c:v>
                </c:pt>
                <c:pt idx="376">
                  <c:v>44545</c:v>
                </c:pt>
                <c:pt idx="377">
                  <c:v>44546</c:v>
                </c:pt>
                <c:pt idx="378">
                  <c:v>44547</c:v>
                </c:pt>
                <c:pt idx="379">
                  <c:v>44550</c:v>
                </c:pt>
                <c:pt idx="380">
                  <c:v>44551</c:v>
                </c:pt>
                <c:pt idx="381">
                  <c:v>44552</c:v>
                </c:pt>
                <c:pt idx="382">
                  <c:v>44553</c:v>
                </c:pt>
                <c:pt idx="383">
                  <c:v>44554</c:v>
                </c:pt>
                <c:pt idx="384">
                  <c:v>44557</c:v>
                </c:pt>
                <c:pt idx="385">
                  <c:v>44558</c:v>
                </c:pt>
                <c:pt idx="386">
                  <c:v>44559</c:v>
                </c:pt>
                <c:pt idx="387">
                  <c:v>44560</c:v>
                </c:pt>
                <c:pt idx="388">
                  <c:v>44561</c:v>
                </c:pt>
                <c:pt idx="389">
                  <c:v>44564</c:v>
                </c:pt>
                <c:pt idx="390">
                  <c:v>44565</c:v>
                </c:pt>
                <c:pt idx="391">
                  <c:v>44566</c:v>
                </c:pt>
                <c:pt idx="392">
                  <c:v>44567</c:v>
                </c:pt>
                <c:pt idx="393">
                  <c:v>44568</c:v>
                </c:pt>
                <c:pt idx="394">
                  <c:v>44571</c:v>
                </c:pt>
                <c:pt idx="395">
                  <c:v>44572</c:v>
                </c:pt>
                <c:pt idx="396">
                  <c:v>44573</c:v>
                </c:pt>
                <c:pt idx="397">
                  <c:v>44574</c:v>
                </c:pt>
                <c:pt idx="398">
                  <c:v>44575</c:v>
                </c:pt>
                <c:pt idx="399">
                  <c:v>44578</c:v>
                </c:pt>
                <c:pt idx="400">
                  <c:v>44579</c:v>
                </c:pt>
                <c:pt idx="401">
                  <c:v>44580</c:v>
                </c:pt>
                <c:pt idx="402">
                  <c:v>44581</c:v>
                </c:pt>
                <c:pt idx="403">
                  <c:v>44582</c:v>
                </c:pt>
                <c:pt idx="404">
                  <c:v>44585</c:v>
                </c:pt>
                <c:pt idx="405">
                  <c:v>44586</c:v>
                </c:pt>
                <c:pt idx="406">
                  <c:v>44587</c:v>
                </c:pt>
                <c:pt idx="407">
                  <c:v>44588</c:v>
                </c:pt>
                <c:pt idx="408">
                  <c:v>44589</c:v>
                </c:pt>
                <c:pt idx="409">
                  <c:v>44592</c:v>
                </c:pt>
                <c:pt idx="410">
                  <c:v>44593</c:v>
                </c:pt>
                <c:pt idx="411">
                  <c:v>44594</c:v>
                </c:pt>
                <c:pt idx="412">
                  <c:v>44595</c:v>
                </c:pt>
                <c:pt idx="413">
                  <c:v>44596</c:v>
                </c:pt>
                <c:pt idx="414">
                  <c:v>44599</c:v>
                </c:pt>
                <c:pt idx="415">
                  <c:v>44600</c:v>
                </c:pt>
                <c:pt idx="416">
                  <c:v>44601</c:v>
                </c:pt>
                <c:pt idx="417">
                  <c:v>44602</c:v>
                </c:pt>
                <c:pt idx="418">
                  <c:v>44603</c:v>
                </c:pt>
                <c:pt idx="419">
                  <c:v>44606</c:v>
                </c:pt>
                <c:pt idx="420">
                  <c:v>44607</c:v>
                </c:pt>
                <c:pt idx="421">
                  <c:v>44608</c:v>
                </c:pt>
                <c:pt idx="422">
                  <c:v>44609</c:v>
                </c:pt>
                <c:pt idx="423">
                  <c:v>44610</c:v>
                </c:pt>
                <c:pt idx="424">
                  <c:v>44613</c:v>
                </c:pt>
                <c:pt idx="425">
                  <c:v>44614</c:v>
                </c:pt>
                <c:pt idx="426">
                  <c:v>44615</c:v>
                </c:pt>
                <c:pt idx="427">
                  <c:v>44616</c:v>
                </c:pt>
                <c:pt idx="428">
                  <c:v>44617</c:v>
                </c:pt>
                <c:pt idx="429">
                  <c:v>44620</c:v>
                </c:pt>
                <c:pt idx="430">
                  <c:v>44621</c:v>
                </c:pt>
                <c:pt idx="431">
                  <c:v>44622</c:v>
                </c:pt>
                <c:pt idx="432">
                  <c:v>44623</c:v>
                </c:pt>
                <c:pt idx="433">
                  <c:v>44624</c:v>
                </c:pt>
                <c:pt idx="434">
                  <c:v>44627</c:v>
                </c:pt>
                <c:pt idx="435">
                  <c:v>44628</c:v>
                </c:pt>
                <c:pt idx="436">
                  <c:v>44629</c:v>
                </c:pt>
                <c:pt idx="437">
                  <c:v>44630</c:v>
                </c:pt>
                <c:pt idx="438">
                  <c:v>44631</c:v>
                </c:pt>
                <c:pt idx="439">
                  <c:v>44634</c:v>
                </c:pt>
                <c:pt idx="440">
                  <c:v>44635</c:v>
                </c:pt>
                <c:pt idx="441">
                  <c:v>44636</c:v>
                </c:pt>
                <c:pt idx="442">
                  <c:v>44637</c:v>
                </c:pt>
                <c:pt idx="443">
                  <c:v>44638</c:v>
                </c:pt>
                <c:pt idx="444">
                  <c:v>44641</c:v>
                </c:pt>
                <c:pt idx="445">
                  <c:v>44642</c:v>
                </c:pt>
                <c:pt idx="446">
                  <c:v>44643</c:v>
                </c:pt>
                <c:pt idx="447">
                  <c:v>44644</c:v>
                </c:pt>
                <c:pt idx="448">
                  <c:v>44645</c:v>
                </c:pt>
                <c:pt idx="449">
                  <c:v>44648</c:v>
                </c:pt>
                <c:pt idx="450">
                  <c:v>44649</c:v>
                </c:pt>
                <c:pt idx="451">
                  <c:v>44650</c:v>
                </c:pt>
                <c:pt idx="452">
                  <c:v>44651</c:v>
                </c:pt>
              </c:numCache>
            </c:numRef>
          </c:cat>
          <c:val>
            <c:numRef>
              <c:f>Summary!$J$2:$J$454</c:f>
              <c:numCache>
                <c:formatCode>0.0%</c:formatCode>
                <c:ptCount val="453"/>
                <c:pt idx="0">
                  <c:v>0.85310309952240182</c:v>
                </c:pt>
                <c:pt idx="1">
                  <c:v>0.85868371262617627</c:v>
                </c:pt>
                <c:pt idx="2">
                  <c:v>0.85489129989928236</c:v>
                </c:pt>
                <c:pt idx="3">
                  <c:v>0.85742371700216036</c:v>
                </c:pt>
                <c:pt idx="4">
                  <c:v>0.85873063142938044</c:v>
                </c:pt>
                <c:pt idx="5">
                  <c:v>0.8685788375102349</c:v>
                </c:pt>
                <c:pt idx="6">
                  <c:v>0.88338593307790747</c:v>
                </c:pt>
                <c:pt idx="7">
                  <c:v>0.88972807885466043</c:v>
                </c:pt>
                <c:pt idx="8">
                  <c:v>0.89672546164164457</c:v>
                </c:pt>
                <c:pt idx="9">
                  <c:v>0.89246141818466951</c:v>
                </c:pt>
                <c:pt idx="10">
                  <c:v>0.86051059155126508</c:v>
                </c:pt>
                <c:pt idx="11">
                  <c:v>0.86227395857744282</c:v>
                </c:pt>
                <c:pt idx="12">
                  <c:v>0.85701429141238683</c:v>
                </c:pt>
                <c:pt idx="13">
                  <c:v>0.85452746159769177</c:v>
                </c:pt>
                <c:pt idx="14">
                  <c:v>0.87125340992034062</c:v>
                </c:pt>
                <c:pt idx="15">
                  <c:v>0.87736945569293157</c:v>
                </c:pt>
                <c:pt idx="16">
                  <c:v>0.87109448768661923</c:v>
                </c:pt>
                <c:pt idx="17">
                  <c:v>0.87084355460708385</c:v>
                </c:pt>
                <c:pt idx="18">
                  <c:v>0.87166863385736582</c:v>
                </c:pt>
                <c:pt idx="19">
                  <c:v>0.86148613241696514</c:v>
                </c:pt>
                <c:pt idx="20">
                  <c:v>0.86787093596576415</c:v>
                </c:pt>
                <c:pt idx="21">
                  <c:v>0.85716774581619082</c:v>
                </c:pt>
                <c:pt idx="22">
                  <c:v>0.86478500871446051</c:v>
                </c:pt>
                <c:pt idx="23">
                  <c:v>0.86583751019424404</c:v>
                </c:pt>
                <c:pt idx="24">
                  <c:v>0.86046685967093817</c:v>
                </c:pt>
                <c:pt idx="25">
                  <c:v>0.86657268951470923</c:v>
                </c:pt>
                <c:pt idx="26">
                  <c:v>0.86709095292530292</c:v>
                </c:pt>
                <c:pt idx="27">
                  <c:v>0.87845433999735167</c:v>
                </c:pt>
                <c:pt idx="28">
                  <c:v>0.8846218092880288</c:v>
                </c:pt>
                <c:pt idx="29">
                  <c:v>0.88562149506196186</c:v>
                </c:pt>
                <c:pt idx="30">
                  <c:v>0.88492322067946816</c:v>
                </c:pt>
                <c:pt idx="31">
                  <c:v>0.87644882241441957</c:v>
                </c:pt>
                <c:pt idx="32">
                  <c:v>0.88050010290268643</c:v>
                </c:pt>
                <c:pt idx="33">
                  <c:v>0.88884483313784046</c:v>
                </c:pt>
                <c:pt idx="34">
                  <c:v>0.8964143500260372</c:v>
                </c:pt>
                <c:pt idx="35">
                  <c:v>0.89645482701233348</c:v>
                </c:pt>
                <c:pt idx="36">
                  <c:v>0.89532395408939547</c:v>
                </c:pt>
                <c:pt idx="37">
                  <c:v>0.89974678283286047</c:v>
                </c:pt>
                <c:pt idx="38">
                  <c:v>0.89945509770315224</c:v>
                </c:pt>
                <c:pt idx="39">
                  <c:v>0.8927090081239154</c:v>
                </c:pt>
                <c:pt idx="40">
                  <c:v>0.87488897666068255</c:v>
                </c:pt>
                <c:pt idx="41">
                  <c:v>0.87791141739070699</c:v>
                </c:pt>
                <c:pt idx="42">
                  <c:v>0.86656293947999241</c:v>
                </c:pt>
                <c:pt idx="43">
                  <c:v>0.86812464403363321</c:v>
                </c:pt>
                <c:pt idx="44">
                  <c:v>0.87457715228676025</c:v>
                </c:pt>
                <c:pt idx="45">
                  <c:v>0.88710634684972745</c:v>
                </c:pt>
                <c:pt idx="46">
                  <c:v>0.88839032132116857</c:v>
                </c:pt>
                <c:pt idx="47">
                  <c:v>0.92167956429250175</c:v>
                </c:pt>
                <c:pt idx="48">
                  <c:v>0.91627473846286445</c:v>
                </c:pt>
                <c:pt idx="49">
                  <c:v>0.92229628656322693</c:v>
                </c:pt>
                <c:pt idx="50">
                  <c:v>0.91633538834202988</c:v>
                </c:pt>
                <c:pt idx="51">
                  <c:v>0.91252243326723304</c:v>
                </c:pt>
                <c:pt idx="52">
                  <c:v>0.92926027201537997</c:v>
                </c:pt>
                <c:pt idx="53">
                  <c:v>0.93293367758515577</c:v>
                </c:pt>
                <c:pt idx="54">
                  <c:v>0.93760534688653785</c:v>
                </c:pt>
                <c:pt idx="55">
                  <c:v>0.92810874242967589</c:v>
                </c:pt>
                <c:pt idx="56">
                  <c:v>0.92791037195646586</c:v>
                </c:pt>
                <c:pt idx="57">
                  <c:v>0.92422009951251283</c:v>
                </c:pt>
                <c:pt idx="58">
                  <c:v>0.92991943362891571</c:v>
                </c:pt>
                <c:pt idx="59">
                  <c:v>0.92469531510013925</c:v>
                </c:pt>
                <c:pt idx="60">
                  <c:v>0.91451319727770686</c:v>
                </c:pt>
                <c:pt idx="61">
                  <c:v>0.89649539825729829</c:v>
                </c:pt>
                <c:pt idx="62">
                  <c:v>0.89260402058477395</c:v>
                </c:pt>
                <c:pt idx="63">
                  <c:v>0.90315878233925939</c:v>
                </c:pt>
                <c:pt idx="64">
                  <c:v>0.89827313581178059</c:v>
                </c:pt>
                <c:pt idx="65">
                  <c:v>0.91234141545969183</c:v>
                </c:pt>
                <c:pt idx="66">
                  <c:v>0.91132543777385433</c:v>
                </c:pt>
                <c:pt idx="67">
                  <c:v>0.90561566297541196</c:v>
                </c:pt>
                <c:pt idx="68">
                  <c:v>0.90595396392741367</c:v>
                </c:pt>
                <c:pt idx="69">
                  <c:v>0.90385241314395592</c:v>
                </c:pt>
                <c:pt idx="70">
                  <c:v>0.90415895982363548</c:v>
                </c:pt>
                <c:pt idx="71">
                  <c:v>0.89471471707256389</c:v>
                </c:pt>
                <c:pt idx="72">
                  <c:v>0.89850982614707575</c:v>
                </c:pt>
                <c:pt idx="73">
                  <c:v>0.90038652236429084</c:v>
                </c:pt>
                <c:pt idx="74">
                  <c:v>0.90368615098823324</c:v>
                </c:pt>
                <c:pt idx="75">
                  <c:v>0.90087211107714626</c:v>
                </c:pt>
                <c:pt idx="76">
                  <c:v>0.90888826793620237</c:v>
                </c:pt>
                <c:pt idx="77">
                  <c:v>0.91048320674775396</c:v>
                </c:pt>
                <c:pt idx="78">
                  <c:v>0.92583167636280383</c:v>
                </c:pt>
                <c:pt idx="79">
                  <c:v>0.92924929144461976</c:v>
                </c:pt>
                <c:pt idx="80">
                  <c:v>0.9274840929014585</c:v>
                </c:pt>
                <c:pt idx="81">
                  <c:v>0.92632098898676296</c:v>
                </c:pt>
                <c:pt idx="82">
                  <c:v>0.92901795213798888</c:v>
                </c:pt>
                <c:pt idx="83">
                  <c:v>0.92736569258854684</c:v>
                </c:pt>
                <c:pt idx="84">
                  <c:v>0.92387085824111848</c:v>
                </c:pt>
                <c:pt idx="85">
                  <c:v>0.91421971440348238</c:v>
                </c:pt>
                <c:pt idx="86">
                  <c:v>0.90899411089479765</c:v>
                </c:pt>
                <c:pt idx="87">
                  <c:v>0.90818119046511936</c:v>
                </c:pt>
                <c:pt idx="88">
                  <c:v>0.90836763656350017</c:v>
                </c:pt>
                <c:pt idx="89">
                  <c:v>0.91363986251413987</c:v>
                </c:pt>
                <c:pt idx="90">
                  <c:v>0.91070264187808458</c:v>
                </c:pt>
                <c:pt idx="91">
                  <c:v>0.91132633370158811</c:v>
                </c:pt>
                <c:pt idx="92">
                  <c:v>0.91880017630496758</c:v>
                </c:pt>
                <c:pt idx="93">
                  <c:v>0.90448769600987933</c:v>
                </c:pt>
                <c:pt idx="94">
                  <c:v>0.88412685710088623</c:v>
                </c:pt>
                <c:pt idx="95">
                  <c:v>0.88182397391564327</c:v>
                </c:pt>
                <c:pt idx="96">
                  <c:v>0.89253000021672646</c:v>
                </c:pt>
                <c:pt idx="97">
                  <c:v>0.89003971149294536</c:v>
                </c:pt>
                <c:pt idx="98">
                  <c:v>0.91068047873047997</c:v>
                </c:pt>
                <c:pt idx="99">
                  <c:v>0.92784338346758999</c:v>
                </c:pt>
                <c:pt idx="100">
                  <c:v>0.94114200379217949</c:v>
                </c:pt>
                <c:pt idx="101">
                  <c:v>0.96622788925529313</c:v>
                </c:pt>
                <c:pt idx="102">
                  <c:v>0.96618786995961681</c:v>
                </c:pt>
                <c:pt idx="103">
                  <c:v>0.96262017795917798</c:v>
                </c:pt>
                <c:pt idx="104">
                  <c:v>0.96311262281815757</c:v>
                </c:pt>
                <c:pt idx="105">
                  <c:v>0.96364198128104483</c:v>
                </c:pt>
                <c:pt idx="106">
                  <c:v>0.96823895786576353</c:v>
                </c:pt>
                <c:pt idx="107">
                  <c:v>0.96311809811199811</c:v>
                </c:pt>
                <c:pt idx="108">
                  <c:v>0.95745210508366729</c:v>
                </c:pt>
                <c:pt idx="109">
                  <c:v>0.94957097664080281</c:v>
                </c:pt>
                <c:pt idx="110">
                  <c:v>0.95614298044468016</c:v>
                </c:pt>
                <c:pt idx="111">
                  <c:v>0.96592481061568303</c:v>
                </c:pt>
                <c:pt idx="112">
                  <c:v>0.9543328494698744</c:v>
                </c:pt>
                <c:pt idx="113">
                  <c:v>0.94574371374696276</c:v>
                </c:pt>
                <c:pt idx="114">
                  <c:v>0.94866801396132694</c:v>
                </c:pt>
                <c:pt idx="115">
                  <c:v>0.94564609447648673</c:v>
                </c:pt>
                <c:pt idx="116">
                  <c:v>0.94715109536474851</c:v>
                </c:pt>
                <c:pt idx="117">
                  <c:v>0.95406488850066362</c:v>
                </c:pt>
                <c:pt idx="118">
                  <c:v>0.95921376004161274</c:v>
                </c:pt>
                <c:pt idx="119">
                  <c:v>0.95797720032473366</c:v>
                </c:pt>
                <c:pt idx="120">
                  <c:v>0.95361460548739563</c:v>
                </c:pt>
                <c:pt idx="121">
                  <c:v>0.94908559201775022</c:v>
                </c:pt>
                <c:pt idx="122">
                  <c:v>0.9539722440751498</c:v>
                </c:pt>
                <c:pt idx="123">
                  <c:v>0.9460219977317833</c:v>
                </c:pt>
                <c:pt idx="124">
                  <c:v>0.95128817429587231</c:v>
                </c:pt>
                <c:pt idx="125">
                  <c:v>0.95895001334700924</c:v>
                </c:pt>
                <c:pt idx="126">
                  <c:v>0.96130998353028607</c:v>
                </c:pt>
                <c:pt idx="127">
                  <c:v>0.95261468134097904</c:v>
                </c:pt>
                <c:pt idx="128">
                  <c:v>0.9554062840209937</c:v>
                </c:pt>
                <c:pt idx="129">
                  <c:v>0.95229898672378688</c:v>
                </c:pt>
                <c:pt idx="130">
                  <c:v>0.94766113014992093</c:v>
                </c:pt>
                <c:pt idx="131">
                  <c:v>0.94543948274113176</c:v>
                </c:pt>
                <c:pt idx="132">
                  <c:v>0.96594984194029454</c:v>
                </c:pt>
                <c:pt idx="133">
                  <c:v>0.96009889150457806</c:v>
                </c:pt>
                <c:pt idx="134">
                  <c:v>0.96001537270608828</c:v>
                </c:pt>
                <c:pt idx="135">
                  <c:v>0.96043255775724601</c:v>
                </c:pt>
                <c:pt idx="136">
                  <c:v>0.95453396691011849</c:v>
                </c:pt>
                <c:pt idx="137">
                  <c:v>0.95911621709529526</c:v>
                </c:pt>
                <c:pt idx="138">
                  <c:v>0.95356274372702943</c:v>
                </c:pt>
                <c:pt idx="139">
                  <c:v>0.93838030380434401</c:v>
                </c:pt>
                <c:pt idx="140">
                  <c:v>0.93775319595428386</c:v>
                </c:pt>
                <c:pt idx="141">
                  <c:v>0.94862911664229854</c:v>
                </c:pt>
                <c:pt idx="142">
                  <c:v>0.96015014202933358</c:v>
                </c:pt>
                <c:pt idx="143">
                  <c:v>0.97436435282483158</c:v>
                </c:pt>
                <c:pt idx="144">
                  <c:v>0.97945791377913527</c:v>
                </c:pt>
                <c:pt idx="145">
                  <c:v>0.98824627442737001</c:v>
                </c:pt>
                <c:pt idx="146">
                  <c:v>0.99518372579825531</c:v>
                </c:pt>
                <c:pt idx="147">
                  <c:v>0.98405126028339296</c:v>
                </c:pt>
                <c:pt idx="148">
                  <c:v>0.98131524095642675</c:v>
                </c:pt>
                <c:pt idx="149">
                  <c:v>0.98096094455420635</c:v>
                </c:pt>
                <c:pt idx="150">
                  <c:v>0.98154912058528565</c:v>
                </c:pt>
                <c:pt idx="151">
                  <c:v>1.0005164475979873</c:v>
                </c:pt>
                <c:pt idx="152">
                  <c:v>1.0030481714164321</c:v>
                </c:pt>
                <c:pt idx="153">
                  <c:v>0.99075322656595677</c:v>
                </c:pt>
                <c:pt idx="154">
                  <c:v>0.98854148101013517</c:v>
                </c:pt>
                <c:pt idx="155">
                  <c:v>0.98101042845059205</c:v>
                </c:pt>
                <c:pt idx="156">
                  <c:v>0.96974392983433166</c:v>
                </c:pt>
                <c:pt idx="157">
                  <c:v>0.976349197750503</c:v>
                </c:pt>
                <c:pt idx="158">
                  <c:v>0.96391040314657006</c:v>
                </c:pt>
                <c:pt idx="159">
                  <c:v>0.98146854365395009</c:v>
                </c:pt>
                <c:pt idx="160">
                  <c:v>0.99940562829804303</c:v>
                </c:pt>
                <c:pt idx="161">
                  <c:v>1.0039572701041735</c:v>
                </c:pt>
                <c:pt idx="162">
                  <c:v>1.00565191493232</c:v>
                </c:pt>
                <c:pt idx="163">
                  <c:v>1.0092000901024329</c:v>
                </c:pt>
                <c:pt idx="164">
                  <c:v>1.0093647383237032</c:v>
                </c:pt>
                <c:pt idx="165">
                  <c:v>1.0095637986470343</c:v>
                </c:pt>
                <c:pt idx="166">
                  <c:v>1.0180221115769039</c:v>
                </c:pt>
                <c:pt idx="167">
                  <c:v>1.0227265865903885</c:v>
                </c:pt>
                <c:pt idx="168">
                  <c:v>1.029969212500736</c:v>
                </c:pt>
                <c:pt idx="169">
                  <c:v>1.0205777793670625</c:v>
                </c:pt>
                <c:pt idx="170">
                  <c:v>1.0306368497148395</c:v>
                </c:pt>
                <c:pt idx="171">
                  <c:v>1.0339047597926845</c:v>
                </c:pt>
                <c:pt idx="172">
                  <c:v>1.0309179318315018</c:v>
                </c:pt>
                <c:pt idx="173">
                  <c:v>1.0353204844331838</c:v>
                </c:pt>
                <c:pt idx="174">
                  <c:v>1.0122663149080882</c:v>
                </c:pt>
                <c:pt idx="175">
                  <c:v>1.0158236765648017</c:v>
                </c:pt>
                <c:pt idx="176">
                  <c:v>1.0099540604694042</c:v>
                </c:pt>
                <c:pt idx="177">
                  <c:v>1.0172583312507637</c:v>
                </c:pt>
                <c:pt idx="178">
                  <c:v>1.015728621592112</c:v>
                </c:pt>
                <c:pt idx="179">
                  <c:v>1.0018496843262945</c:v>
                </c:pt>
                <c:pt idx="180">
                  <c:v>0.99660184138694474</c:v>
                </c:pt>
                <c:pt idx="181">
                  <c:v>1.0037192266170512</c:v>
                </c:pt>
                <c:pt idx="182">
                  <c:v>0.99416969146590639</c:v>
                </c:pt>
                <c:pt idx="183">
                  <c:v>0.998774764954663</c:v>
                </c:pt>
                <c:pt idx="184">
                  <c:v>1.0011812486284954</c:v>
                </c:pt>
                <c:pt idx="185">
                  <c:v>1.0186525384078704</c:v>
                </c:pt>
                <c:pt idx="186">
                  <c:v>1.0086963778587681</c:v>
                </c:pt>
                <c:pt idx="187">
                  <c:v>1.010992365781868</c:v>
                </c:pt>
                <c:pt idx="188">
                  <c:v>1.0140984343943771</c:v>
                </c:pt>
                <c:pt idx="189">
                  <c:v>1.0162863666547788</c:v>
                </c:pt>
                <c:pt idx="190">
                  <c:v>1.0097516084459661</c:v>
                </c:pt>
                <c:pt idx="191">
                  <c:v>1.0099737788572449</c:v>
                </c:pt>
                <c:pt idx="192">
                  <c:v>0.998598063971045</c:v>
                </c:pt>
                <c:pt idx="193">
                  <c:v>0.9897365268343653</c:v>
                </c:pt>
                <c:pt idx="194">
                  <c:v>0.99252150308891318</c:v>
                </c:pt>
                <c:pt idx="195">
                  <c:v>1.0063679733097186</c:v>
                </c:pt>
                <c:pt idx="196">
                  <c:v>1.0160859351807823</c:v>
                </c:pt>
                <c:pt idx="197">
                  <c:v>1.0160000716227764</c:v>
                </c:pt>
                <c:pt idx="198">
                  <c:v>1.0029687968367167</c:v>
                </c:pt>
                <c:pt idx="199">
                  <c:v>1.0028437994338872</c:v>
                </c:pt>
                <c:pt idx="200">
                  <c:v>1.0024817888561699</c:v>
                </c:pt>
                <c:pt idx="201">
                  <c:v>1.011170172959053</c:v>
                </c:pt>
                <c:pt idx="202">
                  <c:v>1.0207787902476524</c:v>
                </c:pt>
                <c:pt idx="203">
                  <c:v>1.0230020836079288</c:v>
                </c:pt>
                <c:pt idx="204">
                  <c:v>1.0387482866620916</c:v>
                </c:pt>
                <c:pt idx="205">
                  <c:v>1.0341473670706305</c:v>
                </c:pt>
                <c:pt idx="206">
                  <c:v>1.0357335352389676</c:v>
                </c:pt>
                <c:pt idx="207">
                  <c:v>1.0433335488078039</c:v>
                </c:pt>
                <c:pt idx="208">
                  <c:v>1.0340922418869427</c:v>
                </c:pt>
                <c:pt idx="209">
                  <c:v>1.0451647503838852</c:v>
                </c:pt>
                <c:pt idx="210">
                  <c:v>1.0348400008685079</c:v>
                </c:pt>
                <c:pt idx="211">
                  <c:v>1.0321876525628597</c:v>
                </c:pt>
                <c:pt idx="212">
                  <c:v>1.0270676533585805</c:v>
                </c:pt>
                <c:pt idx="213">
                  <c:v>1.026502720309076</c:v>
                </c:pt>
                <c:pt idx="214">
                  <c:v>1.0333988900974345</c:v>
                </c:pt>
                <c:pt idx="215">
                  <c:v>1.0378109257184722</c:v>
                </c:pt>
                <c:pt idx="216">
                  <c:v>1.0437412123813536</c:v>
                </c:pt>
                <c:pt idx="217">
                  <c:v>1.0456155553281385</c:v>
                </c:pt>
                <c:pt idx="218">
                  <c:v>1.0501297063282591</c:v>
                </c:pt>
                <c:pt idx="219">
                  <c:v>1.040283642560246</c:v>
                </c:pt>
                <c:pt idx="220">
                  <c:v>1.031212699035448</c:v>
                </c:pt>
                <c:pt idx="221">
                  <c:v>1.0264278710861139</c:v>
                </c:pt>
                <c:pt idx="222">
                  <c:v>1.0249596653153732</c:v>
                </c:pt>
                <c:pt idx="223">
                  <c:v>1.0284232719377657</c:v>
                </c:pt>
                <c:pt idx="224">
                  <c:v>1.0380776940565855</c:v>
                </c:pt>
                <c:pt idx="225">
                  <c:v>1.0305267028098413</c:v>
                </c:pt>
                <c:pt idx="226">
                  <c:v>1.0182529999756738</c:v>
                </c:pt>
                <c:pt idx="227">
                  <c:v>1.02424489182806</c:v>
                </c:pt>
                <c:pt idx="228">
                  <c:v>1.0236266908239231</c:v>
                </c:pt>
                <c:pt idx="229">
                  <c:v>1.0263115621782057</c:v>
                </c:pt>
                <c:pt idx="230">
                  <c:v>1.0254802847899154</c:v>
                </c:pt>
                <c:pt idx="231">
                  <c:v>1.0256242907036299</c:v>
                </c:pt>
                <c:pt idx="232">
                  <c:v>1.0213418828504306</c:v>
                </c:pt>
                <c:pt idx="233">
                  <c:v>1.0235244632143137</c:v>
                </c:pt>
                <c:pt idx="234">
                  <c:v>1.0174693674533475</c:v>
                </c:pt>
                <c:pt idx="235">
                  <c:v>1.026564518631093</c:v>
                </c:pt>
                <c:pt idx="236">
                  <c:v>1.0179642878844986</c:v>
                </c:pt>
                <c:pt idx="237">
                  <c:v>1.0184156214867404</c:v>
                </c:pt>
                <c:pt idx="238">
                  <c:v>1.0269318815330863</c:v>
                </c:pt>
                <c:pt idx="239">
                  <c:v>1.0199271623921538</c:v>
                </c:pt>
                <c:pt idx="240">
                  <c:v>1.0249157188738998</c:v>
                </c:pt>
                <c:pt idx="241">
                  <c:v>1.0209710731431612</c:v>
                </c:pt>
                <c:pt idx="242">
                  <c:v>1.0223078704561623</c:v>
                </c:pt>
                <c:pt idx="243">
                  <c:v>1.0249078320360332</c:v>
                </c:pt>
                <c:pt idx="244">
                  <c:v>1.0204256147844466</c:v>
                </c:pt>
                <c:pt idx="245">
                  <c:v>1.0201522566699501</c:v>
                </c:pt>
                <c:pt idx="246">
                  <c:v>1.0160357892852376</c:v>
                </c:pt>
                <c:pt idx="247">
                  <c:v>1.0191904908455864</c:v>
                </c:pt>
                <c:pt idx="248">
                  <c:v>1.0221149360430728</c:v>
                </c:pt>
                <c:pt idx="249">
                  <c:v>1.0276891412575508</c:v>
                </c:pt>
                <c:pt idx="250">
                  <c:v>1.0346766601992894</c:v>
                </c:pt>
                <c:pt idx="251">
                  <c:v>1.033272526707268</c:v>
                </c:pt>
                <c:pt idx="252">
                  <c:v>1.0333530768571568</c:v>
                </c:pt>
                <c:pt idx="253">
                  <c:v>1.0468519674145818</c:v>
                </c:pt>
                <c:pt idx="254">
                  <c:v>1.0434155449953426</c:v>
                </c:pt>
                <c:pt idx="255">
                  <c:v>1.0394887391025227</c:v>
                </c:pt>
                <c:pt idx="256">
                  <c:v>1.0443602297707477</c:v>
                </c:pt>
                <c:pt idx="257">
                  <c:v>1.043935994347301</c:v>
                </c:pt>
                <c:pt idx="258">
                  <c:v>1.0462344901815199</c:v>
                </c:pt>
                <c:pt idx="259">
                  <c:v>1.0495976780231324</c:v>
                </c:pt>
                <c:pt idx="260">
                  <c:v>1.0495226304718281</c:v>
                </c:pt>
                <c:pt idx="261">
                  <c:v>1.0499501255557389</c:v>
                </c:pt>
                <c:pt idx="262">
                  <c:v>1.0517584765777885</c:v>
                </c:pt>
                <c:pt idx="263">
                  <c:v>1.0364778207943841</c:v>
                </c:pt>
                <c:pt idx="264">
                  <c:v>1.0237136179259234</c:v>
                </c:pt>
                <c:pt idx="265">
                  <c:v>1.0243048332624001</c:v>
                </c:pt>
                <c:pt idx="266">
                  <c:v>1.0284099458148039</c:v>
                </c:pt>
                <c:pt idx="267">
                  <c:v>1.0299113894302006</c:v>
                </c:pt>
                <c:pt idx="268">
                  <c:v>1.0274709299584692</c:v>
                </c:pt>
                <c:pt idx="269">
                  <c:v>1.0263720526732083</c:v>
                </c:pt>
                <c:pt idx="270">
                  <c:v>1.0228010225906772</c:v>
                </c:pt>
                <c:pt idx="271">
                  <c:v>1.0154107023023626</c:v>
                </c:pt>
                <c:pt idx="272">
                  <c:v>1.0021753176229318</c:v>
                </c:pt>
                <c:pt idx="273">
                  <c:v>0.99273150860998838</c:v>
                </c:pt>
                <c:pt idx="274">
                  <c:v>1.0026200572923119</c:v>
                </c:pt>
                <c:pt idx="275">
                  <c:v>0.99980878701920239</c:v>
                </c:pt>
                <c:pt idx="276">
                  <c:v>0.99295829077395203</c:v>
                </c:pt>
                <c:pt idx="277">
                  <c:v>0.99643456372830341</c:v>
                </c:pt>
                <c:pt idx="278">
                  <c:v>1.0006893524259832</c:v>
                </c:pt>
                <c:pt idx="279">
                  <c:v>0.98937222379749412</c:v>
                </c:pt>
                <c:pt idx="280">
                  <c:v>0.99466596090576564</c:v>
                </c:pt>
                <c:pt idx="281">
                  <c:v>0.99438685771626478</c:v>
                </c:pt>
                <c:pt idx="282">
                  <c:v>0.99190339826244844</c:v>
                </c:pt>
                <c:pt idx="283">
                  <c:v>0.99142496629643195</c:v>
                </c:pt>
                <c:pt idx="284">
                  <c:v>0.98942781538719382</c:v>
                </c:pt>
                <c:pt idx="285">
                  <c:v>1.0017973603458237</c:v>
                </c:pt>
                <c:pt idx="286">
                  <c:v>0.9915931518623371</c:v>
                </c:pt>
                <c:pt idx="287">
                  <c:v>0.99935483188581731</c:v>
                </c:pt>
                <c:pt idx="288">
                  <c:v>1.0039024604899542</c:v>
                </c:pt>
                <c:pt idx="289">
                  <c:v>1.0068606142486034</c:v>
                </c:pt>
                <c:pt idx="290">
                  <c:v>1.0074716740271759</c:v>
                </c:pt>
                <c:pt idx="291">
                  <c:v>1.0051139361603221</c:v>
                </c:pt>
                <c:pt idx="292">
                  <c:v>0.99692696702230144</c:v>
                </c:pt>
                <c:pt idx="293">
                  <c:v>0.99466449760228615</c:v>
                </c:pt>
                <c:pt idx="294">
                  <c:v>0.99119482492409561</c:v>
                </c:pt>
                <c:pt idx="295">
                  <c:v>0.98571992552351761</c:v>
                </c:pt>
                <c:pt idx="296">
                  <c:v>0.98349086930630869</c:v>
                </c:pt>
                <c:pt idx="297">
                  <c:v>0.97967496060131531</c:v>
                </c:pt>
                <c:pt idx="298">
                  <c:v>0.9912944696905881</c:v>
                </c:pt>
                <c:pt idx="299">
                  <c:v>0.99007098360289081</c:v>
                </c:pt>
                <c:pt idx="300">
                  <c:v>0.98845687248265057</c:v>
                </c:pt>
                <c:pt idx="301">
                  <c:v>0.98912581328230953</c:v>
                </c:pt>
                <c:pt idx="302">
                  <c:v>1.0068329354257308</c:v>
                </c:pt>
                <c:pt idx="303">
                  <c:v>1.0096345829585049</c:v>
                </c:pt>
                <c:pt idx="304">
                  <c:v>1.007581182484351</c:v>
                </c:pt>
                <c:pt idx="305">
                  <c:v>1.0150548382861535</c:v>
                </c:pt>
                <c:pt idx="306">
                  <c:v>1.0068381381508935</c:v>
                </c:pt>
                <c:pt idx="307">
                  <c:v>1.0034046766779063</c:v>
                </c:pt>
                <c:pt idx="308">
                  <c:v>0.99482766603712369</c:v>
                </c:pt>
                <c:pt idx="309">
                  <c:v>0.99432651876391465</c:v>
                </c:pt>
                <c:pt idx="310">
                  <c:v>0.99112443367629144</c:v>
                </c:pt>
                <c:pt idx="311">
                  <c:v>0.9889839145349244</c:v>
                </c:pt>
                <c:pt idx="312">
                  <c:v>0.99037332598589023</c:v>
                </c:pt>
                <c:pt idx="313">
                  <c:v>0.9845200279146834</c:v>
                </c:pt>
                <c:pt idx="314">
                  <c:v>0.99723651576968841</c:v>
                </c:pt>
                <c:pt idx="315">
                  <c:v>1.0054071543455962</c:v>
                </c:pt>
                <c:pt idx="316">
                  <c:v>0.99509472959056877</c:v>
                </c:pt>
                <c:pt idx="317">
                  <c:v>0.99075448394682875</c:v>
                </c:pt>
                <c:pt idx="318">
                  <c:v>0.99479542511260266</c:v>
                </c:pt>
                <c:pt idx="319">
                  <c:v>1.0130616956339751</c:v>
                </c:pt>
                <c:pt idx="320">
                  <c:v>1.01748678208248</c:v>
                </c:pt>
                <c:pt idx="321">
                  <c:v>1.0108224901815546</c:v>
                </c:pt>
                <c:pt idx="322">
                  <c:v>1.0283106539962601</c:v>
                </c:pt>
                <c:pt idx="323">
                  <c:v>1.0283146364090059</c:v>
                </c:pt>
                <c:pt idx="324">
                  <c:v>1.0349915120083577</c:v>
                </c:pt>
                <c:pt idx="325">
                  <c:v>1.0249226642680811</c:v>
                </c:pt>
                <c:pt idx="326">
                  <c:v>1.0129125692732099</c:v>
                </c:pt>
                <c:pt idx="327">
                  <c:v>1.0059094284623116</c:v>
                </c:pt>
                <c:pt idx="328">
                  <c:v>1.0133505694109359</c:v>
                </c:pt>
                <c:pt idx="329">
                  <c:v>1.0108521995590174</c:v>
                </c:pt>
                <c:pt idx="330">
                  <c:v>1.0191078025866243</c:v>
                </c:pt>
                <c:pt idx="331">
                  <c:v>1.0293384836029571</c:v>
                </c:pt>
                <c:pt idx="332">
                  <c:v>1.0127544713568215</c:v>
                </c:pt>
                <c:pt idx="333">
                  <c:v>1.0015202121210838</c:v>
                </c:pt>
                <c:pt idx="334">
                  <c:v>0.98730573691309043</c:v>
                </c:pt>
                <c:pt idx="335">
                  <c:v>1.003907376846275</c:v>
                </c:pt>
                <c:pt idx="336">
                  <c:v>1.0117766291064143</c:v>
                </c:pt>
                <c:pt idx="337">
                  <c:v>1.0099070106438348</c:v>
                </c:pt>
                <c:pt idx="338">
                  <c:v>1.0069710479462539</c:v>
                </c:pt>
                <c:pt idx="339">
                  <c:v>1.0048821129147985</c:v>
                </c:pt>
                <c:pt idx="340">
                  <c:v>0.99634459932462727</c:v>
                </c:pt>
                <c:pt idx="341">
                  <c:v>1.0040408719549694</c:v>
                </c:pt>
                <c:pt idx="342">
                  <c:v>1.0092904222050232</c:v>
                </c:pt>
                <c:pt idx="343">
                  <c:v>0.99419037419550504</c:v>
                </c:pt>
                <c:pt idx="344">
                  <c:v>0.98850515480712853</c:v>
                </c:pt>
                <c:pt idx="345">
                  <c:v>1.015510525145892</c:v>
                </c:pt>
                <c:pt idx="346">
                  <c:v>1.0178609477970504</c:v>
                </c:pt>
                <c:pt idx="347">
                  <c:v>1.0099091883821218</c:v>
                </c:pt>
                <c:pt idx="348">
                  <c:v>1.0218291186959889</c:v>
                </c:pt>
                <c:pt idx="349">
                  <c:v>1.0137092802844303</c:v>
                </c:pt>
                <c:pt idx="350">
                  <c:v>1.0048808879532927</c:v>
                </c:pt>
                <c:pt idx="351">
                  <c:v>1.0091260748804374</c:v>
                </c:pt>
                <c:pt idx="352">
                  <c:v>0.99923455093859548</c:v>
                </c:pt>
                <c:pt idx="353">
                  <c:v>1.0147224820908103</c:v>
                </c:pt>
                <c:pt idx="354">
                  <c:v>1.0074284343622899</c:v>
                </c:pt>
                <c:pt idx="355">
                  <c:v>1.0062899401752943</c:v>
                </c:pt>
                <c:pt idx="356">
                  <c:v>1.0049931771857785</c:v>
                </c:pt>
                <c:pt idx="357">
                  <c:v>1.010466529687323</c:v>
                </c:pt>
                <c:pt idx="358">
                  <c:v>1.0198908971908407</c:v>
                </c:pt>
                <c:pt idx="359">
                  <c:v>1.0010242762062689</c:v>
                </c:pt>
                <c:pt idx="360">
                  <c:v>0.9940887056875034</c:v>
                </c:pt>
                <c:pt idx="361">
                  <c:v>1.00627311304946</c:v>
                </c:pt>
                <c:pt idx="362">
                  <c:v>1.0006776608209993</c:v>
                </c:pt>
                <c:pt idx="363">
                  <c:v>1.0014735827127468</c:v>
                </c:pt>
                <c:pt idx="364">
                  <c:v>1.0013733787692727</c:v>
                </c:pt>
                <c:pt idx="365">
                  <c:v>0.98515348507436828</c:v>
                </c:pt>
                <c:pt idx="366">
                  <c:v>0.97245567022719903</c:v>
                </c:pt>
                <c:pt idx="367">
                  <c:v>0.96883294449829183</c:v>
                </c:pt>
                <c:pt idx="368">
                  <c:v>0.95877688013547446</c:v>
                </c:pt>
                <c:pt idx="369">
                  <c:v>0.95524364631007475</c:v>
                </c:pt>
                <c:pt idx="370">
                  <c:v>0.95646287255825113</c:v>
                </c:pt>
                <c:pt idx="371">
                  <c:v>0.95274051760448575</c:v>
                </c:pt>
                <c:pt idx="372">
                  <c:v>0.95733288338344114</c:v>
                </c:pt>
                <c:pt idx="373">
                  <c:v>0.97816859783694399</c:v>
                </c:pt>
                <c:pt idx="374">
                  <c:v>0.97600029182514225</c:v>
                </c:pt>
                <c:pt idx="375">
                  <c:v>0.99426856135458619</c:v>
                </c:pt>
                <c:pt idx="376">
                  <c:v>1.0043429703841222</c:v>
                </c:pt>
                <c:pt idx="377">
                  <c:v>0.99934388578594557</c:v>
                </c:pt>
                <c:pt idx="378">
                  <c:v>0.99724840786868074</c:v>
                </c:pt>
                <c:pt idx="379">
                  <c:v>0.99251107973793162</c:v>
                </c:pt>
                <c:pt idx="380">
                  <c:v>0.99436596434825764</c:v>
                </c:pt>
                <c:pt idx="381">
                  <c:v>0.99945678843365782</c:v>
                </c:pt>
                <c:pt idx="382">
                  <c:v>1.0080198724623428</c:v>
                </c:pt>
                <c:pt idx="383">
                  <c:v>1.0074462310982213</c:v>
                </c:pt>
                <c:pt idx="384">
                  <c:v>1.0087196553119959</c:v>
                </c:pt>
                <c:pt idx="385">
                  <c:v>1.0080157637419576</c:v>
                </c:pt>
                <c:pt idx="386">
                  <c:v>1.0206274912319502</c:v>
                </c:pt>
                <c:pt idx="387">
                  <c:v>1.0107037602301603</c:v>
                </c:pt>
                <c:pt idx="388">
                  <c:v>1.0093705699172162</c:v>
                </c:pt>
                <c:pt idx="389">
                  <c:v>1.0101919819600236</c:v>
                </c:pt>
                <c:pt idx="390">
                  <c:v>1.0107669807202642</c:v>
                </c:pt>
                <c:pt idx="391">
                  <c:v>1.0089054816347012</c:v>
                </c:pt>
                <c:pt idx="392">
                  <c:v>1.0156251785377708</c:v>
                </c:pt>
                <c:pt idx="393">
                  <c:v>1.0200705179678895</c:v>
                </c:pt>
                <c:pt idx="394">
                  <c:v>1.0131756397012919</c:v>
                </c:pt>
                <c:pt idx="395">
                  <c:v>1.0009848565942958</c:v>
                </c:pt>
                <c:pt idx="396">
                  <c:v>1.0018459324292341</c:v>
                </c:pt>
                <c:pt idx="397">
                  <c:v>0.99879931286346912</c:v>
                </c:pt>
                <c:pt idx="398">
                  <c:v>0.99551353439069157</c:v>
                </c:pt>
                <c:pt idx="399">
                  <c:v>1.0042516288945207</c:v>
                </c:pt>
                <c:pt idx="400">
                  <c:v>1.0089089416343304</c:v>
                </c:pt>
                <c:pt idx="401">
                  <c:v>1.0168122718047041</c:v>
                </c:pt>
                <c:pt idx="402">
                  <c:v>1.0099840807594602</c:v>
                </c:pt>
                <c:pt idx="403">
                  <c:v>1.0093681588325332</c:v>
                </c:pt>
                <c:pt idx="404">
                  <c:v>0.97911220312117664</c:v>
                </c:pt>
                <c:pt idx="405">
                  <c:v>0.97899340001738788</c:v>
                </c:pt>
                <c:pt idx="406">
                  <c:v>0.9788722801617834</c:v>
                </c:pt>
                <c:pt idx="407">
                  <c:v>0.97548042026140236</c:v>
                </c:pt>
                <c:pt idx="408">
                  <c:v>0.97369305519238947</c:v>
                </c:pt>
                <c:pt idx="409">
                  <c:v>0.99951126961263137</c:v>
                </c:pt>
                <c:pt idx="410">
                  <c:v>1.0016215893233575</c:v>
                </c:pt>
                <c:pt idx="411">
                  <c:v>1.0001115857873693</c:v>
                </c:pt>
                <c:pt idx="412">
                  <c:v>1.0203096778062148</c:v>
                </c:pt>
                <c:pt idx="413">
                  <c:v>1.0163717280493803</c:v>
                </c:pt>
                <c:pt idx="414">
                  <c:v>1.0248748278781397</c:v>
                </c:pt>
                <c:pt idx="415">
                  <c:v>1.0330848072033465</c:v>
                </c:pt>
                <c:pt idx="416">
                  <c:v>1.0216694037459786</c:v>
                </c:pt>
                <c:pt idx="417">
                  <c:v>1.0383602537279069</c:v>
                </c:pt>
                <c:pt idx="418">
                  <c:v>1.0349847551201234</c:v>
                </c:pt>
                <c:pt idx="419">
                  <c:v>1.0276720374130517</c:v>
                </c:pt>
                <c:pt idx="420">
                  <c:v>1.0232693390191447</c:v>
                </c:pt>
                <c:pt idx="421">
                  <c:v>1.0293428878257764</c:v>
                </c:pt>
                <c:pt idx="422">
                  <c:v>1.011678620995442</c:v>
                </c:pt>
                <c:pt idx="423">
                  <c:v>0.986528249304084</c:v>
                </c:pt>
                <c:pt idx="424">
                  <c:v>0.97456059865917832</c:v>
                </c:pt>
                <c:pt idx="425">
                  <c:v>0.98229276202540639</c:v>
                </c:pt>
                <c:pt idx="426">
                  <c:v>0.98317243868816084</c:v>
                </c:pt>
                <c:pt idx="427">
                  <c:v>0.97041613538997762</c:v>
                </c:pt>
                <c:pt idx="428">
                  <c:v>0.97892720254052878</c:v>
                </c:pt>
                <c:pt idx="429">
                  <c:v>0.98484241468742739</c:v>
                </c:pt>
                <c:pt idx="430">
                  <c:v>0.95242999980222465</c:v>
                </c:pt>
                <c:pt idx="431">
                  <c:v>0.9533883021822035</c:v>
                </c:pt>
                <c:pt idx="432">
                  <c:v>0.96698162837067725</c:v>
                </c:pt>
                <c:pt idx="433">
                  <c:v>0.94956588554301347</c:v>
                </c:pt>
                <c:pt idx="434">
                  <c:v>0.93759453844165119</c:v>
                </c:pt>
                <c:pt idx="435">
                  <c:v>0.92744420937143368</c:v>
                </c:pt>
                <c:pt idx="436">
                  <c:v>0.93713995685757034</c:v>
                </c:pt>
                <c:pt idx="437">
                  <c:v>0.95963059203249379</c:v>
                </c:pt>
                <c:pt idx="438">
                  <c:v>0.95661494113611723</c:v>
                </c:pt>
                <c:pt idx="439">
                  <c:v>0.96304247715311286</c:v>
                </c:pt>
                <c:pt idx="440">
                  <c:v>0.9605584723878382</c:v>
                </c:pt>
                <c:pt idx="441">
                  <c:v>0.97192334808331016</c:v>
                </c:pt>
                <c:pt idx="442">
                  <c:v>0.99349552629621884</c:v>
                </c:pt>
                <c:pt idx="443">
                  <c:v>0.9978603099160086</c:v>
                </c:pt>
                <c:pt idx="444">
                  <c:v>1.0229592247816277</c:v>
                </c:pt>
                <c:pt idx="445">
                  <c:v>1.0296601530678926</c:v>
                </c:pt>
                <c:pt idx="446">
                  <c:v>1.0290850459654417</c:v>
                </c:pt>
                <c:pt idx="447">
                  <c:v>1.0170469788034817</c:v>
                </c:pt>
                <c:pt idx="448">
                  <c:v>1.0283347602347226</c:v>
                </c:pt>
                <c:pt idx="449">
                  <c:v>1.0153846318891406</c:v>
                </c:pt>
                <c:pt idx="450">
                  <c:v>1.0304922273707924</c:v>
                </c:pt>
                <c:pt idx="451">
                  <c:v>1.0456795558410392</c:v>
                </c:pt>
                <c:pt idx="452">
                  <c:v>1.0252673618016928</c:v>
                </c:pt>
              </c:numCache>
            </c:numRef>
          </c:val>
          <c:smooth val="0"/>
          <c:extLst>
            <c:ext xmlns:c16="http://schemas.microsoft.com/office/drawing/2014/chart" uri="{C3380CC4-5D6E-409C-BE32-E72D297353CC}">
              <c16:uniqueId val="{00000001-3E87-430D-A3FC-583417ABF081}"/>
            </c:ext>
          </c:extLst>
        </c:ser>
        <c:dLbls>
          <c:showLegendKey val="0"/>
          <c:showVal val="0"/>
          <c:showCatName val="0"/>
          <c:showSerName val="0"/>
          <c:showPercent val="0"/>
          <c:showBubbleSize val="0"/>
        </c:dLbls>
        <c:smooth val="0"/>
        <c:axId val="717435616"/>
        <c:axId val="717433976"/>
      </c:lineChart>
      <c:dateAx>
        <c:axId val="7174356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7433976"/>
        <c:crosses val="autoZero"/>
        <c:auto val="1"/>
        <c:lblOffset val="100"/>
        <c:baseTimeUnit val="days"/>
      </c:dateAx>
      <c:valAx>
        <c:axId val="717433976"/>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7435616"/>
        <c:crosses val="autoZero"/>
        <c:crossBetween val="between"/>
      </c:valAx>
      <c:spPr>
        <a:noFill/>
        <a:ln>
          <a:noFill/>
        </a:ln>
        <a:effectLst/>
      </c:spPr>
    </c:plotArea>
    <c:legend>
      <c:legendPos val="b"/>
      <c:layout>
        <c:manualLayout>
          <c:xMode val="edge"/>
          <c:yMode val="edge"/>
          <c:x val="0.34101156439057373"/>
          <c:y val="0.55267534929256212"/>
          <c:w val="0.4263652826193593"/>
          <c:h val="6.374075019137534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84988447531515E-2"/>
          <c:y val="3.231225723341332E-2"/>
          <c:w val="0.93729205168423302"/>
          <c:h val="0.89641058923795347"/>
        </c:manualLayout>
      </c:layout>
      <c:barChart>
        <c:barDir val="col"/>
        <c:grouping val="clustered"/>
        <c:varyColors val="0"/>
        <c:ser>
          <c:idx val="0"/>
          <c:order val="0"/>
          <c:tx>
            <c:strRef>
              <c:f>Sheet1!$B$1</c:f>
              <c:strCache>
                <c:ptCount val="1"/>
              </c:strCache>
            </c:strRef>
          </c:tx>
          <c:spPr>
            <a:solidFill>
              <a:srgbClr val="3692CA"/>
            </a:solidFill>
            <a:ln w="25400">
              <a:noFill/>
            </a:ln>
          </c:spPr>
          <c:invertIfNegative val="0"/>
          <c:dLbls>
            <c:numFmt formatCode="0.0" sourceLinked="0"/>
            <c:spPr>
              <a:solidFill>
                <a:schemeClr val="bg1"/>
              </a:solidFill>
              <a:ln w="28298">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Cash</c:v>
                </c:pt>
                <c:pt idx="1">
                  <c:v>UK Gilts</c:v>
                </c:pt>
                <c:pt idx="2">
                  <c:v>UK Equity</c:v>
                </c:pt>
              </c:strCache>
            </c:strRef>
          </c:cat>
          <c:val>
            <c:numRef>
              <c:f>Sheet1!$B$2:$B$4</c:f>
              <c:numCache>
                <c:formatCode>0.0</c:formatCode>
                <c:ptCount val="3"/>
                <c:pt idx="0">
                  <c:v>1.7</c:v>
                </c:pt>
                <c:pt idx="1">
                  <c:v>3</c:v>
                </c:pt>
                <c:pt idx="2">
                  <c:v>6</c:v>
                </c:pt>
              </c:numCache>
            </c:numRef>
          </c:val>
          <c:extLst>
            <c:ext xmlns:c16="http://schemas.microsoft.com/office/drawing/2014/chart" uri="{C3380CC4-5D6E-409C-BE32-E72D297353CC}">
              <c16:uniqueId val="{00000000-187D-4644-9D0F-48C5A7725F79}"/>
            </c:ext>
          </c:extLst>
        </c:ser>
        <c:dLbls>
          <c:showLegendKey val="0"/>
          <c:showVal val="0"/>
          <c:showCatName val="0"/>
          <c:showSerName val="0"/>
          <c:showPercent val="0"/>
          <c:showBubbleSize val="0"/>
        </c:dLbls>
        <c:gapWidth val="50"/>
        <c:axId val="83476480"/>
        <c:axId val="83478016"/>
      </c:barChart>
      <c:catAx>
        <c:axId val="83476480"/>
        <c:scaling>
          <c:orientation val="minMax"/>
        </c:scaling>
        <c:delete val="0"/>
        <c:axPos val="b"/>
        <c:numFmt formatCode="General" sourceLinked="1"/>
        <c:majorTickMark val="none"/>
        <c:minorTickMark val="none"/>
        <c:tickLblPos val="low"/>
        <c:spPr>
          <a:ln w="6350">
            <a:solidFill>
              <a:srgbClr val="000000"/>
            </a:solidFill>
            <a:prstDash val="solid"/>
          </a:ln>
        </c:spPr>
        <c:txPr>
          <a:bodyPr rot="0" vert="horz"/>
          <a:lstStyle/>
          <a:p>
            <a:pPr>
              <a:defRPr/>
            </a:pPr>
            <a:endParaRPr lang="en-US"/>
          </a:p>
        </c:txPr>
        <c:crossAx val="83478016"/>
        <c:crosses val="autoZero"/>
        <c:auto val="1"/>
        <c:lblAlgn val="ctr"/>
        <c:lblOffset val="100"/>
        <c:tickLblSkip val="1"/>
        <c:tickMarkSkip val="1"/>
        <c:noMultiLvlLbl val="0"/>
      </c:catAx>
      <c:valAx>
        <c:axId val="83478016"/>
        <c:scaling>
          <c:orientation val="minMax"/>
          <c:max val="8"/>
        </c:scaling>
        <c:delete val="0"/>
        <c:axPos val="l"/>
        <c:majorGridlines>
          <c:spPr>
            <a:ln w="3175">
              <a:solidFill>
                <a:srgbClr val="646464"/>
              </a:solidFill>
              <a:prstDash val="solid"/>
            </a:ln>
          </c:spPr>
        </c:majorGridlines>
        <c:title>
          <c:tx>
            <c:rich>
              <a:bodyPr/>
              <a:lstStyle/>
              <a:p>
                <a:pPr>
                  <a:defRPr/>
                </a:pPr>
                <a:r>
                  <a:rPr lang="en-GB"/>
                  <a:t>%</a:t>
                </a:r>
              </a:p>
            </c:rich>
          </c:tx>
          <c:layout>
            <c:manualLayout>
              <c:xMode val="edge"/>
              <c:yMode val="edge"/>
              <c:x val="5.6358916657365966E-3"/>
              <c:y val="0.45504087193460491"/>
            </c:manualLayout>
          </c:layout>
          <c:overlay val="0"/>
          <c:spPr>
            <a:noFill/>
            <a:ln w="28298">
              <a:noFill/>
            </a:ln>
          </c:spPr>
        </c:title>
        <c:numFmt formatCode="0;\ \(0\)" sourceLinked="0"/>
        <c:majorTickMark val="none"/>
        <c:minorTickMark val="none"/>
        <c:tickLblPos val="nextTo"/>
        <c:spPr>
          <a:ln w="25400">
            <a:noFill/>
          </a:ln>
        </c:spPr>
        <c:txPr>
          <a:bodyPr rot="0" vert="horz"/>
          <a:lstStyle/>
          <a:p>
            <a:pPr>
              <a:defRPr/>
            </a:pPr>
            <a:endParaRPr lang="en-US"/>
          </a:p>
        </c:txPr>
        <c:crossAx val="83476480"/>
        <c:crosses val="autoZero"/>
        <c:crossBetween val="between"/>
        <c:majorUnit val="2"/>
      </c:valAx>
      <c:spPr>
        <a:noFill/>
        <a:ln w="25400">
          <a:noFill/>
        </a:ln>
      </c:spPr>
    </c:plotArea>
    <c:plotVisOnly val="1"/>
    <c:dispBlanksAs val="gap"/>
    <c:showDLblsOverMax val="0"/>
  </c:chart>
  <c:spPr>
    <a:solidFill>
      <a:srgbClr val="FFFFFF"/>
    </a:solidFill>
    <a:ln w="25400">
      <a:noFill/>
    </a:ln>
    <a:effectLst/>
  </c:spPr>
  <c:txPr>
    <a:bodyPr/>
    <a:lstStyle/>
    <a:p>
      <a:pPr>
        <a:defRPr sz="1100" b="0" i="0" u="none" strike="noStrike" baseline="0">
          <a:solidFill>
            <a:schemeClr val="tx1"/>
          </a:solidFill>
          <a:latin typeface="Frutiger 55 Roman"/>
          <a:ea typeface="MS PGothic"/>
          <a:cs typeface="Frutiger 55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49404981874661E-2"/>
          <c:y val="2.9446134574087329E-2"/>
          <c:w val="0.90297319117526831"/>
          <c:h val="0.83678462777380103"/>
        </c:manualLayout>
      </c:layout>
      <c:barChart>
        <c:barDir val="col"/>
        <c:grouping val="clustered"/>
        <c:varyColors val="0"/>
        <c:ser>
          <c:idx val="0"/>
          <c:order val="0"/>
          <c:tx>
            <c:strRef>
              <c:f>Sheet1!$B$1</c:f>
              <c:strCache>
                <c:ptCount val="1"/>
                <c:pt idx="0">
                  <c:v>Share price (LHS)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Sheet1!$A$2:$A$21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Sheet1!$B$2:$B$21</c:f>
              <c:numCache>
                <c:formatCode>0.0000</c:formatCode>
                <c:ptCount val="20"/>
                <c:pt idx="0">
                  <c:v>28.002800000000001</c:v>
                </c:pt>
                <c:pt idx="1">
                  <c:v>31.5</c:v>
                </c:pt>
                <c:pt idx="2">
                  <c:v>19.1098</c:v>
                </c:pt>
                <c:pt idx="3">
                  <c:v>50.739100000000001</c:v>
                </c:pt>
                <c:pt idx="4">
                  <c:v>77.100000000000009</c:v>
                </c:pt>
                <c:pt idx="5">
                  <c:v>31.4528</c:v>
                </c:pt>
                <c:pt idx="6">
                  <c:v>33.255299999999998</c:v>
                </c:pt>
                <c:pt idx="7">
                  <c:v>48.080500000000001</c:v>
                </c:pt>
                <c:pt idx="8">
                  <c:v>48.441000000000003</c:v>
                </c:pt>
                <c:pt idx="9">
                  <c:v>61.824200000000005</c:v>
                </c:pt>
                <c:pt idx="10">
                  <c:v>73.224699999999999</c:v>
                </c:pt>
                <c:pt idx="11">
                  <c:v>75.766199999999998</c:v>
                </c:pt>
                <c:pt idx="12">
                  <c:v>55.650800000000004</c:v>
                </c:pt>
                <c:pt idx="13">
                  <c:v>61.941300000000005</c:v>
                </c:pt>
                <c:pt idx="14">
                  <c:v>96.972000000000008</c:v>
                </c:pt>
                <c:pt idx="15">
                  <c:v>89.807299999999998</c:v>
                </c:pt>
                <c:pt idx="16">
                  <c:v>105.4435</c:v>
                </c:pt>
                <c:pt idx="17">
                  <c:v>131.21870000000001</c:v>
                </c:pt>
                <c:pt idx="18">
                  <c:v>115.98790000000001</c:v>
                </c:pt>
                <c:pt idx="19">
                  <c:v>152.20000000000002</c:v>
                </c:pt>
              </c:numCache>
            </c:numRef>
          </c:val>
          <c:extLst>
            <c:ext xmlns:c16="http://schemas.microsoft.com/office/drawing/2014/chart" uri="{C3380CC4-5D6E-409C-BE32-E72D297353CC}">
              <c16:uniqueId val="{00000000-965B-47A5-B940-A4D2908381C6}"/>
            </c:ext>
          </c:extLst>
        </c:ser>
        <c:dLbls>
          <c:showLegendKey val="0"/>
          <c:showVal val="0"/>
          <c:showCatName val="0"/>
          <c:showSerName val="0"/>
          <c:showPercent val="0"/>
          <c:showBubbleSize val="0"/>
        </c:dLbls>
        <c:gapWidth val="50"/>
        <c:axId val="83186048"/>
        <c:axId val="83187584"/>
      </c:barChart>
      <c:lineChart>
        <c:grouping val="standard"/>
        <c:varyColors val="0"/>
        <c:ser>
          <c:idx val="1"/>
          <c:order val="1"/>
          <c:tx>
            <c:strRef>
              <c:f>Sheet1!$C$1</c:f>
              <c:strCache>
                <c:ptCount val="1"/>
                <c:pt idx="0">
                  <c:v>EPS (RHS)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Sheet1!$A$2:$A$21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Sheet1!$C$2:$C$21</c:f>
              <c:numCache>
                <c:formatCode>0.00</c:formatCode>
                <c:ptCount val="20"/>
                <c:pt idx="0">
                  <c:v>1.1599999999999999</c:v>
                </c:pt>
                <c:pt idx="1">
                  <c:v>1.06</c:v>
                </c:pt>
                <c:pt idx="2">
                  <c:v>1.3</c:v>
                </c:pt>
                <c:pt idx="3">
                  <c:v>0.81</c:v>
                </c:pt>
                <c:pt idx="4">
                  <c:v>1.19</c:v>
                </c:pt>
                <c:pt idx="5">
                  <c:v>1.31</c:v>
                </c:pt>
                <c:pt idx="6">
                  <c:v>0</c:v>
                </c:pt>
                <c:pt idx="7">
                  <c:v>1.03</c:v>
                </c:pt>
                <c:pt idx="8">
                  <c:v>1.58</c:v>
                </c:pt>
                <c:pt idx="9">
                  <c:v>2.4700000000000002</c:v>
                </c:pt>
                <c:pt idx="10">
                  <c:v>3.25</c:v>
                </c:pt>
                <c:pt idx="11">
                  <c:v>3.6</c:v>
                </c:pt>
                <c:pt idx="12">
                  <c:v>3.96</c:v>
                </c:pt>
                <c:pt idx="13">
                  <c:v>3.47</c:v>
                </c:pt>
                <c:pt idx="14">
                  <c:v>4.03</c:v>
                </c:pt>
                <c:pt idx="15">
                  <c:v>6.2</c:v>
                </c:pt>
                <c:pt idx="16">
                  <c:v>6.23</c:v>
                </c:pt>
                <c:pt idx="17">
                  <c:v>5.98</c:v>
                </c:pt>
                <c:pt idx="18">
                  <c:v>6.0600000000000005</c:v>
                </c:pt>
                <c:pt idx="19">
                  <c:v>11.4</c:v>
                </c:pt>
              </c:numCache>
            </c:numRef>
          </c:val>
          <c:smooth val="0"/>
          <c:extLst>
            <c:ext xmlns:c16="http://schemas.microsoft.com/office/drawing/2014/chart" uri="{C3380CC4-5D6E-409C-BE32-E72D297353CC}">
              <c16:uniqueId val="{00000001-965B-47A5-B940-A4D2908381C6}"/>
            </c:ext>
          </c:extLst>
        </c:ser>
        <c:dLbls>
          <c:showLegendKey val="0"/>
          <c:showVal val="0"/>
          <c:showCatName val="0"/>
          <c:showSerName val="0"/>
          <c:showPercent val="0"/>
          <c:showBubbleSize val="0"/>
        </c:dLbls>
        <c:marker val="1"/>
        <c:smooth val="0"/>
        <c:axId val="83199488"/>
        <c:axId val="83197952"/>
      </c:lineChart>
      <c:catAx>
        <c:axId val="83186048"/>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87584"/>
        <c:crosses val="autoZero"/>
        <c:auto val="1"/>
        <c:lblAlgn val="ctr"/>
        <c:lblOffset val="100"/>
        <c:noMultiLvlLbl val="0"/>
      </c:catAx>
      <c:valAx>
        <c:axId val="83187584"/>
        <c:scaling>
          <c:orientation val="minMax"/>
          <c:max val="16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GB"/>
                  <a:t>EUR</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 \(#,##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86048"/>
        <c:crosses val="autoZero"/>
        <c:crossBetween val="between"/>
        <c:majorUnit val="20"/>
      </c:valAx>
      <c:valAx>
        <c:axId val="83197952"/>
        <c:scaling>
          <c:orientation val="minMax"/>
          <c:max val="16"/>
          <c:min val="0"/>
        </c:scaling>
        <c:delete val="0"/>
        <c:axPos val="r"/>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99488"/>
        <c:crosses val="max"/>
        <c:crossBetween val="between"/>
        <c:majorUnit val="2"/>
      </c:valAx>
      <c:catAx>
        <c:axId val="83199488"/>
        <c:scaling>
          <c:orientation val="minMax"/>
        </c:scaling>
        <c:delete val="1"/>
        <c:axPos val="b"/>
        <c:numFmt formatCode="General" sourceLinked="1"/>
        <c:majorTickMark val="none"/>
        <c:minorTickMark val="none"/>
        <c:tickLblPos val="nextTo"/>
        <c:crossAx val="831979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0.06418</cdr:x>
      <cdr:y>0.35294</cdr:y>
    </cdr:from>
    <cdr:to>
      <cdr:x>0.98074</cdr:x>
      <cdr:y>0.36928</cdr:y>
    </cdr:to>
    <cdr:cxnSp macro="">
      <cdr:nvCxnSpPr>
        <cdr:cNvPr id="3" name="Straight Connector 2">
          <a:extLst xmlns:a="http://schemas.openxmlformats.org/drawingml/2006/main">
            <a:ext uri="{FF2B5EF4-FFF2-40B4-BE49-F238E27FC236}">
              <a16:creationId xmlns:a16="http://schemas.microsoft.com/office/drawing/2014/main" id="{4538174C-80D3-15E3-3418-EBE22798EFA8}"/>
            </a:ext>
          </a:extLst>
        </cdr:cNvPr>
        <cdr:cNvCxnSpPr/>
      </cdr:nvCxnSpPr>
      <cdr:spPr>
        <a:xfrm xmlns:a="http://schemas.openxmlformats.org/drawingml/2006/main" flipV="1">
          <a:off x="793751" y="1714500"/>
          <a:ext cx="11334750" cy="79375"/>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573088" cy="182563"/>
          </a:xfrm>
          <a:prstGeom prst="rect">
            <a:avLst/>
          </a:prstGeom>
          <a:noFill/>
          <a:ln w="28575">
            <a:noFill/>
            <a:miter lim="800000"/>
            <a:headEnd/>
            <a:tailEnd/>
          </a:ln>
          <a:effectLst/>
        </p:spPr>
        <p:txBody>
          <a:bodyPr vert="horz" wrap="none" lIns="0" tIns="0" rIns="0" bIns="0" numCol="1" anchor="t" anchorCtr="0" compatLnSpc="1">
            <a:prstTxWarp prst="textNoShape">
              <a:avLst/>
            </a:prstTxWarp>
            <a:spAutoFit/>
          </a:bodyPr>
          <a:lstStyle>
            <a:lvl1pPr defTabSz="885825">
              <a:defRPr sz="1200">
                <a:latin typeface="Arial Unicode MS" pitchFamily="34" charset="-128"/>
                <a:ea typeface="Arial Unicode MS" pitchFamily="34" charset="-128"/>
                <a:cs typeface="Arial Unicode MS" pitchFamily="34" charset="-128"/>
              </a:defRPr>
            </a:lvl1pPr>
          </a:lstStyle>
          <a:p>
            <a:endParaRPr lang="en-US" altLang="zh-TW"/>
          </a:p>
        </p:txBody>
      </p:sp>
      <p:sp>
        <p:nvSpPr>
          <p:cNvPr id="112643" name="Rectangle 3"/>
          <p:cNvSpPr>
            <a:spLocks noGrp="1" noChangeArrowheads="1"/>
          </p:cNvSpPr>
          <p:nvPr>
            <p:ph type="dt" sz="quarter" idx="1"/>
          </p:nvPr>
        </p:nvSpPr>
        <p:spPr bwMode="auto">
          <a:xfrm>
            <a:off x="6245225" y="0"/>
            <a:ext cx="727075" cy="182563"/>
          </a:xfrm>
          <a:prstGeom prst="rect">
            <a:avLst/>
          </a:prstGeom>
          <a:noFill/>
          <a:ln w="28575">
            <a:noFill/>
            <a:miter lim="800000"/>
            <a:headEnd/>
            <a:tailEnd/>
          </a:ln>
          <a:effectLst/>
        </p:spPr>
        <p:txBody>
          <a:bodyPr vert="horz" wrap="none" lIns="0" tIns="0" rIns="0" bIns="0" numCol="1" anchor="t" anchorCtr="0" compatLnSpc="1">
            <a:prstTxWarp prst="textNoShape">
              <a:avLst/>
            </a:prstTxWarp>
            <a:spAutoFit/>
          </a:bodyPr>
          <a:lstStyle>
            <a:lvl1pPr algn="r" defTabSz="885825">
              <a:defRPr sz="1200">
                <a:latin typeface="Arial Unicode MS" pitchFamily="34" charset="-128"/>
                <a:ea typeface="Arial Unicode MS" pitchFamily="34" charset="-128"/>
                <a:cs typeface="Arial Unicode MS" pitchFamily="34" charset="-128"/>
              </a:defRPr>
            </a:lvl1pPr>
          </a:lstStyle>
          <a:p>
            <a:endParaRPr lang="en-US" altLang="zh-TW"/>
          </a:p>
        </p:txBody>
      </p:sp>
      <p:sp>
        <p:nvSpPr>
          <p:cNvPr id="112644" name="Rectangle 4"/>
          <p:cNvSpPr>
            <a:spLocks noGrp="1" noChangeArrowheads="1"/>
          </p:cNvSpPr>
          <p:nvPr>
            <p:ph type="ftr" sz="quarter" idx="2"/>
          </p:nvPr>
        </p:nvSpPr>
        <p:spPr bwMode="auto">
          <a:xfrm>
            <a:off x="0" y="9064625"/>
            <a:ext cx="490538" cy="182563"/>
          </a:xfrm>
          <a:prstGeom prst="rect">
            <a:avLst/>
          </a:prstGeom>
          <a:noFill/>
          <a:ln w="28575">
            <a:noFill/>
            <a:miter lim="800000"/>
            <a:headEnd/>
            <a:tailEnd/>
          </a:ln>
          <a:effectLst/>
        </p:spPr>
        <p:txBody>
          <a:bodyPr vert="horz" wrap="none" lIns="0" tIns="0" rIns="0" bIns="0" numCol="1" anchor="b" anchorCtr="0" compatLnSpc="1">
            <a:prstTxWarp prst="textNoShape">
              <a:avLst/>
            </a:prstTxWarp>
            <a:spAutoFit/>
          </a:bodyPr>
          <a:lstStyle>
            <a:lvl1pPr defTabSz="885825">
              <a:defRPr sz="1200">
                <a:latin typeface="Arial Unicode MS" pitchFamily="34" charset="-128"/>
                <a:ea typeface="Arial Unicode MS" pitchFamily="34" charset="-128"/>
                <a:cs typeface="Arial Unicode MS" pitchFamily="34" charset="-128"/>
              </a:defRPr>
            </a:lvl1pPr>
          </a:lstStyle>
          <a:p>
            <a:endParaRPr lang="en-US" altLang="zh-TW"/>
          </a:p>
        </p:txBody>
      </p:sp>
      <p:sp>
        <p:nvSpPr>
          <p:cNvPr id="112645" name="Rectangle 5"/>
          <p:cNvSpPr>
            <a:spLocks noGrp="1" noChangeArrowheads="1"/>
          </p:cNvSpPr>
          <p:nvPr>
            <p:ph type="sldNum" sz="quarter" idx="3"/>
          </p:nvPr>
        </p:nvSpPr>
        <p:spPr bwMode="auto">
          <a:xfrm>
            <a:off x="6786563" y="9064625"/>
            <a:ext cx="185737" cy="182563"/>
          </a:xfrm>
          <a:prstGeom prst="rect">
            <a:avLst/>
          </a:prstGeom>
          <a:noFill/>
          <a:ln w="28575">
            <a:noFill/>
            <a:miter lim="800000"/>
            <a:headEnd/>
            <a:tailEnd/>
          </a:ln>
          <a:effectLst/>
        </p:spPr>
        <p:txBody>
          <a:bodyPr vert="horz" wrap="none" lIns="0" tIns="0" rIns="0" bIns="0" numCol="1" anchor="b" anchorCtr="0" compatLnSpc="1">
            <a:prstTxWarp prst="textNoShape">
              <a:avLst/>
            </a:prstTxWarp>
            <a:spAutoFit/>
          </a:bodyPr>
          <a:lstStyle>
            <a:lvl1pPr algn="r" defTabSz="885825">
              <a:defRPr sz="1200">
                <a:latin typeface="Arial Unicode MS" pitchFamily="34" charset="-128"/>
                <a:ea typeface="Arial Unicode MS" pitchFamily="34" charset="-128"/>
                <a:cs typeface="Arial Unicode MS" pitchFamily="34" charset="-128"/>
              </a:defRPr>
            </a:lvl1pPr>
          </a:lstStyle>
          <a:p>
            <a:fld id="{23696B7D-EF83-44B5-82B1-48F110CC46E5}" type="slidenum">
              <a:rPr lang="zh-TW" altLang="en-US"/>
              <a:pPr/>
              <a:t>‹#›</a:t>
            </a:fld>
            <a:endParaRPr lang="en-US" altLang="zh-TW"/>
          </a:p>
        </p:txBody>
      </p:sp>
    </p:spTree>
    <p:extLst>
      <p:ext uri="{BB962C8B-B14F-4D97-AF65-F5344CB8AC3E}">
        <p14:creationId xmlns:p14="http://schemas.microsoft.com/office/powerpoint/2010/main" val="24845922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idx="2"/>
          </p:nvPr>
        </p:nvSpPr>
        <p:spPr bwMode="auto">
          <a:xfrm>
            <a:off x="638175" y="257175"/>
            <a:ext cx="3544888" cy="2659063"/>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1038" y="3267075"/>
            <a:ext cx="5937250" cy="5314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47" name="Rectangle 7"/>
          <p:cNvSpPr>
            <a:spLocks noGrp="1" noChangeArrowheads="1"/>
          </p:cNvSpPr>
          <p:nvPr>
            <p:ph type="sldNum" sz="quarter" idx="5"/>
          </p:nvPr>
        </p:nvSpPr>
        <p:spPr bwMode="auto">
          <a:xfrm>
            <a:off x="3790950" y="8820150"/>
            <a:ext cx="3033713" cy="417513"/>
          </a:xfrm>
          <a:prstGeom prst="rect">
            <a:avLst/>
          </a:prstGeom>
          <a:noFill/>
          <a:ln w="9525">
            <a:noFill/>
            <a:miter lim="800000"/>
            <a:headEnd/>
            <a:tailEnd/>
          </a:ln>
          <a:effectLst/>
        </p:spPr>
        <p:txBody>
          <a:bodyPr vert="horz" wrap="square" lIns="19980" tIns="0" rIns="19980" bIns="0" numCol="1" anchor="b" anchorCtr="0" compatLnSpc="1">
            <a:prstTxWarp prst="textNoShape">
              <a:avLst/>
            </a:prstTxWarp>
          </a:bodyPr>
          <a:lstStyle>
            <a:lvl1pPr algn="r" defTabSz="950913">
              <a:spcBef>
                <a:spcPct val="0"/>
              </a:spcBef>
              <a:defRPr sz="1100">
                <a:ea typeface="Arial Unicode MS" pitchFamily="34" charset="-128"/>
                <a:cs typeface="Arial Unicode MS" pitchFamily="34" charset="-128"/>
              </a:defRPr>
            </a:lvl1pPr>
          </a:lstStyle>
          <a:p>
            <a:fld id="{2A45EEF0-2412-4E74-8042-71FA5C916756}" type="slidenum">
              <a:rPr lang="zh-TW" altLang="en-US"/>
              <a:pPr/>
              <a:t>‹#›</a:t>
            </a:fld>
            <a:endParaRPr lang="en-US" altLang="zh-TW"/>
          </a:p>
        </p:txBody>
      </p:sp>
      <p:sp>
        <p:nvSpPr>
          <p:cNvPr id="10248" name="Line 8"/>
          <p:cNvSpPr>
            <a:spLocks noChangeShapeType="1"/>
          </p:cNvSpPr>
          <p:nvPr/>
        </p:nvSpPr>
        <p:spPr bwMode="gray">
          <a:xfrm>
            <a:off x="681038" y="3128963"/>
            <a:ext cx="5911850" cy="0"/>
          </a:xfrm>
          <a:prstGeom prst="line">
            <a:avLst/>
          </a:prstGeom>
          <a:noFill/>
          <a:ln w="25400">
            <a:solidFill>
              <a:schemeClr val="bg2"/>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575836602"/>
      </p:ext>
    </p:extLst>
  </p:cSld>
  <p:clrMap bg1="lt1" tx1="dk1" bg2="lt2" tx2="dk2" accent1="accent1" accent2="accent2" accent3="accent3" accent4="accent4" accent5="accent5" accent6="accent6" hlink="hlink" folHlink="folHlink"/>
  <p:hf hdr="0" ftr="0" dt="0"/>
  <p:notesStyle>
    <a:lvl1pPr marL="193675" indent="-193675" algn="l" rtl="0" eaLnBrk="0" fontAlgn="base" hangingPunct="0">
      <a:spcBef>
        <a:spcPct val="30000"/>
      </a:spcBef>
      <a:spcAft>
        <a:spcPct val="0"/>
      </a:spcAft>
      <a:buClr>
        <a:srgbClr val="FF0000"/>
      </a:buClr>
      <a:buSzPct val="100000"/>
      <a:buFont typeface="Frutiger 55 Roman" pitchFamily="34" charset="0"/>
      <a:buChar char="•"/>
      <a:defRPr sz="1200" kern="1200">
        <a:solidFill>
          <a:schemeClr val="tx1"/>
        </a:solidFill>
        <a:latin typeface="Frutiger 55 Roman" pitchFamily="34" charset="0"/>
        <a:ea typeface="+mn-ea"/>
        <a:cs typeface="+mn-cs"/>
      </a:defRPr>
    </a:lvl1pPr>
    <a:lvl2pPr marL="563563" indent="-179388" algn="l" rtl="0" eaLnBrk="0" fontAlgn="base" hangingPunct="0">
      <a:spcBef>
        <a:spcPct val="30000"/>
      </a:spcBef>
      <a:spcAft>
        <a:spcPct val="0"/>
      </a:spcAft>
      <a:buSzPct val="80000"/>
      <a:buChar char="—"/>
      <a:defRPr sz="1200" kern="1200">
        <a:solidFill>
          <a:schemeClr val="tx1"/>
        </a:solidFill>
        <a:latin typeface="Frutiger 55 Roman" pitchFamily="34" charset="0"/>
        <a:ea typeface="+mn-ea"/>
        <a:cs typeface="+mn-cs"/>
      </a:defRPr>
    </a:lvl2pPr>
    <a:lvl3pPr marL="947738" indent="-193675" algn="l" rtl="0" eaLnBrk="0" fontAlgn="base" hangingPunct="0">
      <a:spcBef>
        <a:spcPct val="30000"/>
      </a:spcBef>
      <a:spcAft>
        <a:spcPct val="0"/>
      </a:spcAft>
      <a:buSzPct val="85000"/>
      <a:buChar char="–"/>
      <a:defRPr sz="1200" kern="1200">
        <a:solidFill>
          <a:schemeClr val="tx1"/>
        </a:solidFill>
        <a:latin typeface="Frutiger 55 Roman" pitchFamily="34" charset="0"/>
        <a:ea typeface="+mn-ea"/>
        <a:cs typeface="+mn-cs"/>
      </a:defRPr>
    </a:lvl3pPr>
    <a:lvl4pPr marL="1341438" indent="-203200" algn="l" rtl="0" eaLnBrk="0" fontAlgn="base" hangingPunct="0">
      <a:spcBef>
        <a:spcPct val="30000"/>
      </a:spcBef>
      <a:spcAft>
        <a:spcPct val="0"/>
      </a:spcAft>
      <a:buSzPct val="85000"/>
      <a:buChar char="–"/>
      <a:defRPr sz="1200" kern="1200">
        <a:solidFill>
          <a:schemeClr val="tx1"/>
        </a:solidFill>
        <a:latin typeface="Frutiger 55 Roman" pitchFamily="34" charset="0"/>
        <a:ea typeface="+mn-ea"/>
        <a:cs typeface="+mn-cs"/>
      </a:defRPr>
    </a:lvl4pPr>
    <a:lvl5pPr marL="1711325" indent="-179388" algn="l" rtl="0" eaLnBrk="0" fontAlgn="base" hangingPunct="0">
      <a:spcBef>
        <a:spcPct val="30000"/>
      </a:spcBef>
      <a:spcAft>
        <a:spcPct val="0"/>
      </a:spcAft>
      <a:buSzPct val="85000"/>
      <a:buChar char="–"/>
      <a:defRPr sz="1200" kern="1200">
        <a:solidFill>
          <a:schemeClr val="tx1"/>
        </a:solidFill>
        <a:latin typeface="Frutiger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FED79C21-4E2C-495E-8A5B-0692B8163D89}" type="slidenum">
              <a:rPr lang="en-US" smtClean="0"/>
              <a:pPr/>
              <a:t>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1350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6B8EB62-6A31-4762-A29D-5C37F1BFD6CF}" type="slidenum">
              <a:rPr lang="en-US" altLang="zh-TW" smtClean="0">
                <a:solidFill>
                  <a:prstClr val="black"/>
                </a:solidFill>
                <a:latin typeface="Frutiger 55 Roman"/>
              </a:rPr>
              <a:pPr/>
              <a:t>21</a:t>
            </a:fld>
            <a:endParaRPr lang="en-US" altLang="zh-TW">
              <a:solidFill>
                <a:prstClr val="black"/>
              </a:solidFill>
              <a:latin typeface="Frutiger 55 Roman"/>
            </a:endParaRPr>
          </a:p>
        </p:txBody>
      </p:sp>
      <p:sp>
        <p:nvSpPr>
          <p:cNvPr id="1523714" name="Rectangle 7"/>
          <p:cNvSpPr txBox="1">
            <a:spLocks noGrp="1" noChangeArrowheads="1"/>
          </p:cNvSpPr>
          <p:nvPr/>
        </p:nvSpPr>
        <p:spPr bwMode="auto">
          <a:xfrm>
            <a:off x="3790101" y="8819498"/>
            <a:ext cx="3034983" cy="41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980" tIns="0" rIns="19980" bIns="0" anchor="b"/>
          <a:lstStyle>
            <a:lvl1pPr algn="l" defTabSz="950913">
              <a:spcBef>
                <a:spcPct val="0"/>
              </a:spcBef>
              <a:defRPr sz="2400">
                <a:solidFill>
                  <a:schemeClr val="tx1"/>
                </a:solidFill>
                <a:latin typeface="Times New Roman" pitchFamily="18" charset="0"/>
              </a:defRPr>
            </a:lvl1pPr>
            <a:lvl2pPr marL="742950" indent="-285750" algn="l" defTabSz="950913">
              <a:spcBef>
                <a:spcPct val="0"/>
              </a:spcBef>
              <a:defRPr sz="2400">
                <a:solidFill>
                  <a:schemeClr val="tx1"/>
                </a:solidFill>
                <a:latin typeface="Times New Roman" pitchFamily="18" charset="0"/>
              </a:defRPr>
            </a:lvl2pPr>
            <a:lvl3pPr marL="1143000" indent="-228600" algn="l" defTabSz="950913">
              <a:spcBef>
                <a:spcPct val="0"/>
              </a:spcBef>
              <a:defRPr sz="2400">
                <a:solidFill>
                  <a:schemeClr val="tx1"/>
                </a:solidFill>
                <a:latin typeface="Times New Roman" pitchFamily="18" charset="0"/>
              </a:defRPr>
            </a:lvl3pPr>
            <a:lvl4pPr marL="1600200" indent="-228600" algn="l" defTabSz="950913">
              <a:spcBef>
                <a:spcPct val="0"/>
              </a:spcBef>
              <a:defRPr sz="2400">
                <a:solidFill>
                  <a:schemeClr val="tx1"/>
                </a:solidFill>
                <a:latin typeface="Times New Roman" pitchFamily="18" charset="0"/>
              </a:defRPr>
            </a:lvl4pPr>
            <a:lvl5pPr marL="2057400" indent="-228600" algn="l" defTabSz="950913">
              <a:spcBef>
                <a:spcPct val="0"/>
              </a:spcBef>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pPr algn="r"/>
            <a:fld id="{F551002C-4BEB-4F75-87A7-5CECA15EFA59}" type="slidenum">
              <a:rPr lang="en-US" altLang="zh-TW" sz="1100" smtClean="0">
                <a:solidFill>
                  <a:prstClr val="black"/>
                </a:solidFill>
                <a:latin typeface="Frutiger 55 Roman" pitchFamily="34" charset="0"/>
                <a:ea typeface="Arial Unicode MS" pitchFamily="34" charset="-128"/>
                <a:cs typeface="Arial Unicode MS" pitchFamily="34" charset="-128"/>
              </a:rPr>
              <a:pPr algn="r"/>
              <a:t>21</a:t>
            </a:fld>
            <a:endParaRPr lang="en-US" altLang="zh-TW" sz="1100">
              <a:solidFill>
                <a:prstClr val="black"/>
              </a:solidFill>
              <a:latin typeface="Frutiger 55 Roman" pitchFamily="34" charset="0"/>
              <a:ea typeface="Arial Unicode MS" pitchFamily="34" charset="-128"/>
              <a:cs typeface="Arial Unicode MS" pitchFamily="34" charset="-128"/>
            </a:endParaRPr>
          </a:p>
        </p:txBody>
      </p:sp>
      <p:sp>
        <p:nvSpPr>
          <p:cNvPr id="1523715" name="Rectangle 2"/>
          <p:cNvSpPr>
            <a:spLocks noGrp="1" noRot="1" noChangeAspect="1" noChangeArrowheads="1" noTextEdit="1"/>
          </p:cNvSpPr>
          <p:nvPr>
            <p:ph type="sldImg"/>
          </p:nvPr>
        </p:nvSpPr>
        <p:spPr>
          <a:xfrm>
            <a:off x="847725" y="276225"/>
            <a:ext cx="3546475" cy="2660650"/>
          </a:xfrm>
          <a:ln/>
        </p:spPr>
      </p:sp>
      <p:sp>
        <p:nvSpPr>
          <p:cNvPr id="1523716" name="Rectangle 3"/>
          <p:cNvSpPr>
            <a:spLocks noGrp="1" noChangeArrowheads="1"/>
          </p:cNvSpPr>
          <p:nvPr>
            <p:ph type="body" idx="1"/>
          </p:nvPr>
        </p:nvSpPr>
        <p:spPr bwMode="gray">
          <a:xfrm>
            <a:off x="679285" y="3266590"/>
            <a:ext cx="5939273" cy="3195189"/>
          </a:xfrm>
          <a:noFill/>
        </p:spPr>
        <p:txBody>
          <a:bodyPr/>
          <a:lstStyle/>
          <a:p>
            <a:pPr marL="0" indent="0">
              <a:buNone/>
              <a:tabLst>
                <a:tab pos="1524000" algn="l"/>
              </a:tabLst>
            </a:pPr>
            <a:endParaRPr lang="en-US" altLang="en-US">
              <a:latin typeface="Frutiger 55 Roman"/>
            </a:endParaRPr>
          </a:p>
          <a:p>
            <a:pPr marL="292100" indent="-292100">
              <a:spcBef>
                <a:spcPct val="0"/>
              </a:spcBef>
              <a:tabLst>
                <a:tab pos="1524000" algn="l"/>
              </a:tabLst>
            </a:pPr>
            <a:endParaRPr lang="en-US" altLang="en-US">
              <a:latin typeface="Frutiger 55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FED79C21-4E2C-495E-8A5B-0692B8163D89}" type="slidenum">
              <a:rPr lang="en-US" smtClean="0"/>
              <a:pPr/>
              <a:t>25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US"/>
              <a:t>Sample title page - one</a:t>
            </a:r>
          </a:p>
        </p:txBody>
      </p:sp>
    </p:spTree>
    <p:extLst>
      <p:ext uri="{BB962C8B-B14F-4D97-AF65-F5344CB8AC3E}">
        <p14:creationId xmlns:p14="http://schemas.microsoft.com/office/powerpoint/2010/main" val="176124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78E5572-46DA-4164-8800-5A0C58B55C18}" type="slidenum">
              <a:rPr lang="en-US" smtClean="0"/>
              <a:pPr>
                <a:defRPr/>
              </a:pPr>
              <a:t>2</a:t>
            </a:fld>
            <a:endParaRPr lang="en-US"/>
          </a:p>
        </p:txBody>
      </p:sp>
    </p:spTree>
    <p:extLst>
      <p:ext uri="{BB962C8B-B14F-4D97-AF65-F5344CB8AC3E}">
        <p14:creationId xmlns:p14="http://schemas.microsoft.com/office/powerpoint/2010/main" val="282796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FED79C21-4E2C-495E-8A5B-0692B8163D89}" type="slidenum">
              <a:rPr lang="en-US" smtClean="0"/>
              <a:pPr/>
              <a:t>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US"/>
              <a:t>Sample title page - one</a:t>
            </a:r>
          </a:p>
        </p:txBody>
      </p:sp>
    </p:spTree>
    <p:extLst>
      <p:ext uri="{BB962C8B-B14F-4D97-AF65-F5344CB8AC3E}">
        <p14:creationId xmlns:p14="http://schemas.microsoft.com/office/powerpoint/2010/main" val="341416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FED79C21-4E2C-495E-8A5B-0692B8163D89}" type="slidenum">
              <a:rPr lang="en-US" smtClean="0"/>
              <a:pPr/>
              <a:t>15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US"/>
              <a:t>Sample title page - one</a:t>
            </a:r>
          </a:p>
        </p:txBody>
      </p:sp>
    </p:spTree>
    <p:extLst>
      <p:ext uri="{BB962C8B-B14F-4D97-AF65-F5344CB8AC3E}">
        <p14:creationId xmlns:p14="http://schemas.microsoft.com/office/powerpoint/2010/main" val="3549436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2F54577-1428-4789-AB60-029DD26D7BE1}" type="slidenum">
              <a:rPr lang="zh-TW" altLang="en-US"/>
              <a:pPr/>
              <a:t>16</a:t>
            </a:fld>
            <a:endParaRPr lang="en-US" altLang="zh-TW"/>
          </a:p>
        </p:txBody>
      </p:sp>
      <p:sp>
        <p:nvSpPr>
          <p:cNvPr id="1808386" name="Rectangle 2"/>
          <p:cNvSpPr>
            <a:spLocks noGrp="1" noRot="1" noChangeAspect="1" noChangeArrowheads="1" noTextEdit="1"/>
          </p:cNvSpPr>
          <p:nvPr>
            <p:ph type="sldImg"/>
          </p:nvPr>
        </p:nvSpPr>
        <p:spPr>
          <a:ln/>
        </p:spPr>
      </p:sp>
      <p:sp>
        <p:nvSpPr>
          <p:cNvPr id="1808387" name="Rectangle 3"/>
          <p:cNvSpPr>
            <a:spLocks noGrp="1" noChangeArrowheads="1"/>
          </p:cNvSpPr>
          <p:nvPr>
            <p:ph type="body" idx="1"/>
          </p:nvPr>
        </p:nvSpPr>
        <p:spPr>
          <a:xfrm>
            <a:off x="679996" y="3267293"/>
            <a:ext cx="5938524" cy="5315423"/>
          </a:xfrm>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CC72718-6F71-48BE-8790-BB04679CA966}" type="slidenum">
              <a:rPr lang="zh-TW" altLang="en-US"/>
              <a:pPr/>
              <a:t>17</a:t>
            </a:fld>
            <a:endParaRPr lang="en-US" altLang="zh-TW"/>
          </a:p>
        </p:txBody>
      </p:sp>
      <p:sp>
        <p:nvSpPr>
          <p:cNvPr id="1459202" name="Rectangle 7"/>
          <p:cNvSpPr txBox="1">
            <a:spLocks noGrp="1" noChangeArrowheads="1"/>
          </p:cNvSpPr>
          <p:nvPr/>
        </p:nvSpPr>
        <p:spPr bwMode="auto">
          <a:xfrm>
            <a:off x="3790101" y="8819498"/>
            <a:ext cx="3034983" cy="41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980" tIns="0" rIns="19980" bIns="0" anchor="b"/>
          <a:lstStyle>
            <a:lvl1pPr algn="l" defTabSz="950913">
              <a:spcBef>
                <a:spcPct val="0"/>
              </a:spcBef>
              <a:defRPr sz="2400">
                <a:solidFill>
                  <a:schemeClr val="tx1"/>
                </a:solidFill>
                <a:latin typeface="Times New Roman" pitchFamily="18" charset="0"/>
              </a:defRPr>
            </a:lvl1pPr>
            <a:lvl2pPr marL="742950" indent="-285750" algn="l" defTabSz="950913">
              <a:spcBef>
                <a:spcPct val="0"/>
              </a:spcBef>
              <a:defRPr sz="2400">
                <a:solidFill>
                  <a:schemeClr val="tx1"/>
                </a:solidFill>
                <a:latin typeface="Times New Roman" pitchFamily="18" charset="0"/>
              </a:defRPr>
            </a:lvl2pPr>
            <a:lvl3pPr marL="1143000" indent="-228600" algn="l" defTabSz="950913">
              <a:spcBef>
                <a:spcPct val="0"/>
              </a:spcBef>
              <a:defRPr sz="2400">
                <a:solidFill>
                  <a:schemeClr val="tx1"/>
                </a:solidFill>
                <a:latin typeface="Times New Roman" pitchFamily="18" charset="0"/>
              </a:defRPr>
            </a:lvl3pPr>
            <a:lvl4pPr marL="1600200" indent="-228600" algn="l" defTabSz="950913">
              <a:spcBef>
                <a:spcPct val="0"/>
              </a:spcBef>
              <a:defRPr sz="2400">
                <a:solidFill>
                  <a:schemeClr val="tx1"/>
                </a:solidFill>
                <a:latin typeface="Times New Roman" pitchFamily="18" charset="0"/>
              </a:defRPr>
            </a:lvl4pPr>
            <a:lvl5pPr marL="2057400" indent="-228600" algn="l" defTabSz="950913">
              <a:spcBef>
                <a:spcPct val="0"/>
              </a:spcBef>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pPr algn="r"/>
            <a:fld id="{09C3F6F4-4E68-46A9-938C-D17A2BA9E87B}" type="slidenum">
              <a:rPr lang="zh-TW" altLang="en-US" sz="1100">
                <a:latin typeface="Frutiger 55 Roman" pitchFamily="34" charset="0"/>
              </a:rPr>
              <a:pPr algn="r"/>
              <a:t>17</a:t>
            </a:fld>
            <a:endParaRPr lang="en-US" altLang="zh-TW" sz="1100">
              <a:latin typeface="Frutiger 55 Roman" pitchFamily="34" charset="0"/>
            </a:endParaRPr>
          </a:p>
        </p:txBody>
      </p:sp>
      <p:sp>
        <p:nvSpPr>
          <p:cNvPr id="1459203" name="Rectangle 2"/>
          <p:cNvSpPr>
            <a:spLocks noGrp="1" noRot="1" noChangeAspect="1" noChangeArrowheads="1" noTextEdit="1"/>
          </p:cNvSpPr>
          <p:nvPr>
            <p:ph type="sldImg"/>
          </p:nvPr>
        </p:nvSpPr>
        <p:spPr>
          <a:xfrm>
            <a:off x="657225" y="257175"/>
            <a:ext cx="3544888" cy="2659063"/>
          </a:xfrm>
          <a:ln/>
        </p:spPr>
      </p:sp>
      <p:sp>
        <p:nvSpPr>
          <p:cNvPr id="1459204" name="Rectangle 3"/>
          <p:cNvSpPr>
            <a:spLocks noGrp="1" noChangeArrowheads="1"/>
          </p:cNvSpPr>
          <p:nvPr>
            <p:ph type="body" idx="1"/>
          </p:nvPr>
        </p:nvSpPr>
        <p:spPr>
          <a:xfrm>
            <a:off x="680897" y="3263616"/>
            <a:ext cx="5942501" cy="5319365"/>
          </a:xfrm>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790101" y="8819498"/>
            <a:ext cx="3034983" cy="41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980" tIns="0" rIns="19980" bIns="0" anchor="b"/>
          <a:lstStyle>
            <a:lvl1pPr defTabSz="950913">
              <a:defRPr>
                <a:solidFill>
                  <a:schemeClr val="tx1"/>
                </a:solidFill>
                <a:latin typeface="Frutiger 55 Roman" pitchFamily="34" charset="0"/>
                <a:ea typeface="Arial Unicode MS" pitchFamily="50" charset="-128"/>
                <a:cs typeface="Arial Unicode MS" pitchFamily="50" charset="-128"/>
              </a:defRPr>
            </a:lvl1pPr>
            <a:lvl2pPr marL="742950" indent="-285750" defTabSz="950913">
              <a:defRPr>
                <a:solidFill>
                  <a:schemeClr val="tx1"/>
                </a:solidFill>
                <a:latin typeface="Frutiger 55 Roman" pitchFamily="34" charset="0"/>
                <a:ea typeface="Arial Unicode MS" pitchFamily="50" charset="-128"/>
                <a:cs typeface="Arial Unicode MS" pitchFamily="50" charset="-128"/>
              </a:defRPr>
            </a:lvl2pPr>
            <a:lvl3pPr marL="1143000" indent="-228600" defTabSz="950913">
              <a:defRPr>
                <a:solidFill>
                  <a:schemeClr val="tx1"/>
                </a:solidFill>
                <a:latin typeface="Frutiger 55 Roman" pitchFamily="34" charset="0"/>
                <a:ea typeface="Arial Unicode MS" pitchFamily="50" charset="-128"/>
                <a:cs typeface="Arial Unicode MS" pitchFamily="50" charset="-128"/>
              </a:defRPr>
            </a:lvl3pPr>
            <a:lvl4pPr marL="1600200" indent="-228600" defTabSz="950913">
              <a:defRPr>
                <a:solidFill>
                  <a:schemeClr val="tx1"/>
                </a:solidFill>
                <a:latin typeface="Frutiger 55 Roman" pitchFamily="34" charset="0"/>
                <a:ea typeface="Arial Unicode MS" pitchFamily="50" charset="-128"/>
                <a:cs typeface="Arial Unicode MS" pitchFamily="50" charset="-128"/>
              </a:defRPr>
            </a:lvl4pPr>
            <a:lvl5pPr marL="2057400" indent="-228600" defTabSz="950913">
              <a:defRPr>
                <a:solidFill>
                  <a:schemeClr val="tx1"/>
                </a:solidFill>
                <a:latin typeface="Frutiger 55 Roman" pitchFamily="34" charset="0"/>
                <a:ea typeface="Arial Unicode MS" pitchFamily="50" charset="-128"/>
                <a:cs typeface="Arial Unicode MS" pitchFamily="50" charset="-128"/>
              </a:defRPr>
            </a:lvl5pPr>
            <a:lvl6pPr marL="2514600" indent="-228600" defTabSz="950913" eaLnBrk="0" fontAlgn="base" hangingPunct="0">
              <a:spcBef>
                <a:spcPct val="50000"/>
              </a:spcBef>
              <a:spcAft>
                <a:spcPct val="0"/>
              </a:spcAft>
              <a:defRPr>
                <a:solidFill>
                  <a:schemeClr val="tx1"/>
                </a:solidFill>
                <a:latin typeface="Frutiger 55 Roman" pitchFamily="34" charset="0"/>
                <a:ea typeface="Arial Unicode MS" pitchFamily="50" charset="-128"/>
                <a:cs typeface="Arial Unicode MS" pitchFamily="50" charset="-128"/>
              </a:defRPr>
            </a:lvl6pPr>
            <a:lvl7pPr marL="2971800" indent="-228600" defTabSz="950913" eaLnBrk="0" fontAlgn="base" hangingPunct="0">
              <a:spcBef>
                <a:spcPct val="50000"/>
              </a:spcBef>
              <a:spcAft>
                <a:spcPct val="0"/>
              </a:spcAft>
              <a:defRPr>
                <a:solidFill>
                  <a:schemeClr val="tx1"/>
                </a:solidFill>
                <a:latin typeface="Frutiger 55 Roman" pitchFamily="34" charset="0"/>
                <a:ea typeface="Arial Unicode MS" pitchFamily="50" charset="-128"/>
                <a:cs typeface="Arial Unicode MS" pitchFamily="50" charset="-128"/>
              </a:defRPr>
            </a:lvl7pPr>
            <a:lvl8pPr marL="3429000" indent="-228600" defTabSz="950913" eaLnBrk="0" fontAlgn="base" hangingPunct="0">
              <a:spcBef>
                <a:spcPct val="50000"/>
              </a:spcBef>
              <a:spcAft>
                <a:spcPct val="0"/>
              </a:spcAft>
              <a:defRPr>
                <a:solidFill>
                  <a:schemeClr val="tx1"/>
                </a:solidFill>
                <a:latin typeface="Frutiger 55 Roman" pitchFamily="34" charset="0"/>
                <a:ea typeface="Arial Unicode MS" pitchFamily="50" charset="-128"/>
                <a:cs typeface="Arial Unicode MS" pitchFamily="50" charset="-128"/>
              </a:defRPr>
            </a:lvl8pPr>
            <a:lvl9pPr marL="3886200" indent="-228600" defTabSz="950913" eaLnBrk="0" fontAlgn="base" hangingPunct="0">
              <a:spcBef>
                <a:spcPct val="50000"/>
              </a:spcBef>
              <a:spcAft>
                <a:spcPct val="0"/>
              </a:spcAft>
              <a:defRPr>
                <a:solidFill>
                  <a:schemeClr val="tx1"/>
                </a:solidFill>
                <a:latin typeface="Frutiger 55 Roman" pitchFamily="34" charset="0"/>
                <a:ea typeface="Arial Unicode MS" pitchFamily="50" charset="-128"/>
                <a:cs typeface="Arial Unicode MS" pitchFamily="50" charset="-128"/>
              </a:defRPr>
            </a:lvl9pPr>
          </a:lstStyle>
          <a:p>
            <a:pPr algn="r">
              <a:spcBef>
                <a:spcPct val="0"/>
              </a:spcBef>
            </a:pPr>
            <a:fld id="{0DC84065-5C31-409E-A4F2-AF6FE4FA71F4}" type="slidenum">
              <a:rPr lang="en-US" altLang="zh-TW" sz="1100" smtClean="0"/>
              <a:pPr algn="r">
                <a:spcBef>
                  <a:spcPct val="0"/>
                </a:spcBef>
              </a:pPr>
              <a:t>18</a:t>
            </a:fld>
            <a:endParaRPr lang="en-US" altLang="zh-TW" sz="1100"/>
          </a:p>
        </p:txBody>
      </p:sp>
      <p:sp>
        <p:nvSpPr>
          <p:cNvPr id="232451" name="Rectangle 2"/>
          <p:cNvSpPr>
            <a:spLocks noGrp="1" noRot="1" noChangeAspect="1" noChangeArrowheads="1" noTextEdit="1"/>
          </p:cNvSpPr>
          <p:nvPr>
            <p:ph type="sldImg"/>
          </p:nvPr>
        </p:nvSpPr>
        <p:spPr>
          <a:xfrm>
            <a:off x="1181100" y="698500"/>
            <a:ext cx="4640263" cy="3479800"/>
          </a:xfrm>
          <a:ln/>
        </p:spPr>
      </p:sp>
      <p:sp>
        <p:nvSpPr>
          <p:cNvPr id="232452" name="Rectangle 3"/>
          <p:cNvSpPr>
            <a:spLocks noGrp="1" noChangeArrowheads="1"/>
          </p:cNvSpPr>
          <p:nvPr>
            <p:ph type="body" idx="1"/>
          </p:nvPr>
        </p:nvSpPr>
        <p:spPr>
          <a:xfrm>
            <a:off x="930990" y="4409006"/>
            <a:ext cx="5134140" cy="4176951"/>
          </a:xfrm>
          <a:noFill/>
        </p:spPr>
        <p:txBody>
          <a:bodyPr lIns="0" tIns="0" rIns="0" bIns="0"/>
          <a:lstStyle/>
          <a:p>
            <a:pPr marL="193675" indent="-193675"/>
            <a:endParaRPr lang="en-US" altLang="en-US">
              <a:latin typeface="Frutiger 55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Frutiger 55 Roman"/>
            </a:endParaRPr>
          </a:p>
        </p:txBody>
      </p:sp>
      <p:sp>
        <p:nvSpPr>
          <p:cNvPr id="4" name="Slide Number Placeholder 3"/>
          <p:cNvSpPr>
            <a:spLocks noGrp="1"/>
          </p:cNvSpPr>
          <p:nvPr>
            <p:ph type="sldNum" sz="quarter" idx="10"/>
          </p:nvPr>
        </p:nvSpPr>
        <p:spPr/>
        <p:txBody>
          <a:bodyPr/>
          <a:lstStyle/>
          <a:p>
            <a:pPr>
              <a:defRPr/>
            </a:pPr>
            <a:fld id="{18691207-5E82-451B-BE22-17DF99276833}" type="slidenum">
              <a:rPr lang="en-US" smtClean="0">
                <a:latin typeface="Frutiger 55 Roman"/>
              </a:rPr>
              <a:pPr>
                <a:defRPr/>
              </a:pPr>
              <a:t>19</a:t>
            </a:fld>
            <a:endParaRPr lang="en-US">
              <a:latin typeface="Frutiger 55 Roman"/>
            </a:endParaRPr>
          </a:p>
        </p:txBody>
      </p:sp>
    </p:spTree>
    <p:extLst>
      <p:ext uri="{BB962C8B-B14F-4D97-AF65-F5344CB8AC3E}">
        <p14:creationId xmlns:p14="http://schemas.microsoft.com/office/powerpoint/2010/main" val="228690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Frutiger 55 Roman"/>
            </a:endParaRPr>
          </a:p>
        </p:txBody>
      </p:sp>
      <p:sp>
        <p:nvSpPr>
          <p:cNvPr id="4" name="Slide Number Placeholder 3"/>
          <p:cNvSpPr>
            <a:spLocks noGrp="1"/>
          </p:cNvSpPr>
          <p:nvPr>
            <p:ph type="sldNum" sz="quarter" idx="10"/>
          </p:nvPr>
        </p:nvSpPr>
        <p:spPr/>
        <p:txBody>
          <a:bodyPr/>
          <a:lstStyle/>
          <a:p>
            <a:pPr>
              <a:defRPr/>
            </a:pPr>
            <a:fld id="{18691207-5E82-451B-BE22-17DF99276833}" type="slidenum">
              <a:rPr lang="en-US" smtClean="0">
                <a:latin typeface="Frutiger 55 Roman"/>
              </a:rPr>
              <a:pPr>
                <a:defRPr/>
              </a:pPr>
              <a:t>20</a:t>
            </a:fld>
            <a:endParaRPr lang="en-US">
              <a:latin typeface="Frutiger 55 Roman"/>
            </a:endParaRPr>
          </a:p>
        </p:txBody>
      </p:sp>
    </p:spTree>
    <p:extLst>
      <p:ext uri="{BB962C8B-B14F-4D97-AF65-F5344CB8AC3E}">
        <p14:creationId xmlns:p14="http://schemas.microsoft.com/office/powerpoint/2010/main" val="41298895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2" Type="http://schemas.openxmlformats.org/officeDocument/2006/relationships/tags" Target="../tags/tag59.xml"/><Relationship Id="rId16" Type="http://schemas.openxmlformats.org/officeDocument/2006/relationships/slideMaster" Target="../slideMasters/slideMaster1.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slideMaster" Target="../slideMasters/slideMaster1.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tags" Target="../tags/tag111.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tags" Target="../tags/tag11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slideMaster" Target="../slideMasters/slideMaster1.xml"/><Relationship Id="rId4" Type="http://schemas.openxmlformats.org/officeDocument/2006/relationships/tags" Target="../tags/tag31.xml"/><Relationship Id="rId9" Type="http://schemas.openxmlformats.org/officeDocument/2006/relationships/tags" Target="../tags/tag3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slideMaster" Target="../slideMasters/slideMaster1.xml"/><Relationship Id="rId4" Type="http://schemas.openxmlformats.org/officeDocument/2006/relationships/tags" Target="../tags/tag40.xml"/><Relationship Id="rId9"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Master" Target="../slideMasters/slideMaster1.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5" name="CREATE DATE"/>
          <p:cNvSpPr>
            <a:spLocks noGrp="1"/>
          </p:cNvSpPr>
          <p:nvPr>
            <p:ph type="body" sz="quarter" idx="11" hasCustomPrompt="1"/>
            <p:custDataLst>
              <p:tags r:id="rId1"/>
            </p:custDataLst>
          </p:nvPr>
        </p:nvSpPr>
        <p:spPr>
          <a:xfrm>
            <a:off x="420624" y="7059168"/>
            <a:ext cx="3575304" cy="246221"/>
          </a:xfrm>
        </p:spPr>
        <p:txBody>
          <a:bodyPr>
            <a:spAutoFit/>
          </a:bodyPr>
          <a:lstStyle>
            <a:lvl1pPr marL="0" indent="0">
              <a:buNone/>
              <a:defRPr sz="1600"/>
            </a:lvl1pPr>
          </a:lstStyle>
          <a:p>
            <a:pPr lvl="0"/>
            <a:r>
              <a:rPr lang="en-GB"/>
              <a:t>&lt;&lt;COVER PAGE DATE&gt;&gt;</a:t>
            </a:r>
          </a:p>
        </p:txBody>
      </p:sp>
      <p:sp>
        <p:nvSpPr>
          <p:cNvPr id="3" name="PRESENTATION PRESENTER"/>
          <p:cNvSpPr>
            <a:spLocks noGrp="1"/>
          </p:cNvSpPr>
          <p:nvPr>
            <p:ph type="subTitle" idx="1" hasCustomPrompt="1"/>
            <p:custDataLst>
              <p:tags r:id="rId2"/>
            </p:custDataLst>
          </p:nvPr>
        </p:nvSpPr>
        <p:spPr>
          <a:xfrm>
            <a:off x="420624" y="4352544"/>
            <a:ext cx="4998747" cy="274320"/>
          </a:xfrm>
        </p:spPr>
        <p:txBody>
          <a:bodyPr lIns="0" tIns="0" rIns="0" bIns="0" anchor="t" anchorCtr="0">
            <a:noAutofit/>
          </a:bodyPr>
          <a:lstStyle>
            <a:lvl1pPr marL="0" indent="0" algn="l">
              <a:spcBef>
                <a:spcPts val="1800"/>
              </a:spcBef>
              <a:buNone/>
              <a:defRPr sz="1600" i="0" baseline="0">
                <a:solidFill>
                  <a:schemeClr val="tx1"/>
                </a:solidFill>
                <a:latin typeface="Frutiger 55 Roman"/>
                <a:ea typeface="Arial Unicode MS" pitchFamily="34" charset="-128"/>
              </a:defRPr>
            </a:lvl1pPr>
            <a:lvl2pPr marL="502753" indent="0" algn="ctr">
              <a:buNone/>
              <a:defRPr>
                <a:solidFill>
                  <a:schemeClr val="tx1">
                    <a:tint val="75000"/>
                  </a:schemeClr>
                </a:solidFill>
              </a:defRPr>
            </a:lvl2pPr>
            <a:lvl3pPr marL="1005505" indent="0" algn="ctr">
              <a:buNone/>
              <a:defRPr>
                <a:solidFill>
                  <a:schemeClr val="tx1">
                    <a:tint val="75000"/>
                  </a:schemeClr>
                </a:solidFill>
              </a:defRPr>
            </a:lvl3pPr>
            <a:lvl4pPr marL="1508257" indent="0" algn="ctr">
              <a:buNone/>
              <a:defRPr>
                <a:solidFill>
                  <a:schemeClr val="tx1">
                    <a:tint val="75000"/>
                  </a:schemeClr>
                </a:solidFill>
              </a:defRPr>
            </a:lvl4pPr>
            <a:lvl5pPr marL="2011009" indent="0" algn="ctr">
              <a:buNone/>
              <a:defRPr>
                <a:solidFill>
                  <a:schemeClr val="tx1">
                    <a:tint val="75000"/>
                  </a:schemeClr>
                </a:solidFill>
              </a:defRPr>
            </a:lvl5pPr>
            <a:lvl6pPr marL="2513761" indent="0" algn="ctr">
              <a:buNone/>
              <a:defRPr>
                <a:solidFill>
                  <a:schemeClr val="tx1">
                    <a:tint val="75000"/>
                  </a:schemeClr>
                </a:solidFill>
              </a:defRPr>
            </a:lvl6pPr>
            <a:lvl7pPr marL="3016512" indent="0" algn="ctr">
              <a:buNone/>
              <a:defRPr>
                <a:solidFill>
                  <a:schemeClr val="tx1">
                    <a:tint val="75000"/>
                  </a:schemeClr>
                </a:solidFill>
              </a:defRPr>
            </a:lvl7pPr>
            <a:lvl8pPr marL="3519265" indent="0" algn="ctr">
              <a:buNone/>
              <a:defRPr>
                <a:solidFill>
                  <a:schemeClr val="tx1">
                    <a:tint val="75000"/>
                  </a:schemeClr>
                </a:solidFill>
              </a:defRPr>
            </a:lvl8pPr>
            <a:lvl9pPr marL="4022016" indent="0" algn="ctr">
              <a:buNone/>
              <a:defRPr>
                <a:solidFill>
                  <a:schemeClr val="tx1">
                    <a:tint val="75000"/>
                  </a:schemeClr>
                </a:solidFill>
              </a:defRPr>
            </a:lvl9pPr>
          </a:lstStyle>
          <a:p>
            <a:r>
              <a:rPr lang="en-GB"/>
              <a:t>&lt;&lt;Presentation presenter&gt;&gt;</a:t>
            </a:r>
          </a:p>
        </p:txBody>
      </p:sp>
      <p:sp>
        <p:nvSpPr>
          <p:cNvPr id="2" name="PRESENTATION TITLE"/>
          <p:cNvSpPr>
            <a:spLocks noGrp="1"/>
          </p:cNvSpPr>
          <p:nvPr>
            <p:ph type="ctrTitle" hasCustomPrompt="1"/>
            <p:custDataLst>
              <p:tags r:id="rId3"/>
            </p:custDataLst>
          </p:nvPr>
        </p:nvSpPr>
        <p:spPr>
          <a:xfrm>
            <a:off x="420624" y="2176272"/>
            <a:ext cx="8202168" cy="941832"/>
          </a:xfrm>
        </p:spPr>
        <p:txBody>
          <a:bodyPr lIns="0" tIns="0" rIns="0" bIns="0" anchor="b" anchorCtr="0">
            <a:noAutofit/>
          </a:bodyPr>
          <a:lstStyle>
            <a:lvl1pPr>
              <a:lnSpc>
                <a:spcPts val="4200"/>
              </a:lnSpc>
              <a:spcBef>
                <a:spcPts val="4200"/>
              </a:spcBef>
              <a:defRPr sz="4000" baseline="0">
                <a:solidFill>
                  <a:schemeClr val="tx1"/>
                </a:solidFill>
                <a:latin typeface="Frutiger 45 Light"/>
                <a:ea typeface="Arial Unicode MS" pitchFamily="34" charset="-128"/>
              </a:defRPr>
            </a:lvl1pPr>
          </a:lstStyle>
          <a:p>
            <a:r>
              <a:rPr lang="en-GB"/>
              <a:t>&lt;&lt;Keyline: short headline&gt;&gt;</a:t>
            </a:r>
          </a:p>
        </p:txBody>
      </p:sp>
      <p:sp>
        <p:nvSpPr>
          <p:cNvPr id="8" name="SECURITY TEXT"/>
          <p:cNvSpPr txBox="1">
            <a:spLocks/>
          </p:cNvSpPr>
          <p:nvPr userDrawn="1">
            <p:custDataLst>
              <p:tags r:id="rId4"/>
            </p:custDataLst>
          </p:nvPr>
        </p:nvSpPr>
        <p:spPr>
          <a:xfrm>
            <a:off x="7607808" y="742950"/>
            <a:ext cx="1993392" cy="184658"/>
          </a:xfrm>
          <a:prstGeom prst="rect">
            <a:avLst/>
          </a:prstGeom>
        </p:spPr>
        <p:txBody>
          <a:bodyPr vert="horz" wrap="square" lIns="73152" tIns="0" rIns="0" bIns="0" rtlCol="0" anchor="b" anchorCtr="0">
            <a:spAutoFit/>
          </a:bodyPr>
          <a:lstStyle>
            <a:lvl1pPr marL="0" indent="0" algn="l" defTabSz="1005505" rtl="0" eaLnBrk="1" latinLnBrk="0" hangingPunct="1">
              <a:spcBef>
                <a:spcPct val="20000"/>
              </a:spcBef>
              <a:buSzPct val="120000"/>
              <a:buFont typeface="Symbol" pitchFamily="18" charset="2"/>
              <a:buNone/>
              <a:defRPr sz="1200" b="0" kern="1200" baseline="0">
                <a:solidFill>
                  <a:schemeClr val="tx1"/>
                </a:solidFill>
                <a:latin typeface="+mn-lt"/>
                <a:ea typeface="+mn-ea"/>
                <a:cs typeface="+mn-cs"/>
              </a:defRPr>
            </a:lvl1pPr>
            <a:lvl2pPr marL="816973" indent="-314218"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2pPr>
            <a:lvl3pPr marL="1256881"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3pPr>
            <a:lvl4pPr marL="1759633"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4pPr>
            <a:lvl5pPr marL="2262384"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5pPr>
            <a:lvl6pPr marL="2765137"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7890"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0641"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3393"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a:r>
              <a:rPr lang="en-GB" err="1">
                <a:latin typeface="Frutiger 55 Roman"/>
                <a:ea typeface="MS PGothic"/>
              </a:rPr>
              <a:t>Cofidential</a:t>
            </a:r>
            <a:endParaRPr lang="en-GB">
              <a:latin typeface="Frutiger 55 Roman"/>
              <a:ea typeface="MS PGothic"/>
            </a:endParaRPr>
          </a:p>
        </p:txBody>
      </p:sp>
      <p:sp>
        <p:nvSpPr>
          <p:cNvPr id="6" name="PRESENTATION INFOLINE"/>
          <p:cNvSpPr>
            <a:spLocks noGrp="1"/>
          </p:cNvSpPr>
          <p:nvPr>
            <p:ph type="body" sz="quarter" idx="12" hasCustomPrompt="1"/>
            <p:custDataLst>
              <p:tags r:id="rId5"/>
            </p:custDataLst>
          </p:nvPr>
        </p:nvSpPr>
        <p:spPr>
          <a:xfrm>
            <a:off x="420624" y="3474720"/>
            <a:ext cx="8202168" cy="342900"/>
          </a:xfrm>
        </p:spPr>
        <p:txBody>
          <a:bodyPr/>
          <a:lstStyle>
            <a:lvl1pPr marL="0" marR="0" indent="0" algn="l" defTabSz="1005505" rtl="0" eaLnBrk="1" fontAlgn="auto" latinLnBrk="0" hangingPunct="1">
              <a:lnSpc>
                <a:spcPts val="2200"/>
              </a:lnSpc>
              <a:spcBef>
                <a:spcPts val="1800"/>
              </a:spcBef>
              <a:spcAft>
                <a:spcPts val="0"/>
              </a:spcAft>
              <a:buClr>
                <a:schemeClr val="tx2"/>
              </a:buClr>
              <a:buSzPct val="100000"/>
              <a:buFont typeface="Symbol" pitchFamily="18" charset="2"/>
              <a:buNone/>
              <a:tabLst/>
              <a:defRPr sz="1800">
                <a:latin typeface="UBSHeadline"/>
              </a:defRPr>
            </a:lvl1pPr>
            <a:lvl2pPr marL="234950" indent="0">
              <a:buNone/>
              <a:defRPr/>
            </a:lvl2pPr>
            <a:lvl3pPr marL="457200" indent="0">
              <a:buNone/>
              <a:defRPr/>
            </a:lvl3pPr>
            <a:lvl4pPr marL="692150" indent="0">
              <a:buNone/>
              <a:defRPr/>
            </a:lvl4pPr>
            <a:lvl5pPr marL="914400" indent="0">
              <a:buNone/>
              <a:defRPr/>
            </a:lvl5pPr>
          </a:lstStyle>
          <a:p>
            <a:pPr marL="0" marR="0" lvl="0" indent="0" algn="l" defTabSz="1005505" rtl="0" eaLnBrk="1" fontAlgn="auto" latinLnBrk="0" hangingPunct="1">
              <a:lnSpc>
                <a:spcPct val="100000"/>
              </a:lnSpc>
              <a:spcBef>
                <a:spcPts val="1400"/>
              </a:spcBef>
              <a:spcAft>
                <a:spcPts val="0"/>
              </a:spcAft>
              <a:buClr>
                <a:schemeClr val="tx2"/>
              </a:buClr>
              <a:buSzPct val="100000"/>
              <a:buFont typeface="Symbol" pitchFamily="18" charset="2"/>
              <a:buNone/>
              <a:tabLst/>
              <a:defRPr/>
            </a:pPr>
            <a:r>
              <a:rPr lang="en-GB" altLang="zh-TW" sz="2000" kern="0">
                <a:latin typeface="UBSHeadline" panose="02040503080702040204" pitchFamily="18" charset="0"/>
              </a:rPr>
              <a:t>&lt;&lt;</a:t>
            </a:r>
            <a:r>
              <a:rPr lang="en-GB" altLang="zh-TW" sz="2000" kern="0" err="1">
                <a:latin typeface="UBSHeadline" panose="02040503080702040204" pitchFamily="18" charset="0"/>
              </a:rPr>
              <a:t>Infoline</a:t>
            </a:r>
            <a:r>
              <a:rPr lang="en-GB" altLang="zh-TW" sz="2000" kern="0">
                <a:latin typeface="UBSHeadline" panose="02040503080702040204" pitchFamily="18" charset="0"/>
              </a:rPr>
              <a:t>: presentation description&gt;&gt;</a:t>
            </a:r>
          </a:p>
        </p:txBody>
      </p:sp>
      <p:sp>
        <p:nvSpPr>
          <p:cNvPr id="7" name="PRESENTATION PRESENTER FUNCTION"/>
          <p:cNvSpPr>
            <a:spLocks noGrp="1"/>
          </p:cNvSpPr>
          <p:nvPr>
            <p:ph type="body" sz="quarter" idx="10" hasCustomPrompt="1"/>
            <p:custDataLst>
              <p:tags r:id="rId6"/>
            </p:custDataLst>
          </p:nvPr>
        </p:nvSpPr>
        <p:spPr>
          <a:xfrm>
            <a:off x="422159" y="4599432"/>
            <a:ext cx="4999789" cy="274320"/>
          </a:xfrm>
        </p:spPr>
        <p:txBody>
          <a:bodyPr lIns="0" rIns="0">
            <a:noAutofit/>
          </a:bodyPr>
          <a:lstStyle>
            <a:lvl1pPr marL="0" indent="0">
              <a:spcBef>
                <a:spcPts val="1800"/>
              </a:spcBef>
              <a:buNone/>
              <a:defRPr sz="1600" i="0" baseline="0">
                <a:solidFill>
                  <a:schemeClr val="tx1"/>
                </a:solidFill>
                <a:latin typeface="Frutiger 55 Roman"/>
              </a:defRPr>
            </a:lvl1pPr>
          </a:lstStyle>
          <a:p>
            <a:pPr lvl="0"/>
            <a:r>
              <a:rPr lang="en-GB"/>
              <a:t>&lt;&lt;Presenter function&gt;&gt;</a:t>
            </a:r>
          </a:p>
        </p:txBody>
      </p:sp>
      <p:sp>
        <p:nvSpPr>
          <p:cNvPr id="4" name="DraftStamp" hidden="1"/>
          <p:cNvSpPr txBox="1"/>
          <p:nvPr userDrawn="1">
            <p:custDataLst>
              <p:tags r:id="rId7"/>
            </p:custDataLst>
          </p:nvPr>
        </p:nvSpPr>
        <p:spPr>
          <a:xfrm>
            <a:off x="7772400" y="9017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2x2">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C04BB5FE-21AD-4A47-B7F8-7792A0111F81}" type="slidenum">
              <a:rPr lang="en-GB" sz="700" smtClean="0"/>
              <a:pPr algn="r"/>
              <a:t>‹#›</a:t>
            </a:fld>
            <a:endParaRPr lang="en-GB" sz="700"/>
          </a:p>
        </p:txBody>
      </p:sp>
      <p:sp>
        <p:nvSpPr>
          <p:cNvPr id="19" name="LAYOUT SOURCE"/>
          <p:cNvSpPr>
            <a:spLocks noGrp="1"/>
          </p:cNvSpPr>
          <p:nvPr>
            <p:ph type="body" idx="24" hasCustomPrompt="1"/>
            <p:custDataLst>
              <p:tags r:id="rId1"/>
            </p:custDataLst>
          </p:nvPr>
        </p:nvSpPr>
        <p:spPr>
          <a:xfrm>
            <a:off x="5157216" y="6254499"/>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17" name="LAYOUT BODY"/>
          <p:cNvSpPr>
            <a:spLocks noGrp="1"/>
          </p:cNvSpPr>
          <p:nvPr>
            <p:ph idx="22"/>
            <p:custDataLst>
              <p:tags r:id="rId2"/>
            </p:custDataLst>
          </p:nvPr>
        </p:nvSpPr>
        <p:spPr>
          <a:xfrm>
            <a:off x="5157216" y="4416554"/>
            <a:ext cx="443484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LAYOUT HEADER"/>
          <p:cNvSpPr>
            <a:spLocks noGrp="1"/>
          </p:cNvSpPr>
          <p:nvPr>
            <p:ph type="body" idx="23" hasCustomPrompt="1"/>
            <p:custDataLst>
              <p:tags r:id="rId3"/>
            </p:custDataLst>
          </p:nvPr>
        </p:nvSpPr>
        <p:spPr>
          <a:xfrm>
            <a:off x="5157216" y="4059936"/>
            <a:ext cx="4434840" cy="356616"/>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2" name="LAYOUT SOURCE"/>
          <p:cNvSpPr>
            <a:spLocks noGrp="1"/>
          </p:cNvSpPr>
          <p:nvPr>
            <p:ph type="body" idx="18" hasCustomPrompt="1"/>
            <p:custDataLst>
              <p:tags r:id="rId4"/>
            </p:custDataLst>
          </p:nvPr>
        </p:nvSpPr>
        <p:spPr>
          <a:xfrm>
            <a:off x="5157216" y="3694180"/>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8" name="LAYOUT BODY"/>
          <p:cNvSpPr>
            <a:spLocks noGrp="1"/>
          </p:cNvSpPr>
          <p:nvPr>
            <p:ph idx="16"/>
            <p:custDataLst>
              <p:tags r:id="rId5"/>
            </p:custDataLst>
          </p:nvPr>
        </p:nvSpPr>
        <p:spPr>
          <a:xfrm>
            <a:off x="5157216" y="1856234"/>
            <a:ext cx="443484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LAYOUT HEADER"/>
          <p:cNvSpPr>
            <a:spLocks noGrp="1"/>
          </p:cNvSpPr>
          <p:nvPr>
            <p:ph type="body" idx="25" hasCustomPrompt="1"/>
            <p:custDataLst>
              <p:tags r:id="rId6"/>
            </p:custDataLst>
          </p:nvPr>
        </p:nvSpPr>
        <p:spPr>
          <a:xfrm>
            <a:off x="5157216" y="1498600"/>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6" name="LAYOUT SOURCE"/>
          <p:cNvSpPr>
            <a:spLocks noGrp="1"/>
          </p:cNvSpPr>
          <p:nvPr>
            <p:ph type="body" idx="21" hasCustomPrompt="1"/>
            <p:custDataLst>
              <p:tags r:id="rId7"/>
            </p:custDataLst>
          </p:nvPr>
        </p:nvSpPr>
        <p:spPr>
          <a:xfrm>
            <a:off x="420624" y="6254499"/>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13" name="LAYOUT BODY"/>
          <p:cNvSpPr>
            <a:spLocks noGrp="1"/>
          </p:cNvSpPr>
          <p:nvPr>
            <p:ph idx="19"/>
            <p:custDataLst>
              <p:tags r:id="rId8"/>
            </p:custDataLst>
          </p:nvPr>
        </p:nvSpPr>
        <p:spPr>
          <a:xfrm>
            <a:off x="420624" y="4416554"/>
            <a:ext cx="443484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9" name="LAYOUT HEADER"/>
          <p:cNvSpPr>
            <a:spLocks noGrp="1"/>
          </p:cNvSpPr>
          <p:nvPr>
            <p:ph type="body" idx="26" hasCustomPrompt="1"/>
            <p:custDataLst>
              <p:tags r:id="rId9"/>
            </p:custDataLst>
          </p:nvPr>
        </p:nvSpPr>
        <p:spPr>
          <a:xfrm>
            <a:off x="420624" y="4059935"/>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4" name="LAYOUT SOURCE"/>
          <p:cNvSpPr>
            <a:spLocks noGrp="1"/>
          </p:cNvSpPr>
          <p:nvPr>
            <p:ph type="body" idx="15" hasCustomPrompt="1"/>
            <p:custDataLst>
              <p:tags r:id="rId10"/>
            </p:custDataLst>
          </p:nvPr>
        </p:nvSpPr>
        <p:spPr>
          <a:xfrm>
            <a:off x="420624" y="3694180"/>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3" name="LAYOUT BODY"/>
          <p:cNvSpPr>
            <a:spLocks noGrp="1"/>
          </p:cNvSpPr>
          <p:nvPr>
            <p:ph idx="1"/>
            <p:custDataLst>
              <p:tags r:id="rId11"/>
            </p:custDataLst>
          </p:nvPr>
        </p:nvSpPr>
        <p:spPr>
          <a:xfrm>
            <a:off x="420624" y="1856234"/>
            <a:ext cx="443484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LAYOUT HEADER"/>
          <p:cNvSpPr>
            <a:spLocks noGrp="1"/>
          </p:cNvSpPr>
          <p:nvPr>
            <p:ph type="body" idx="14" hasCustomPrompt="1"/>
            <p:custDataLst>
              <p:tags r:id="rId12"/>
            </p:custDataLst>
          </p:nvPr>
        </p:nvSpPr>
        <p:spPr>
          <a:xfrm>
            <a:off x="420624" y="1498600"/>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cxnSp>
        <p:nvCxnSpPr>
          <p:cNvPr id="66" name="THIN BLUE LINE"/>
          <p:cNvCxnSpPr/>
          <p:nvPr/>
        </p:nvCxnSpPr>
        <p:spPr>
          <a:xfrm>
            <a:off x="420623"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3"/>
            </p:custDataLst>
          </p:nvPr>
        </p:nvSpPr>
        <p:spPr>
          <a:xfrm>
            <a:off x="420624" y="3"/>
            <a:ext cx="9189720" cy="941832"/>
          </a:xfrm>
        </p:spPr>
        <p:txBody>
          <a:bodyPr vert="horz" lIns="0" tIns="0" rIns="0" bIns="0" rtlCol="0" anchor="b" anchorCtr="0">
            <a:normAutofit/>
          </a:bodyPr>
          <a:lstStyle>
            <a:lvl1pPr>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20" name="DOCUMENT ID" hidden="1"/>
          <p:cNvSpPr txBox="1"/>
          <p:nvPr userDrawn="1">
            <p:custDataLst>
              <p:tags r:id="rId14"/>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21" name="PXP_GRIDLINES" hidden="1"/>
          <p:cNvGrpSpPr/>
          <p:nvPr userDrawn="1"/>
        </p:nvGrpSpPr>
        <p:grpSpPr>
          <a:xfrm>
            <a:off x="-30640" y="0"/>
            <a:ext cx="10093083" cy="7543800"/>
            <a:chOff x="-30640" y="0"/>
            <a:chExt cx="10093083" cy="7543800"/>
          </a:xfrm>
        </p:grpSpPr>
        <p:cxnSp>
          <p:nvCxnSpPr>
            <p:cNvPr id="22" name="Straight Connector 21"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5"/>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2x(1 and 2)">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7CCF9807-4BDC-4D68-8676-381180632DE6}" type="slidenum">
              <a:rPr lang="en-GB" sz="700" smtClean="0"/>
              <a:pPr algn="r"/>
              <a:t>‹#›</a:t>
            </a:fld>
            <a:endParaRPr lang="en-GB" sz="700"/>
          </a:p>
        </p:txBody>
      </p:sp>
      <p:sp>
        <p:nvSpPr>
          <p:cNvPr id="19" name="LAYOUT SOURCE"/>
          <p:cNvSpPr>
            <a:spLocks noGrp="1"/>
          </p:cNvSpPr>
          <p:nvPr>
            <p:ph type="body" idx="24" hasCustomPrompt="1"/>
            <p:custDataLst>
              <p:tags r:id="rId1"/>
            </p:custDataLst>
          </p:nvPr>
        </p:nvSpPr>
        <p:spPr>
          <a:xfrm>
            <a:off x="5157216" y="6254499"/>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17" name="LAYOUT BODY"/>
          <p:cNvSpPr>
            <a:spLocks noGrp="1"/>
          </p:cNvSpPr>
          <p:nvPr>
            <p:ph idx="22"/>
            <p:custDataLst>
              <p:tags r:id="rId2"/>
            </p:custDataLst>
          </p:nvPr>
        </p:nvSpPr>
        <p:spPr>
          <a:xfrm>
            <a:off x="5157216" y="4416554"/>
            <a:ext cx="443484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LAYOUT HEADER"/>
          <p:cNvSpPr>
            <a:spLocks noGrp="1"/>
          </p:cNvSpPr>
          <p:nvPr>
            <p:ph type="body" idx="26" hasCustomPrompt="1"/>
            <p:custDataLst>
              <p:tags r:id="rId3"/>
            </p:custDataLst>
          </p:nvPr>
        </p:nvSpPr>
        <p:spPr>
          <a:xfrm>
            <a:off x="5157216" y="4059935"/>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2" name="LAYOUT SOURCE"/>
          <p:cNvSpPr>
            <a:spLocks noGrp="1"/>
          </p:cNvSpPr>
          <p:nvPr>
            <p:ph type="body" idx="18" hasCustomPrompt="1"/>
            <p:custDataLst>
              <p:tags r:id="rId4"/>
            </p:custDataLst>
          </p:nvPr>
        </p:nvSpPr>
        <p:spPr>
          <a:xfrm>
            <a:off x="5157216" y="3694180"/>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8" name="LAYOUT BODY"/>
          <p:cNvSpPr>
            <a:spLocks noGrp="1"/>
          </p:cNvSpPr>
          <p:nvPr>
            <p:ph idx="16"/>
            <p:custDataLst>
              <p:tags r:id="rId5"/>
            </p:custDataLst>
          </p:nvPr>
        </p:nvSpPr>
        <p:spPr>
          <a:xfrm>
            <a:off x="5157216" y="1856234"/>
            <a:ext cx="443484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LAYOUT HEADER"/>
          <p:cNvSpPr>
            <a:spLocks noGrp="1"/>
          </p:cNvSpPr>
          <p:nvPr>
            <p:ph type="body" idx="25" hasCustomPrompt="1"/>
            <p:custDataLst>
              <p:tags r:id="rId6"/>
            </p:custDataLst>
          </p:nvPr>
        </p:nvSpPr>
        <p:spPr>
          <a:xfrm>
            <a:off x="5157216" y="1498600"/>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6" name="LAYOUT SOURCE"/>
          <p:cNvSpPr>
            <a:spLocks noGrp="1"/>
          </p:cNvSpPr>
          <p:nvPr>
            <p:ph type="body" idx="21" hasCustomPrompt="1"/>
            <p:custDataLst>
              <p:tags r:id="rId7"/>
            </p:custDataLst>
          </p:nvPr>
        </p:nvSpPr>
        <p:spPr>
          <a:xfrm>
            <a:off x="420624" y="6254499"/>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3" name="LAYOUT BODY"/>
          <p:cNvSpPr>
            <a:spLocks noGrp="1"/>
          </p:cNvSpPr>
          <p:nvPr>
            <p:ph idx="1"/>
            <p:custDataLst>
              <p:tags r:id="rId8"/>
            </p:custDataLst>
          </p:nvPr>
        </p:nvSpPr>
        <p:spPr>
          <a:xfrm>
            <a:off x="420624" y="1856233"/>
            <a:ext cx="4434840" cy="4407409"/>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7" name="LAYOUT HEADER"/>
          <p:cNvSpPr>
            <a:spLocks noGrp="1"/>
          </p:cNvSpPr>
          <p:nvPr>
            <p:ph type="body" idx="14" hasCustomPrompt="1"/>
            <p:custDataLst>
              <p:tags r:id="rId9"/>
            </p:custDataLst>
          </p:nvPr>
        </p:nvSpPr>
        <p:spPr>
          <a:xfrm>
            <a:off x="420624" y="1498600"/>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cxnSp>
        <p:nvCxnSpPr>
          <p:cNvPr id="63"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0"/>
            </p:custDataLst>
          </p:nvPr>
        </p:nvSpPr>
        <p:spPr>
          <a:xfrm>
            <a:off x="420624" y="3"/>
            <a:ext cx="9189720" cy="941832"/>
          </a:xfrm>
        </p:spPr>
        <p:txBody>
          <a:bodyPr vert="horz" lIns="0" tIns="0" rIns="0" bIns="0" rtlCol="0" anchor="b" anchorCtr="0">
            <a:normAutofit/>
          </a:bodyPr>
          <a:lstStyle>
            <a:lvl1pPr>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18" name="DOCUMENT ID" hidden="1"/>
          <p:cNvSpPr txBox="1"/>
          <p:nvPr userDrawn="1">
            <p:custDataLst>
              <p:tags r:id="rId11"/>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15" name="PXP_GRIDLINES" hidden="1"/>
          <p:cNvGrpSpPr/>
          <p:nvPr userDrawn="1"/>
        </p:nvGrpSpPr>
        <p:grpSpPr>
          <a:xfrm>
            <a:off x="-30640" y="0"/>
            <a:ext cx="10093083" cy="7543800"/>
            <a:chOff x="-30640" y="0"/>
            <a:chExt cx="10093083" cy="7543800"/>
          </a:xfrm>
        </p:grpSpPr>
        <p:cxnSp>
          <p:nvCxnSpPr>
            <p:cNvPr id="20" name="Straight Connector 19"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2"/>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2x(2 and 1)">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EB71FFF7-9F05-4969-ABC0-23146D694E35}" type="slidenum">
              <a:rPr lang="en-GB" sz="700" smtClean="0"/>
              <a:pPr algn="r"/>
              <a:t>‹#›</a:t>
            </a:fld>
            <a:endParaRPr lang="en-GB" sz="700"/>
          </a:p>
        </p:txBody>
      </p:sp>
      <p:sp>
        <p:nvSpPr>
          <p:cNvPr id="16" name="LAYOUT SOURCE"/>
          <p:cNvSpPr>
            <a:spLocks noGrp="1"/>
          </p:cNvSpPr>
          <p:nvPr>
            <p:ph type="body" idx="21" hasCustomPrompt="1"/>
            <p:custDataLst>
              <p:tags r:id="rId1"/>
            </p:custDataLst>
          </p:nvPr>
        </p:nvSpPr>
        <p:spPr>
          <a:xfrm>
            <a:off x="420624" y="6254499"/>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13" name="LAYOUT BODY"/>
          <p:cNvSpPr>
            <a:spLocks noGrp="1"/>
          </p:cNvSpPr>
          <p:nvPr>
            <p:ph idx="19"/>
            <p:custDataLst>
              <p:tags r:id="rId2"/>
            </p:custDataLst>
          </p:nvPr>
        </p:nvSpPr>
        <p:spPr>
          <a:xfrm>
            <a:off x="420624" y="4416554"/>
            <a:ext cx="443484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LAYOUT HEADER"/>
          <p:cNvSpPr>
            <a:spLocks noGrp="1"/>
          </p:cNvSpPr>
          <p:nvPr>
            <p:ph type="body" idx="26" hasCustomPrompt="1"/>
            <p:custDataLst>
              <p:tags r:id="rId3"/>
            </p:custDataLst>
          </p:nvPr>
        </p:nvSpPr>
        <p:spPr>
          <a:xfrm>
            <a:off x="420624" y="4059935"/>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9" name="LAYOUT SOURCE"/>
          <p:cNvSpPr>
            <a:spLocks noGrp="1"/>
          </p:cNvSpPr>
          <p:nvPr>
            <p:ph type="body" idx="24" hasCustomPrompt="1"/>
            <p:custDataLst>
              <p:tags r:id="rId4"/>
            </p:custDataLst>
          </p:nvPr>
        </p:nvSpPr>
        <p:spPr>
          <a:xfrm>
            <a:off x="5157216" y="6254499"/>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8" name="LAYOUT BODY"/>
          <p:cNvSpPr>
            <a:spLocks noGrp="1"/>
          </p:cNvSpPr>
          <p:nvPr>
            <p:ph idx="16"/>
            <p:custDataLst>
              <p:tags r:id="rId5"/>
            </p:custDataLst>
          </p:nvPr>
        </p:nvSpPr>
        <p:spPr>
          <a:xfrm>
            <a:off x="5157216" y="1856233"/>
            <a:ext cx="4434840" cy="4407409"/>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6" name="LAYOUT HEADER"/>
          <p:cNvSpPr>
            <a:spLocks noGrp="1"/>
          </p:cNvSpPr>
          <p:nvPr>
            <p:ph type="body" idx="25" hasCustomPrompt="1"/>
            <p:custDataLst>
              <p:tags r:id="rId6"/>
            </p:custDataLst>
          </p:nvPr>
        </p:nvSpPr>
        <p:spPr>
          <a:xfrm>
            <a:off x="5157216" y="1498600"/>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4" name="LAYOUT SOURCE"/>
          <p:cNvSpPr>
            <a:spLocks noGrp="1"/>
          </p:cNvSpPr>
          <p:nvPr>
            <p:ph type="body" idx="15" hasCustomPrompt="1"/>
            <p:custDataLst>
              <p:tags r:id="rId7"/>
            </p:custDataLst>
          </p:nvPr>
        </p:nvSpPr>
        <p:spPr>
          <a:xfrm>
            <a:off x="420624" y="3694180"/>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3" name="LAYOUT BODY"/>
          <p:cNvSpPr>
            <a:spLocks noGrp="1"/>
          </p:cNvSpPr>
          <p:nvPr>
            <p:ph idx="1"/>
            <p:custDataLst>
              <p:tags r:id="rId8"/>
            </p:custDataLst>
          </p:nvPr>
        </p:nvSpPr>
        <p:spPr>
          <a:xfrm>
            <a:off x="420624" y="1856234"/>
            <a:ext cx="443484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LAYOUT HEADER"/>
          <p:cNvSpPr>
            <a:spLocks noGrp="1"/>
          </p:cNvSpPr>
          <p:nvPr>
            <p:ph type="body" idx="14" hasCustomPrompt="1"/>
            <p:custDataLst>
              <p:tags r:id="rId9"/>
            </p:custDataLst>
          </p:nvPr>
        </p:nvSpPr>
        <p:spPr>
          <a:xfrm>
            <a:off x="420624" y="1498600"/>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cxnSp>
        <p:nvCxnSpPr>
          <p:cNvPr id="63"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AGE HEADING"/>
          <p:cNvSpPr>
            <a:spLocks noGrp="1"/>
          </p:cNvSpPr>
          <p:nvPr>
            <p:ph type="title" hasCustomPrompt="1"/>
            <p:custDataLst>
              <p:tags r:id="rId10"/>
            </p:custDataLst>
          </p:nvPr>
        </p:nvSpPr>
        <p:spPr>
          <a:xfrm>
            <a:off x="420623" y="3"/>
            <a:ext cx="9189720" cy="941832"/>
          </a:xfrm>
        </p:spPr>
        <p:txBody>
          <a:bodyPr vert="horz" lIns="0" tIns="0" rIns="0" bIns="0" rtlCol="0" anchor="b" anchorCtr="0">
            <a:normAutofit/>
          </a:bodyPr>
          <a:lstStyle>
            <a:lvl1pPr>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17" name="DOCUMENT ID" hidden="1"/>
          <p:cNvSpPr txBox="1"/>
          <p:nvPr userDrawn="1">
            <p:custDataLst>
              <p:tags r:id="rId11"/>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15" name="PXP_GRIDLINES" hidden="1"/>
          <p:cNvGrpSpPr/>
          <p:nvPr userDrawn="1"/>
        </p:nvGrpSpPr>
        <p:grpSpPr>
          <a:xfrm>
            <a:off x="-30640" y="0"/>
            <a:ext cx="10093083" cy="7543800"/>
            <a:chOff x="-30640" y="0"/>
            <a:chExt cx="10093083" cy="7543800"/>
          </a:xfrm>
        </p:grpSpPr>
        <p:cxnSp>
          <p:nvCxnSpPr>
            <p:cNvPr id="18" name="Straight Connector 17"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2"/>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3x2">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86A79529-9704-412A-9627-88623531B893}" type="slidenum">
              <a:rPr lang="en-GB" sz="700" smtClean="0"/>
              <a:pPr algn="r"/>
              <a:t>‹#›</a:t>
            </a:fld>
            <a:endParaRPr lang="en-GB" sz="700"/>
          </a:p>
        </p:txBody>
      </p:sp>
      <p:sp>
        <p:nvSpPr>
          <p:cNvPr id="25" name="LAYOUT SOURCE"/>
          <p:cNvSpPr>
            <a:spLocks noGrp="1"/>
          </p:cNvSpPr>
          <p:nvPr>
            <p:ph type="body" idx="30" hasCustomPrompt="1"/>
            <p:custDataLst>
              <p:tags r:id="rId1"/>
            </p:custDataLst>
          </p:nvPr>
        </p:nvSpPr>
        <p:spPr>
          <a:xfrm>
            <a:off x="6729984" y="6254499"/>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23" name="LAYOUT BODY"/>
          <p:cNvSpPr>
            <a:spLocks noGrp="1"/>
          </p:cNvSpPr>
          <p:nvPr>
            <p:ph idx="28"/>
            <p:custDataLst>
              <p:tags r:id="rId2"/>
            </p:custDataLst>
          </p:nvPr>
        </p:nvSpPr>
        <p:spPr>
          <a:xfrm>
            <a:off x="6729984" y="4416554"/>
            <a:ext cx="2871216"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LAYOUT HEADER"/>
          <p:cNvSpPr>
            <a:spLocks noGrp="1"/>
          </p:cNvSpPr>
          <p:nvPr>
            <p:ph type="body" idx="35" hasCustomPrompt="1"/>
            <p:custDataLst>
              <p:tags r:id="rId3"/>
            </p:custDataLst>
          </p:nvPr>
        </p:nvSpPr>
        <p:spPr>
          <a:xfrm>
            <a:off x="6729984" y="4059935"/>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22" name="LAYOUT SOURCE"/>
          <p:cNvSpPr>
            <a:spLocks noGrp="1"/>
          </p:cNvSpPr>
          <p:nvPr>
            <p:ph type="body" idx="27" hasCustomPrompt="1"/>
            <p:custDataLst>
              <p:tags r:id="rId4"/>
            </p:custDataLst>
          </p:nvPr>
        </p:nvSpPr>
        <p:spPr>
          <a:xfrm>
            <a:off x="3575304" y="6254499"/>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20" name="LAYOUT BODY"/>
          <p:cNvSpPr>
            <a:spLocks noGrp="1"/>
          </p:cNvSpPr>
          <p:nvPr>
            <p:ph idx="25"/>
            <p:custDataLst>
              <p:tags r:id="rId5"/>
            </p:custDataLst>
          </p:nvPr>
        </p:nvSpPr>
        <p:spPr>
          <a:xfrm>
            <a:off x="3575304" y="4416554"/>
            <a:ext cx="2871216"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7" name="LAYOUT HEADER"/>
          <p:cNvSpPr>
            <a:spLocks noGrp="1"/>
          </p:cNvSpPr>
          <p:nvPr>
            <p:ph type="body" idx="34" hasCustomPrompt="1"/>
            <p:custDataLst>
              <p:tags r:id="rId6"/>
            </p:custDataLst>
          </p:nvPr>
        </p:nvSpPr>
        <p:spPr>
          <a:xfrm>
            <a:off x="3575304" y="4059935"/>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9" name="LAYOUT SOURCE"/>
          <p:cNvSpPr>
            <a:spLocks noGrp="1"/>
          </p:cNvSpPr>
          <p:nvPr>
            <p:ph type="body" idx="24" hasCustomPrompt="1"/>
            <p:custDataLst>
              <p:tags r:id="rId7"/>
            </p:custDataLst>
          </p:nvPr>
        </p:nvSpPr>
        <p:spPr>
          <a:xfrm>
            <a:off x="420624" y="6254499"/>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17" name="LAYOUT BODY"/>
          <p:cNvSpPr>
            <a:spLocks noGrp="1"/>
          </p:cNvSpPr>
          <p:nvPr>
            <p:ph idx="22"/>
            <p:custDataLst>
              <p:tags r:id="rId8"/>
            </p:custDataLst>
          </p:nvPr>
        </p:nvSpPr>
        <p:spPr>
          <a:xfrm>
            <a:off x="420624" y="4416554"/>
            <a:ext cx="2871216"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LAYOUT HEADER"/>
          <p:cNvSpPr>
            <a:spLocks noGrp="1"/>
          </p:cNvSpPr>
          <p:nvPr>
            <p:ph type="body" idx="33" hasCustomPrompt="1"/>
            <p:custDataLst>
              <p:tags r:id="rId9"/>
            </p:custDataLst>
          </p:nvPr>
        </p:nvSpPr>
        <p:spPr>
          <a:xfrm>
            <a:off x="420624" y="4059935"/>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6" name="LAYOUT SOURCE"/>
          <p:cNvSpPr>
            <a:spLocks noGrp="1"/>
          </p:cNvSpPr>
          <p:nvPr>
            <p:ph type="body" idx="21" hasCustomPrompt="1"/>
            <p:custDataLst>
              <p:tags r:id="rId10"/>
            </p:custDataLst>
          </p:nvPr>
        </p:nvSpPr>
        <p:spPr>
          <a:xfrm>
            <a:off x="6729984" y="3694180"/>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13" name="LAYOUT BODY"/>
          <p:cNvSpPr>
            <a:spLocks noGrp="1"/>
          </p:cNvSpPr>
          <p:nvPr>
            <p:ph idx="19"/>
            <p:custDataLst>
              <p:tags r:id="rId11"/>
            </p:custDataLst>
          </p:nvPr>
        </p:nvSpPr>
        <p:spPr>
          <a:xfrm>
            <a:off x="6729984" y="1856234"/>
            <a:ext cx="2871216"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LAYOUT HEADER"/>
          <p:cNvSpPr>
            <a:spLocks noGrp="1"/>
          </p:cNvSpPr>
          <p:nvPr>
            <p:ph type="body" idx="32" hasCustomPrompt="1"/>
            <p:custDataLst>
              <p:tags r:id="rId12"/>
            </p:custDataLst>
          </p:nvPr>
        </p:nvSpPr>
        <p:spPr>
          <a:xfrm>
            <a:off x="6729984" y="1498600"/>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2" name="LAYOUT SOURCE"/>
          <p:cNvSpPr>
            <a:spLocks noGrp="1"/>
          </p:cNvSpPr>
          <p:nvPr>
            <p:ph type="body" idx="18" hasCustomPrompt="1"/>
            <p:custDataLst>
              <p:tags r:id="rId13"/>
            </p:custDataLst>
          </p:nvPr>
        </p:nvSpPr>
        <p:spPr>
          <a:xfrm>
            <a:off x="3575304" y="3694180"/>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8" name="LAYOUT BODY"/>
          <p:cNvSpPr>
            <a:spLocks noGrp="1"/>
          </p:cNvSpPr>
          <p:nvPr>
            <p:ph idx="16"/>
            <p:custDataLst>
              <p:tags r:id="rId14"/>
            </p:custDataLst>
          </p:nvPr>
        </p:nvSpPr>
        <p:spPr>
          <a:xfrm>
            <a:off x="3575304" y="1856234"/>
            <a:ext cx="2871216"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4" name="LAYOUT HEADER"/>
          <p:cNvSpPr>
            <a:spLocks noGrp="1"/>
          </p:cNvSpPr>
          <p:nvPr>
            <p:ph type="body" idx="31" hasCustomPrompt="1"/>
            <p:custDataLst>
              <p:tags r:id="rId15"/>
            </p:custDataLst>
          </p:nvPr>
        </p:nvSpPr>
        <p:spPr>
          <a:xfrm>
            <a:off x="3575304" y="1498600"/>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4" name="LAYOUT SOURCE"/>
          <p:cNvSpPr>
            <a:spLocks noGrp="1"/>
          </p:cNvSpPr>
          <p:nvPr>
            <p:ph type="body" idx="15" hasCustomPrompt="1"/>
            <p:custDataLst>
              <p:tags r:id="rId16"/>
            </p:custDataLst>
          </p:nvPr>
        </p:nvSpPr>
        <p:spPr>
          <a:xfrm>
            <a:off x="420624" y="3694180"/>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3" name="LAYOUT BODY"/>
          <p:cNvSpPr>
            <a:spLocks noGrp="1"/>
          </p:cNvSpPr>
          <p:nvPr>
            <p:ph idx="1"/>
            <p:custDataLst>
              <p:tags r:id="rId17"/>
            </p:custDataLst>
          </p:nvPr>
        </p:nvSpPr>
        <p:spPr>
          <a:xfrm>
            <a:off x="420624" y="1856234"/>
            <a:ext cx="2871216"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 name="LAYOUT HEADER"/>
          <p:cNvSpPr>
            <a:spLocks noGrp="1"/>
          </p:cNvSpPr>
          <p:nvPr>
            <p:ph type="body" idx="14" hasCustomPrompt="1"/>
            <p:custDataLst>
              <p:tags r:id="rId18"/>
            </p:custDataLst>
          </p:nvPr>
        </p:nvSpPr>
        <p:spPr>
          <a:xfrm>
            <a:off x="420624" y="1498600"/>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cxnSp>
        <p:nvCxnSpPr>
          <p:cNvPr id="74"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AGE HEADING"/>
          <p:cNvSpPr>
            <a:spLocks noGrp="1"/>
          </p:cNvSpPr>
          <p:nvPr>
            <p:ph type="title" hasCustomPrompt="1"/>
            <p:custDataLst>
              <p:tags r:id="rId19"/>
            </p:custDataLst>
          </p:nvPr>
        </p:nvSpPr>
        <p:spPr>
          <a:xfrm>
            <a:off x="420623" y="3"/>
            <a:ext cx="9189720" cy="941832"/>
          </a:xfrm>
        </p:spPr>
        <p:txBody>
          <a:bodyPr vert="horz" lIns="0" tIns="0" rIns="0" bIns="0" rtlCol="0" anchor="b" anchorCtr="0">
            <a:normAutofit/>
          </a:bodyPr>
          <a:lstStyle>
            <a:lvl1pPr>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26" name="DOCUMENT ID" hidden="1"/>
          <p:cNvSpPr txBox="1"/>
          <p:nvPr userDrawn="1">
            <p:custDataLst>
              <p:tags r:id="rId20"/>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24" name="PXP_GRIDLINES" hidden="1"/>
          <p:cNvGrpSpPr/>
          <p:nvPr userDrawn="1"/>
        </p:nvGrpSpPr>
        <p:grpSpPr>
          <a:xfrm>
            <a:off x="-30640" y="0"/>
            <a:ext cx="10093083" cy="7543800"/>
            <a:chOff x="-30640" y="0"/>
            <a:chExt cx="10093083" cy="7543800"/>
          </a:xfrm>
        </p:grpSpPr>
        <p:cxnSp>
          <p:nvCxnSpPr>
            <p:cNvPr id="27" name="Straight Connector 26"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21"/>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age">
    <p:spTree>
      <p:nvGrpSpPr>
        <p:cNvPr id="1" name=""/>
        <p:cNvGrpSpPr/>
        <p:nvPr/>
      </p:nvGrpSpPr>
      <p:grpSpPr>
        <a:xfrm>
          <a:off x="0" y="0"/>
          <a:ext cx="0" cy="0"/>
          <a:chOff x="0" y="0"/>
          <a:chExt cx="0" cy="0"/>
        </a:xfrm>
      </p:grpSpPr>
      <p:sp>
        <p:nvSpPr>
          <p:cNvPr id="3"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FD2363B6-C2A5-4798-A9CC-51C31EECAC2F}" type="slidenum">
              <a:rPr lang="en-GB" sz="700" smtClean="0"/>
              <a:pPr algn="r"/>
              <a:t>‹#›</a:t>
            </a:fld>
            <a:endParaRPr lang="en-GB" sz="700"/>
          </a:p>
        </p:txBody>
      </p:sp>
      <p:cxnSp>
        <p:nvCxnSpPr>
          <p:cNvPr id="63"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OCUMENT ID" hidden="1"/>
          <p:cNvSpPr txBox="1"/>
          <p:nvPr userDrawn="1">
            <p:custDataLst>
              <p:tags r:id="rId1"/>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5" name="PXP_GRIDLINES" hidden="1"/>
          <p:cNvGrpSpPr/>
          <p:nvPr userDrawn="1"/>
        </p:nvGrpSpPr>
        <p:grpSpPr>
          <a:xfrm>
            <a:off x="-30640" y="0"/>
            <a:ext cx="10093083" cy="7543800"/>
            <a:chOff x="-30640" y="0"/>
            <a:chExt cx="10093083" cy="7543800"/>
          </a:xfrm>
        </p:grpSpPr>
        <p:cxnSp>
          <p:nvCxnSpPr>
            <p:cNvPr id="7" name="Straight Connector 6"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8" name="Straight Connector 7"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2"/>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3"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F844A95E-171B-43E0-919B-08407017EAD1}" type="slidenum">
              <a:rPr lang="en-GB" sz="700" smtClean="0"/>
              <a:pPr algn="r"/>
              <a:t>‹#›</a:t>
            </a:fld>
            <a:endParaRPr lang="en-GB" sz="700"/>
          </a:p>
        </p:txBody>
      </p:sp>
      <p:cxnSp>
        <p:nvCxnSpPr>
          <p:cNvPr id="65"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AGE HEADING"/>
          <p:cNvSpPr>
            <a:spLocks noGrp="1"/>
          </p:cNvSpPr>
          <p:nvPr>
            <p:ph type="title" hasCustomPrompt="1"/>
            <p:custDataLst>
              <p:tags r:id="rId1"/>
            </p:custDataLst>
          </p:nvPr>
        </p:nvSpPr>
        <p:spPr>
          <a:xfrm>
            <a:off x="420624" y="3"/>
            <a:ext cx="9189720" cy="941832"/>
          </a:xfrm>
        </p:spPr>
        <p:txBody>
          <a:bodyPr vert="horz" lIns="0" tIns="0" rIns="0" bIns="0" rtlCol="0" anchor="b" anchorCtr="0">
            <a:normAutofit/>
          </a:bodyPr>
          <a:lstStyle>
            <a:lvl1pPr>
              <a:lnSpc>
                <a:spcPts val="3200"/>
              </a:lnSpc>
              <a:defRPr lang="en-US" sz="3200" b="0" baseline="0" dirty="0">
                <a:latin typeface="Frutiger 45 Light"/>
                <a:ea typeface="Arial Unicode MS" pitchFamily="34" charset="-128"/>
              </a:defRPr>
            </a:lvl1pPr>
          </a:lstStyle>
          <a:p>
            <a:pPr lvl="0">
              <a:lnSpc>
                <a:spcPct val="85000"/>
              </a:lnSpc>
            </a:pPr>
            <a:r>
              <a:rPr lang="en-GB"/>
              <a:t>Contact information</a:t>
            </a:r>
          </a:p>
        </p:txBody>
      </p:sp>
      <p:sp>
        <p:nvSpPr>
          <p:cNvPr id="7" name="DOCUMENT ID" hidden="1"/>
          <p:cNvSpPr txBox="1"/>
          <p:nvPr userDrawn="1">
            <p:custDataLst>
              <p:tags r:id="rId2"/>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6" name="PXP_GRIDLINES" hidden="1"/>
          <p:cNvGrpSpPr/>
          <p:nvPr userDrawn="1"/>
        </p:nvGrpSpPr>
        <p:grpSpPr>
          <a:xfrm>
            <a:off x="-30640" y="0"/>
            <a:ext cx="10093083" cy="7543800"/>
            <a:chOff x="-30640" y="0"/>
            <a:chExt cx="10093083" cy="7543800"/>
          </a:xfrm>
        </p:grpSpPr>
        <p:cxnSp>
          <p:nvCxnSpPr>
            <p:cNvPr id="8" name="Straight Connector 7"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3"/>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bg bwMode="ltGray">
      <p:bgPr>
        <a:solidFill>
          <a:schemeClr val="bg1"/>
        </a:solidFill>
        <a:effectLst/>
      </p:bgPr>
    </p:bg>
    <p:spTree>
      <p:nvGrpSpPr>
        <p:cNvPr id="1" name=""/>
        <p:cNvGrpSpPr/>
        <p:nvPr/>
      </p:nvGrpSpPr>
      <p:grpSpPr>
        <a:xfrm>
          <a:off x="0" y="0"/>
          <a:ext cx="0" cy="0"/>
          <a:chOff x="0" y="0"/>
          <a:chExt cx="0" cy="0"/>
        </a:xfrm>
      </p:grpSpPr>
      <p:sp>
        <p:nvSpPr>
          <p:cNvPr id="115715" name="DIVIDER NUMBER"/>
          <p:cNvSpPr>
            <a:spLocks noGrp="1" noChangeArrowheads="1"/>
          </p:cNvSpPr>
          <p:nvPr>
            <p:ph type="ctrTitle"/>
            <p:custDataLst>
              <p:tags r:id="rId1"/>
            </p:custDataLst>
          </p:nvPr>
        </p:nvSpPr>
        <p:spPr>
          <a:xfrm>
            <a:off x="419100" y="1058863"/>
            <a:ext cx="9186863" cy="1617662"/>
          </a:xfrm>
          <a:extLst>
            <a:ext uri="{909E8E84-426E-40DD-AFC4-6F175D3DCCD1}">
              <a14:hiddenFill xmlns:a14="http://schemas.microsoft.com/office/drawing/2010/main">
                <a:solidFill>
                  <a:srgbClr val="2D5195"/>
                </a:solidFill>
              </a14:hiddenFill>
            </a:ext>
          </a:extLst>
        </p:spPr>
        <p:txBody>
          <a:bodyPr/>
          <a:lstStyle>
            <a:lvl1pPr>
              <a:lnSpc>
                <a:spcPct val="115000"/>
              </a:lnSpc>
              <a:defRPr sz="1600">
                <a:solidFill>
                  <a:srgbClr val="E60000"/>
                </a:solidFill>
                <a:latin typeface="Frutiger 55 Roman" pitchFamily="34" charset="0"/>
              </a:defRPr>
            </a:lvl1pPr>
          </a:lstStyle>
          <a:p>
            <a:pPr lvl="0"/>
            <a:r>
              <a:rPr lang="en-US" altLang="zh-TW" noProof="0"/>
              <a:t>Click to edit Section / Appendix number</a:t>
            </a:r>
          </a:p>
        </p:txBody>
      </p:sp>
      <p:sp>
        <p:nvSpPr>
          <p:cNvPr id="115716" name="DIVIDER TITLE"/>
          <p:cNvSpPr>
            <a:spLocks noGrp="1" noChangeArrowheads="1"/>
          </p:cNvSpPr>
          <p:nvPr>
            <p:ph type="subTitle" idx="1"/>
            <p:custDataLst>
              <p:tags r:id="rId2"/>
            </p:custDataLst>
          </p:nvPr>
        </p:nvSpPr>
        <p:spPr bwMode="black">
          <a:xfrm>
            <a:off x="419100" y="2933700"/>
            <a:ext cx="9186863" cy="1928813"/>
          </a:xfrm>
        </p:spPr>
        <p:txBody>
          <a:bodyPr/>
          <a:lstStyle>
            <a:lvl1pPr marL="0" indent="0">
              <a:spcBef>
                <a:spcPct val="0"/>
              </a:spcBef>
              <a:buFont typeface="Symbol" pitchFamily="18" charset="2"/>
              <a:buNone/>
              <a:defRPr sz="2800">
                <a:latin typeface="UBSHeadline" pitchFamily="18" charset="0"/>
              </a:defRPr>
            </a:lvl1pPr>
          </a:lstStyle>
          <a:p>
            <a:pPr lvl="0"/>
            <a:r>
              <a:rPr lang="en-US" altLang="zh-TW" noProof="0"/>
              <a:t>Click to edit Section / Appendix title</a:t>
            </a:r>
          </a:p>
        </p:txBody>
      </p:sp>
      <p:sp>
        <p:nvSpPr>
          <p:cNvPr id="115723" name="BLUE LINE"/>
          <p:cNvSpPr>
            <a:spLocks noChangeShapeType="1"/>
          </p:cNvSpPr>
          <p:nvPr>
            <p:custDataLst>
              <p:tags r:id="rId3"/>
            </p:custDataLst>
          </p:nvPr>
        </p:nvSpPr>
        <p:spPr bwMode="black">
          <a:xfrm>
            <a:off x="419100" y="2824163"/>
            <a:ext cx="9186863"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lIns="0" tIns="0" rIns="0" bIns="0" anchor="ctr"/>
          <a:lstStyle/>
          <a:p>
            <a:endParaRPr lang="en-GB"/>
          </a:p>
        </p:txBody>
      </p:sp>
    </p:spTree>
    <p:extLst>
      <p:ext uri="{BB962C8B-B14F-4D97-AF65-F5344CB8AC3E}">
        <p14:creationId xmlns:p14="http://schemas.microsoft.com/office/powerpoint/2010/main" val="423447496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10058400" cy="2374900"/>
          </a:xfrm>
          <a:prstGeom prst="rect">
            <a:avLst/>
          </a:prstGeom>
          <a:solidFill>
            <a:srgbClr val="293854"/>
          </a:solidFill>
          <a:ln w="9525">
            <a:noFill/>
            <a:miter lim="800000"/>
            <a:headEnd/>
            <a:tailEnd/>
          </a:ln>
        </p:spPr>
        <p:txBody>
          <a:bodyPr wrap="none" anchor="ctr"/>
          <a:lstStyle/>
          <a:p>
            <a:pPr>
              <a:defRPr/>
            </a:pPr>
            <a:endParaRPr lang="en-GB"/>
          </a:p>
        </p:txBody>
      </p:sp>
      <p:sp>
        <p:nvSpPr>
          <p:cNvPr id="3" name="Rectangle 14"/>
          <p:cNvSpPr>
            <a:spLocks noChangeArrowheads="1"/>
          </p:cNvSpPr>
          <p:nvPr/>
        </p:nvSpPr>
        <p:spPr bwMode="auto">
          <a:xfrm>
            <a:off x="0" y="5168900"/>
            <a:ext cx="10058400" cy="2374900"/>
          </a:xfrm>
          <a:prstGeom prst="rect">
            <a:avLst/>
          </a:prstGeom>
          <a:solidFill>
            <a:srgbClr val="293854"/>
          </a:solidFill>
          <a:ln w="9525">
            <a:noFill/>
            <a:miter lim="800000"/>
            <a:headEnd/>
            <a:tailEnd/>
          </a:ln>
        </p:spPr>
        <p:txBody>
          <a:bodyPr wrap="none" anchor="ctr"/>
          <a:lstStyle/>
          <a:p>
            <a:pPr>
              <a:defRPr/>
            </a:pPr>
            <a:endParaRPr lang="en-GB"/>
          </a:p>
        </p:txBody>
      </p:sp>
      <p:pic>
        <p:nvPicPr>
          <p:cNvPr id="4" name="Picture 15" descr="B&amp;D LOGO-a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53127" y="1737520"/>
            <a:ext cx="5752148" cy="4068763"/>
          </a:xfrm>
          <a:prstGeom prst="rect">
            <a:avLst/>
          </a:prstGeom>
          <a:noFill/>
          <a:ln w="9525">
            <a:noFill/>
            <a:miter lim="800000"/>
            <a:headEnd/>
            <a:tailEnd/>
          </a:ln>
        </p:spPr>
      </p:pic>
    </p:spTree>
    <p:extLst>
      <p:ext uri="{BB962C8B-B14F-4D97-AF65-F5344CB8AC3E}">
        <p14:creationId xmlns:p14="http://schemas.microsoft.com/office/powerpoint/2010/main" val="2527131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02920" y="1760221"/>
            <a:ext cx="9052560" cy="49785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9862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283940" y="6409436"/>
            <a:ext cx="9515224" cy="1134364"/>
          </a:xfrm>
          <a:prstGeom prst="rect">
            <a:avLst/>
          </a:prstGeom>
        </p:spPr>
      </p:pic>
    </p:spTree>
    <p:extLst>
      <p:ext uri="{BB962C8B-B14F-4D97-AF65-F5344CB8AC3E}">
        <p14:creationId xmlns:p14="http://schemas.microsoft.com/office/powerpoint/2010/main" val="289414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age" preserve="1" userDrawn="1">
  <p:cSld name="Section Page">
    <p:spTree>
      <p:nvGrpSpPr>
        <p:cNvPr id="1" name=""/>
        <p:cNvGrpSpPr/>
        <p:nvPr/>
      </p:nvGrpSpPr>
      <p:grpSpPr>
        <a:xfrm>
          <a:off x="0" y="0"/>
          <a:ext cx="0" cy="0"/>
          <a:chOff x="0" y="0"/>
          <a:chExt cx="0" cy="0"/>
        </a:xfrm>
      </p:grpSpPr>
      <p:sp>
        <p:nvSpPr>
          <p:cNvPr id="4" name="DIVIDER TITLE"/>
          <p:cNvSpPr>
            <a:spLocks noGrp="1"/>
          </p:cNvSpPr>
          <p:nvPr>
            <p:ph type="subTitle" idx="1" hasCustomPrompt="1"/>
            <p:custDataLst>
              <p:tags r:id="rId1"/>
            </p:custDataLst>
          </p:nvPr>
        </p:nvSpPr>
        <p:spPr>
          <a:xfrm>
            <a:off x="419735" y="2432304"/>
            <a:ext cx="9189720" cy="1033272"/>
          </a:xfrm>
        </p:spPr>
        <p:txBody>
          <a:bodyPr lIns="0" tIns="0" rIns="0" bIns="0">
            <a:noAutofit/>
          </a:bodyPr>
          <a:lstStyle>
            <a:lvl1pPr marL="0" indent="0" algn="l">
              <a:buNone/>
              <a:defRPr sz="4000" baseline="0">
                <a:solidFill>
                  <a:schemeClr val="tx1"/>
                </a:solidFill>
                <a:latin typeface="Frutiger 45 Light"/>
                <a:ea typeface="Arial Unicode MS" pitchFamily="34" charset="-128"/>
              </a:defRPr>
            </a:lvl1pPr>
            <a:lvl2pPr marL="502753" indent="0" algn="ctr">
              <a:buNone/>
              <a:defRPr>
                <a:solidFill>
                  <a:schemeClr val="tx1">
                    <a:tint val="75000"/>
                  </a:schemeClr>
                </a:solidFill>
              </a:defRPr>
            </a:lvl2pPr>
            <a:lvl3pPr marL="1005505" indent="0" algn="ctr">
              <a:buNone/>
              <a:defRPr>
                <a:solidFill>
                  <a:schemeClr val="tx1">
                    <a:tint val="75000"/>
                  </a:schemeClr>
                </a:solidFill>
              </a:defRPr>
            </a:lvl3pPr>
            <a:lvl4pPr marL="1508257" indent="0" algn="ctr">
              <a:buNone/>
              <a:defRPr>
                <a:solidFill>
                  <a:schemeClr val="tx1">
                    <a:tint val="75000"/>
                  </a:schemeClr>
                </a:solidFill>
              </a:defRPr>
            </a:lvl4pPr>
            <a:lvl5pPr marL="2011009" indent="0" algn="ctr">
              <a:buNone/>
              <a:defRPr>
                <a:solidFill>
                  <a:schemeClr val="tx1">
                    <a:tint val="75000"/>
                  </a:schemeClr>
                </a:solidFill>
              </a:defRPr>
            </a:lvl5pPr>
            <a:lvl6pPr marL="2513761" indent="0" algn="ctr">
              <a:buNone/>
              <a:defRPr>
                <a:solidFill>
                  <a:schemeClr val="tx1">
                    <a:tint val="75000"/>
                  </a:schemeClr>
                </a:solidFill>
              </a:defRPr>
            </a:lvl6pPr>
            <a:lvl7pPr marL="3016512" indent="0" algn="ctr">
              <a:buNone/>
              <a:defRPr>
                <a:solidFill>
                  <a:schemeClr val="tx1">
                    <a:tint val="75000"/>
                  </a:schemeClr>
                </a:solidFill>
              </a:defRPr>
            </a:lvl7pPr>
            <a:lvl8pPr marL="3519265" indent="0" algn="ctr">
              <a:buNone/>
              <a:defRPr>
                <a:solidFill>
                  <a:schemeClr val="tx1">
                    <a:tint val="75000"/>
                  </a:schemeClr>
                </a:solidFill>
              </a:defRPr>
            </a:lvl8pPr>
            <a:lvl9pPr marL="4022016" indent="0" algn="ctr">
              <a:buNone/>
              <a:defRPr>
                <a:solidFill>
                  <a:schemeClr val="tx1">
                    <a:tint val="75000"/>
                  </a:schemeClr>
                </a:solidFill>
              </a:defRPr>
            </a:lvl9pPr>
          </a:lstStyle>
          <a:p>
            <a:r>
              <a:rPr lang="en-GB"/>
              <a:t>&lt;&lt;Divider title&gt;&gt;</a:t>
            </a:r>
          </a:p>
        </p:txBody>
      </p:sp>
      <p:sp>
        <p:nvSpPr>
          <p:cNvPr id="6" name="DIVIDER NUMBER"/>
          <p:cNvSpPr>
            <a:spLocks noGrp="1"/>
          </p:cNvSpPr>
          <p:nvPr>
            <p:ph type="ctrTitle" hasCustomPrompt="1"/>
          </p:nvPr>
        </p:nvSpPr>
        <p:spPr>
          <a:xfrm>
            <a:off x="419735" y="2011680"/>
            <a:ext cx="9189720" cy="384048"/>
          </a:xfrm>
        </p:spPr>
        <p:txBody>
          <a:bodyPr lIns="0" tIns="0" rIns="0" bIns="0" anchor="b" anchorCtr="0">
            <a:noAutofit/>
          </a:bodyPr>
          <a:lstStyle>
            <a:lvl1pPr>
              <a:defRPr sz="1800" baseline="0">
                <a:solidFill>
                  <a:schemeClr val="tx1"/>
                </a:solidFill>
                <a:latin typeface="+mj-lt"/>
                <a:ea typeface="Arial Unicode MS" pitchFamily="34" charset="-128"/>
              </a:defRPr>
            </a:lvl1pPr>
          </a:lstStyle>
          <a:p>
            <a:r>
              <a:rPr lang="en-GB"/>
              <a:t>Click to edit Section / Appendix number</a:t>
            </a:r>
          </a:p>
        </p:txBody>
      </p:sp>
      <p:pic>
        <p:nvPicPr>
          <p:cNvPr id="2" name="Picture 1"/>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428625" y="6989763"/>
            <a:ext cx="870776" cy="318248"/>
          </a:xfrm>
          <a:prstGeom prst="rect">
            <a:avLst/>
          </a:prstGeom>
        </p:spPr>
      </p:pic>
      <p:sp>
        <p:nvSpPr>
          <p:cNvPr id="3" name="TextBox 2"/>
          <p:cNvSpPr txBox="1"/>
          <p:nvPr userDrawn="1"/>
        </p:nvSpPr>
        <p:spPr>
          <a:xfrm>
            <a:off x="419735" y="6989763"/>
            <a:ext cx="961804" cy="318248"/>
          </a:xfrm>
          <a:prstGeom prst="rect">
            <a:avLst/>
          </a:prstGeom>
          <a:solidFill>
            <a:schemeClr val="bg1"/>
          </a:solidFill>
        </p:spPr>
        <p:txBody>
          <a:bodyPr wrap="square" lIns="0" tIns="0" rIns="0" bIns="0" rtlCol="0">
            <a:noAutofit/>
          </a:bodyPr>
          <a:lstStyle/>
          <a:p>
            <a:endParaRPr lang="en-GB"/>
          </a:p>
        </p:txBody>
      </p:sp>
    </p:spTree>
    <p:extLst>
      <p:ext uri="{BB962C8B-B14F-4D97-AF65-F5344CB8AC3E}">
        <p14:creationId xmlns:p14="http://schemas.microsoft.com/office/powerpoint/2010/main" val="369248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259A56D2-6EE4-40D3-BDE6-F5CD68556C61}" type="slidenum">
              <a:rPr lang="en-GB" sz="700" smtClean="0"/>
              <a:pPr algn="r"/>
              <a:t>‹#›</a:t>
            </a:fld>
            <a:endParaRPr lang="en-GB" sz="700"/>
          </a:p>
        </p:txBody>
      </p:sp>
      <p:sp>
        <p:nvSpPr>
          <p:cNvPr id="14" name="TOC BODY"/>
          <p:cNvSpPr>
            <a:spLocks noGrp="1"/>
          </p:cNvSpPr>
          <p:nvPr>
            <p:ph type="body" sz="quarter" idx="12"/>
            <p:custDataLst>
              <p:tags r:id="rId1"/>
            </p:custDataLst>
          </p:nvPr>
        </p:nvSpPr>
        <p:spPr>
          <a:xfrm>
            <a:off x="419735" y="1362456"/>
            <a:ext cx="9189720" cy="5198689"/>
          </a:xfrm>
        </p:spPr>
        <p:txBody>
          <a:bodyPr lIns="0" rIns="0">
            <a:noAutofit/>
          </a:bodyPr>
          <a:lstStyle>
            <a:lvl1pPr marL="0" indent="0">
              <a:buNone/>
              <a:defRPr sz="1600">
                <a:latin typeface="Frutiger 55 Roman"/>
              </a:defRPr>
            </a:lvl1pPr>
            <a:lvl2pPr>
              <a:buNone/>
              <a:defRPr/>
            </a:lvl2pPr>
            <a:lvl3pPr>
              <a:buNone/>
              <a:defRPr/>
            </a:lvl3pPr>
            <a:lvl4pPr>
              <a:buNone/>
              <a:defRPr/>
            </a:lvl4pPr>
            <a:lvl5pPr>
              <a:buNone/>
              <a:defRPr/>
            </a:lvl5pPr>
          </a:lstStyle>
          <a:p>
            <a:pPr lvl="0"/>
            <a:r>
              <a:rPr lang="en-GB"/>
              <a:t>Click to edit Master text styles</a:t>
            </a:r>
          </a:p>
        </p:txBody>
      </p:sp>
      <p:cxnSp>
        <p:nvCxnSpPr>
          <p:cNvPr id="7" name="THIN BLUE LINE"/>
          <p:cNvCxnSpPr/>
          <p:nvPr/>
        </p:nvCxnSpPr>
        <p:spPr>
          <a:xfrm>
            <a:off x="419735"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OC TITLE"/>
          <p:cNvSpPr>
            <a:spLocks noGrp="1"/>
          </p:cNvSpPr>
          <p:nvPr>
            <p:ph type="title" hasCustomPrompt="1"/>
            <p:custDataLst>
              <p:tags r:id="rId2"/>
            </p:custDataLst>
          </p:nvPr>
        </p:nvSpPr>
        <p:spPr>
          <a:xfrm>
            <a:off x="419733" y="3"/>
            <a:ext cx="9189720" cy="941832"/>
          </a:xfrm>
        </p:spPr>
        <p:txBody>
          <a:bodyPr lIns="0" tIns="0" rIns="0" bIns="0" anchor="b" anchorCtr="0">
            <a:normAutofit/>
          </a:bodyPr>
          <a:lstStyle>
            <a:lvl1pPr algn="l">
              <a:lnSpc>
                <a:spcPts val="3200"/>
              </a:lnSpc>
              <a:defRPr sz="3200">
                <a:solidFill>
                  <a:schemeClr val="tx1"/>
                </a:solidFill>
                <a:latin typeface="Frutiger 45 Light"/>
              </a:defRPr>
            </a:lvl1pPr>
          </a:lstStyle>
          <a:p>
            <a:r>
              <a:rPr lang="en-GB"/>
              <a:t>Table of contents</a:t>
            </a:r>
          </a:p>
        </p:txBody>
      </p:sp>
      <p:sp>
        <p:nvSpPr>
          <p:cNvPr id="8" name="DOCUMENT ID" hidden="1"/>
          <p:cNvSpPr txBox="1"/>
          <p:nvPr userDrawn="1">
            <p:custDataLst>
              <p:tags r:id="rId3"/>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9" name="PXP_GRIDLINES" hidden="1"/>
          <p:cNvGrpSpPr/>
          <p:nvPr userDrawn="1"/>
        </p:nvGrpSpPr>
        <p:grpSpPr>
          <a:xfrm>
            <a:off x="-30640" y="0"/>
            <a:ext cx="10093083" cy="7543800"/>
            <a:chOff x="-30640" y="0"/>
            <a:chExt cx="10093083" cy="7543800"/>
          </a:xfrm>
        </p:grpSpPr>
        <p:cxnSp>
          <p:nvCxnSpPr>
            <p:cNvPr id="10" name="Straight Connector 9"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DraftStamp" hidden="1"/>
          <p:cNvSpPr txBox="1"/>
          <p:nvPr userDrawn="1">
            <p:custDataLst>
              <p:tags r:id="rId4"/>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Body Slide">
    <p:spTree>
      <p:nvGrpSpPr>
        <p:cNvPr id="1" name=""/>
        <p:cNvGrpSpPr/>
        <p:nvPr/>
      </p:nvGrpSpPr>
      <p:grpSpPr>
        <a:xfrm>
          <a:off x="0" y="0"/>
          <a:ext cx="0" cy="0"/>
          <a:chOff x="0" y="0"/>
          <a:chExt cx="0" cy="0"/>
        </a:xfrm>
      </p:grpSpPr>
      <p:sp>
        <p:nvSpPr>
          <p:cNvPr id="5"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C9C5D969-4CAD-4F29-8B51-07B8CBAF6BF4}" type="slidenum">
              <a:rPr lang="en-GB" sz="700" smtClean="0"/>
              <a:pPr algn="r"/>
              <a:t>‹#›</a:t>
            </a:fld>
            <a:endParaRPr lang="en-GB" sz="700"/>
          </a:p>
        </p:txBody>
      </p:sp>
      <p:sp>
        <p:nvSpPr>
          <p:cNvPr id="3" name="LAYOUT BODY"/>
          <p:cNvSpPr>
            <a:spLocks noGrp="1"/>
          </p:cNvSpPr>
          <p:nvPr>
            <p:ph idx="1"/>
            <p:custDataLst>
              <p:tags r:id="rId1"/>
            </p:custDataLst>
          </p:nvPr>
        </p:nvSpPr>
        <p:spPr>
          <a:xfrm>
            <a:off x="420624" y="1852246"/>
            <a:ext cx="9189720" cy="4759691"/>
          </a:xfrm>
        </p:spPr>
        <p:txBody>
          <a:bodyPr lIns="0" tIns="0" rIns="0" bIns="0">
            <a:noAutofit/>
          </a:bodyPr>
          <a:lstStyle>
            <a:lvl1pPr marL="234950" indent="-234950">
              <a:buClr>
                <a:schemeClr val="tx2"/>
              </a:buClr>
              <a:buSzPct val="100000"/>
              <a:buFont typeface="Symbol" pitchFamily="18" charset="2"/>
              <a:buChar char="·"/>
              <a:defRPr sz="1800">
                <a:latin typeface="Frutiger 55 Roman"/>
              </a:defRPr>
            </a:lvl1pPr>
            <a:lvl2pPr marL="461963" indent="-236538">
              <a:defRPr sz="1600">
                <a:latin typeface="Frutiger 55 Roman"/>
              </a:defRPr>
            </a:lvl2pPr>
            <a:lvl3pPr marL="688975" indent="-227013">
              <a:buClr>
                <a:schemeClr val="tx1"/>
              </a:buClr>
              <a:buFont typeface="Arial" pitchFamily="34" charset="0"/>
              <a:buChar char="–"/>
              <a:defRPr sz="1600">
                <a:latin typeface="Frutiger 55 Roman"/>
              </a:defRPr>
            </a:lvl3pPr>
            <a:lvl4pPr marL="914400" indent="-225425">
              <a:buSzPct val="84000"/>
              <a:defRPr sz="1600">
                <a:latin typeface="Frutiger 55 Roman"/>
              </a:defRPr>
            </a:lvl4pPr>
            <a:lvl5pPr marL="1152144" indent="-237744">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cxnSp>
        <p:nvCxnSpPr>
          <p:cNvPr id="63"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AGE HEADING"/>
          <p:cNvSpPr>
            <a:spLocks noGrp="1"/>
          </p:cNvSpPr>
          <p:nvPr>
            <p:ph type="title" hasCustomPrompt="1"/>
            <p:custDataLst>
              <p:tags r:id="rId2"/>
            </p:custDataLst>
          </p:nvPr>
        </p:nvSpPr>
        <p:spPr>
          <a:xfrm>
            <a:off x="420624" y="3"/>
            <a:ext cx="9189720" cy="941832"/>
          </a:xfrm>
        </p:spPr>
        <p:txBody>
          <a:bodyPr vert="horz" lIns="0" tIns="0" rIns="0" bIns="0" rtlCol="0" anchor="b" anchorCtr="0">
            <a:normAutofit/>
          </a:bodyPr>
          <a:lstStyle>
            <a:lvl1pPr>
              <a:lnSpc>
                <a:spcPts val="3200"/>
              </a:lnSpc>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9" name="DOCUMENT ID" hidden="1"/>
          <p:cNvSpPr txBox="1"/>
          <p:nvPr userDrawn="1">
            <p:custDataLst>
              <p:tags r:id="rId3"/>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7" name="PXP_GRIDLINES" hidden="1"/>
          <p:cNvGrpSpPr/>
          <p:nvPr userDrawn="1"/>
        </p:nvGrpSpPr>
        <p:grpSpPr>
          <a:xfrm>
            <a:off x="-30640" y="0"/>
            <a:ext cx="10093083" cy="7543800"/>
            <a:chOff x="-30640" y="0"/>
            <a:chExt cx="10093083" cy="7543800"/>
          </a:xfrm>
        </p:grpSpPr>
        <p:cxnSp>
          <p:nvCxnSpPr>
            <p:cNvPr id="8" name="Straight Connector 7"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raftStamp" hidden="1"/>
          <p:cNvSpPr txBox="1"/>
          <p:nvPr userDrawn="1">
            <p:custDataLst>
              <p:tags r:id="rId4"/>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3"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94976F55-9089-48EE-AE68-8E9544398D42}" type="slidenum">
              <a:rPr lang="en-GB" sz="700" smtClean="0"/>
              <a:pPr algn="r"/>
              <a:t>‹#›</a:t>
            </a:fld>
            <a:endParaRPr lang="en-GB" sz="700"/>
          </a:p>
        </p:txBody>
      </p:sp>
      <p:cxnSp>
        <p:nvCxnSpPr>
          <p:cNvPr id="64"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OCUMENT ID" hidden="1"/>
          <p:cNvSpPr txBox="1"/>
          <p:nvPr userDrawn="1">
            <p:custDataLst>
              <p:tags r:id="rId1"/>
            </p:custDataLst>
          </p:nvPr>
        </p:nvSpPr>
        <p:spPr>
          <a:xfrm>
            <a:off x="2296670"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6" name="PXP_GRIDLINES" hidden="1"/>
          <p:cNvGrpSpPr/>
          <p:nvPr userDrawn="1"/>
        </p:nvGrpSpPr>
        <p:grpSpPr>
          <a:xfrm>
            <a:off x="-30640" y="0"/>
            <a:ext cx="10093083" cy="7543800"/>
            <a:chOff x="-30640" y="0"/>
            <a:chExt cx="10093083" cy="7543800"/>
          </a:xfrm>
        </p:grpSpPr>
        <p:cxnSp>
          <p:nvCxnSpPr>
            <p:cNvPr id="8" name="Straight Connector 7"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2"/>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
        <p:nvSpPr>
          <p:cNvPr id="20" name="Title 19"/>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1x1 Full Height">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855E24D6-7D0A-470C-80AD-CB9E4DCBF649}" type="slidenum">
              <a:rPr lang="en-GB" sz="700" smtClean="0"/>
              <a:pPr algn="r"/>
              <a:t>‹#›</a:t>
            </a:fld>
            <a:endParaRPr lang="en-GB" sz="700"/>
          </a:p>
        </p:txBody>
      </p:sp>
      <p:sp>
        <p:nvSpPr>
          <p:cNvPr id="14" name="LAYOUT SOURCE"/>
          <p:cNvSpPr>
            <a:spLocks noGrp="1"/>
          </p:cNvSpPr>
          <p:nvPr>
            <p:ph type="body" idx="15" hasCustomPrompt="1"/>
            <p:custDataLst>
              <p:tags r:id="rId1"/>
            </p:custDataLst>
          </p:nvPr>
        </p:nvSpPr>
        <p:spPr>
          <a:xfrm>
            <a:off x="420624" y="6263642"/>
            <a:ext cx="918972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3" name="LAYOUT BODY"/>
          <p:cNvSpPr>
            <a:spLocks noGrp="1"/>
          </p:cNvSpPr>
          <p:nvPr>
            <p:ph idx="1"/>
            <p:custDataLst>
              <p:tags r:id="rId2"/>
            </p:custDataLst>
          </p:nvPr>
        </p:nvSpPr>
        <p:spPr>
          <a:xfrm>
            <a:off x="420624" y="1856233"/>
            <a:ext cx="9189720" cy="4407409"/>
          </a:xfrm>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defTabSz="914400">
              <a:buSzPct val="84000"/>
              <a:defRPr sz="1600">
                <a:latin typeface="Frutiger 55 Roman"/>
              </a:defRPr>
            </a:lvl4pPr>
            <a:lvl5pPr marL="1152140" indent="-237744">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8" name="LAYOUT HEADER"/>
          <p:cNvSpPr>
            <a:spLocks noGrp="1"/>
          </p:cNvSpPr>
          <p:nvPr>
            <p:ph type="body" idx="14" hasCustomPrompt="1"/>
            <p:custDataLst>
              <p:tags r:id="rId3"/>
            </p:custDataLst>
          </p:nvPr>
        </p:nvSpPr>
        <p:spPr>
          <a:xfrm>
            <a:off x="420624" y="1498600"/>
            <a:ext cx="918972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cxnSp>
        <p:nvCxnSpPr>
          <p:cNvPr id="54"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AGE HEADING"/>
          <p:cNvSpPr>
            <a:spLocks noGrp="1"/>
          </p:cNvSpPr>
          <p:nvPr>
            <p:ph type="title" hasCustomPrompt="1"/>
            <p:custDataLst>
              <p:tags r:id="rId4"/>
            </p:custDataLst>
          </p:nvPr>
        </p:nvSpPr>
        <p:spPr>
          <a:xfrm>
            <a:off x="420624" y="3"/>
            <a:ext cx="9189720" cy="941832"/>
          </a:xfrm>
        </p:spPr>
        <p:txBody>
          <a:bodyPr vert="horz" lIns="0" tIns="0" rIns="0" bIns="0" rtlCol="0" anchor="b" anchorCtr="0">
            <a:normAutofit/>
          </a:bodyPr>
          <a:lstStyle>
            <a:lvl1pPr>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10" name="DOCUMENT ID" hidden="1"/>
          <p:cNvSpPr txBox="1"/>
          <p:nvPr userDrawn="1">
            <p:custDataLst>
              <p:tags r:id="rId5"/>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9" name="PXP_GRIDLINES" hidden="1"/>
          <p:cNvGrpSpPr/>
          <p:nvPr userDrawn="1"/>
        </p:nvGrpSpPr>
        <p:grpSpPr>
          <a:xfrm>
            <a:off x="-30640" y="0"/>
            <a:ext cx="10093083" cy="7543800"/>
            <a:chOff x="-30640" y="0"/>
            <a:chExt cx="10093083" cy="7543800"/>
          </a:xfrm>
        </p:grpSpPr>
        <p:cxnSp>
          <p:nvCxnSpPr>
            <p:cNvPr id="11" name="Straight Connector 10"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6"/>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pic>
        <p:nvPicPr>
          <p:cNvPr id="5" name="Picture 4"/>
          <p:cNvPicPr>
            <a:picLocks noChangeAspect="1"/>
          </p:cNvPicPr>
          <p:nvPr userDrawn="1">
            <p:custDataLst>
              <p:tags r:id="rId7"/>
            </p:custDataLst>
          </p:nvPr>
        </p:nvPicPr>
        <p:blipFill>
          <a:blip r:embed="rId9" cstate="print">
            <a:extLst>
              <a:ext uri="{28A0092B-C50C-407E-A947-70E740481C1C}">
                <a14:useLocalDpi xmlns:a14="http://schemas.microsoft.com/office/drawing/2010/main" val="0"/>
              </a:ext>
            </a:extLst>
          </a:blip>
          <a:stretch>
            <a:fillRect/>
          </a:stretch>
        </p:blipFill>
        <p:spPr>
          <a:xfrm>
            <a:off x="428625" y="6989763"/>
            <a:ext cx="870776" cy="318248"/>
          </a:xfrm>
          <a:prstGeom prst="rect">
            <a:avLst/>
          </a:prstGeom>
        </p:spPr>
      </p:pic>
      <p:sp>
        <p:nvSpPr>
          <p:cNvPr id="6" name="TextBox 5"/>
          <p:cNvSpPr txBox="1"/>
          <p:nvPr userDrawn="1"/>
        </p:nvSpPr>
        <p:spPr>
          <a:xfrm>
            <a:off x="420624" y="6989763"/>
            <a:ext cx="1000672" cy="395011"/>
          </a:xfrm>
          <a:prstGeom prst="rect">
            <a:avLst/>
          </a:prstGeom>
          <a:solidFill>
            <a:schemeClr val="bg1"/>
          </a:solidFill>
        </p:spPr>
        <p:txBody>
          <a:bodyPr wrap="square" lIns="0" tIns="0" rIns="0" bIns="0" rtlCol="0">
            <a:noAutofit/>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1x1">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2451735E-85A4-4643-8094-642905B783F2}" type="slidenum">
              <a:rPr lang="en-GB" sz="700" smtClean="0"/>
              <a:pPr algn="r"/>
              <a:t>‹#›</a:t>
            </a:fld>
            <a:endParaRPr lang="en-GB" sz="700"/>
          </a:p>
        </p:txBody>
      </p:sp>
      <p:sp>
        <p:nvSpPr>
          <p:cNvPr id="12" name="LAYOUT SOURCE"/>
          <p:cNvSpPr>
            <a:spLocks noGrp="1"/>
          </p:cNvSpPr>
          <p:nvPr>
            <p:ph type="body" idx="17" hasCustomPrompt="1"/>
            <p:custDataLst>
              <p:tags r:id="rId1"/>
            </p:custDataLst>
          </p:nvPr>
        </p:nvSpPr>
        <p:spPr>
          <a:xfrm>
            <a:off x="420624" y="6249809"/>
            <a:ext cx="918972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11" name="LAYOUT BODY"/>
          <p:cNvSpPr>
            <a:spLocks noGrp="1"/>
          </p:cNvSpPr>
          <p:nvPr>
            <p:ph idx="16"/>
            <p:custDataLst>
              <p:tags r:id="rId2"/>
            </p:custDataLst>
          </p:nvPr>
        </p:nvSpPr>
        <p:spPr>
          <a:xfrm>
            <a:off x="420624" y="4411863"/>
            <a:ext cx="918972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37744">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LAYOUT HEADER"/>
          <p:cNvSpPr>
            <a:spLocks noGrp="1"/>
          </p:cNvSpPr>
          <p:nvPr>
            <p:ph type="body" idx="18" hasCustomPrompt="1"/>
            <p:custDataLst>
              <p:tags r:id="rId3"/>
            </p:custDataLst>
          </p:nvPr>
        </p:nvSpPr>
        <p:spPr>
          <a:xfrm>
            <a:off x="420624" y="4054229"/>
            <a:ext cx="918972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4" name="LAYOUT SOURCE"/>
          <p:cNvSpPr>
            <a:spLocks noGrp="1"/>
          </p:cNvSpPr>
          <p:nvPr>
            <p:ph type="body" idx="15" hasCustomPrompt="1"/>
            <p:custDataLst>
              <p:tags r:id="rId4"/>
            </p:custDataLst>
          </p:nvPr>
        </p:nvSpPr>
        <p:spPr>
          <a:xfrm>
            <a:off x="420624" y="3694180"/>
            <a:ext cx="918972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3" name="LAYOUT BODY"/>
          <p:cNvSpPr>
            <a:spLocks noGrp="1"/>
          </p:cNvSpPr>
          <p:nvPr>
            <p:ph idx="1"/>
            <p:custDataLst>
              <p:tags r:id="rId5"/>
            </p:custDataLst>
          </p:nvPr>
        </p:nvSpPr>
        <p:spPr>
          <a:xfrm>
            <a:off x="420624" y="1856234"/>
            <a:ext cx="9189720" cy="1837944"/>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37744">
              <a:buSzPct val="84000"/>
              <a:buFont typeface="Arial" pitchFamily="34" charset="0"/>
              <a:buChar char="–"/>
              <a:defRPr sz="1600">
                <a:latin typeface="Frutiger 55 Roman"/>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LAYOUT HEADER"/>
          <p:cNvSpPr>
            <a:spLocks noGrp="1"/>
          </p:cNvSpPr>
          <p:nvPr>
            <p:ph type="body" idx="14" hasCustomPrompt="1"/>
            <p:custDataLst>
              <p:tags r:id="rId6"/>
            </p:custDataLst>
          </p:nvPr>
        </p:nvSpPr>
        <p:spPr>
          <a:xfrm>
            <a:off x="420624" y="1498600"/>
            <a:ext cx="918972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cxnSp>
        <p:nvCxnSpPr>
          <p:cNvPr id="54"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AGE HEADING"/>
          <p:cNvSpPr>
            <a:spLocks noGrp="1"/>
          </p:cNvSpPr>
          <p:nvPr>
            <p:ph type="title" hasCustomPrompt="1"/>
            <p:custDataLst>
              <p:tags r:id="rId7"/>
            </p:custDataLst>
          </p:nvPr>
        </p:nvSpPr>
        <p:spPr>
          <a:xfrm>
            <a:off x="420624" y="3"/>
            <a:ext cx="9189720" cy="941832"/>
          </a:xfrm>
        </p:spPr>
        <p:txBody>
          <a:bodyPr vert="horz" lIns="0" tIns="0" rIns="0" bIns="0" rtlCol="0" anchor="b" anchorCtr="0">
            <a:normAutofit/>
          </a:bodyPr>
          <a:lstStyle>
            <a:lvl1pPr>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10" name="DOCUMENT ID" hidden="1"/>
          <p:cNvSpPr txBox="1"/>
          <p:nvPr userDrawn="1">
            <p:custDataLst>
              <p:tags r:id="rId8"/>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15" name="PXP_GRIDLINES" hidden="1"/>
          <p:cNvGrpSpPr/>
          <p:nvPr userDrawn="1"/>
        </p:nvGrpSpPr>
        <p:grpSpPr>
          <a:xfrm>
            <a:off x="-30640" y="0"/>
            <a:ext cx="10093083" cy="7543800"/>
            <a:chOff x="-30640" y="0"/>
            <a:chExt cx="10093083" cy="7543800"/>
          </a:xfrm>
        </p:grpSpPr>
        <p:cxnSp>
          <p:nvCxnSpPr>
            <p:cNvPr id="16" name="Straight Connector 15"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9"/>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2x1 Full Height">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D70D6585-CB7C-4CFA-BD76-44C70BE2929C}" type="slidenum">
              <a:rPr lang="en-GB" sz="700" smtClean="0"/>
              <a:pPr algn="r"/>
              <a:t>‹#›</a:t>
            </a:fld>
            <a:endParaRPr lang="en-GB" sz="700"/>
          </a:p>
        </p:txBody>
      </p:sp>
      <p:sp>
        <p:nvSpPr>
          <p:cNvPr id="12" name="LAYOUT SOURCE"/>
          <p:cNvSpPr>
            <a:spLocks noGrp="1"/>
          </p:cNvSpPr>
          <p:nvPr>
            <p:ph type="body" idx="18" hasCustomPrompt="1"/>
            <p:custDataLst>
              <p:tags r:id="rId1"/>
            </p:custDataLst>
          </p:nvPr>
        </p:nvSpPr>
        <p:spPr>
          <a:xfrm>
            <a:off x="5157216" y="6263642"/>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8" name="LAYOUT BODY"/>
          <p:cNvSpPr>
            <a:spLocks noGrp="1"/>
          </p:cNvSpPr>
          <p:nvPr>
            <p:ph idx="16"/>
            <p:custDataLst>
              <p:tags r:id="rId2"/>
            </p:custDataLst>
          </p:nvPr>
        </p:nvSpPr>
        <p:spPr>
          <a:xfrm>
            <a:off x="5157216" y="1856233"/>
            <a:ext cx="4434840" cy="4407409"/>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2" name="LAYOUT HEADER"/>
          <p:cNvSpPr>
            <a:spLocks noGrp="1"/>
          </p:cNvSpPr>
          <p:nvPr>
            <p:ph type="body" idx="19" hasCustomPrompt="1"/>
            <p:custDataLst>
              <p:tags r:id="rId3"/>
            </p:custDataLst>
          </p:nvPr>
        </p:nvSpPr>
        <p:spPr>
          <a:xfrm>
            <a:off x="5157216" y="1498600"/>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14" name="LAYOUT SOURCE"/>
          <p:cNvSpPr>
            <a:spLocks noGrp="1"/>
          </p:cNvSpPr>
          <p:nvPr>
            <p:ph type="body" idx="15" hasCustomPrompt="1"/>
            <p:custDataLst>
              <p:tags r:id="rId4"/>
            </p:custDataLst>
          </p:nvPr>
        </p:nvSpPr>
        <p:spPr>
          <a:xfrm>
            <a:off x="420624" y="6263642"/>
            <a:ext cx="4434840"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3" name="LAYOUT BODY"/>
          <p:cNvSpPr>
            <a:spLocks noGrp="1"/>
          </p:cNvSpPr>
          <p:nvPr>
            <p:ph idx="1"/>
            <p:custDataLst>
              <p:tags r:id="rId5"/>
            </p:custDataLst>
          </p:nvPr>
        </p:nvSpPr>
        <p:spPr>
          <a:xfrm>
            <a:off x="420624" y="1856233"/>
            <a:ext cx="4434840" cy="4407409"/>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1" name="LAYOUT HEADER"/>
          <p:cNvSpPr>
            <a:spLocks noGrp="1"/>
          </p:cNvSpPr>
          <p:nvPr>
            <p:ph type="body" idx="14" hasCustomPrompt="1"/>
            <p:custDataLst>
              <p:tags r:id="rId6"/>
            </p:custDataLst>
          </p:nvPr>
        </p:nvSpPr>
        <p:spPr>
          <a:xfrm>
            <a:off x="420624" y="1498600"/>
            <a:ext cx="4434840"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cxnSp>
        <p:nvCxnSpPr>
          <p:cNvPr id="59"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AGE HEADING"/>
          <p:cNvSpPr>
            <a:spLocks noGrp="1"/>
          </p:cNvSpPr>
          <p:nvPr>
            <p:ph type="title" hasCustomPrompt="1"/>
            <p:custDataLst>
              <p:tags r:id="rId7"/>
            </p:custDataLst>
          </p:nvPr>
        </p:nvSpPr>
        <p:spPr>
          <a:xfrm>
            <a:off x="420624" y="3"/>
            <a:ext cx="9189720" cy="941832"/>
          </a:xfrm>
        </p:spPr>
        <p:txBody>
          <a:bodyPr vert="horz" lIns="0" tIns="0" rIns="0" bIns="0" rtlCol="0" anchor="b" anchorCtr="0">
            <a:normAutofit/>
          </a:bodyPr>
          <a:lstStyle>
            <a:lvl1pPr>
              <a:lnSpc>
                <a:spcPts val="3200"/>
              </a:lnSpc>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13" name="DOCUMENT ID" hidden="1"/>
          <p:cNvSpPr txBox="1"/>
          <p:nvPr userDrawn="1">
            <p:custDataLst>
              <p:tags r:id="rId8"/>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15" name="PXP_GRIDLINES" hidden="1"/>
          <p:cNvGrpSpPr/>
          <p:nvPr userDrawn="1"/>
        </p:nvGrpSpPr>
        <p:grpSpPr>
          <a:xfrm>
            <a:off x="-30640" y="0"/>
            <a:ext cx="10093083" cy="7543800"/>
            <a:chOff x="-30640" y="0"/>
            <a:chExt cx="10093083" cy="7543800"/>
          </a:xfrm>
        </p:grpSpPr>
        <p:cxnSp>
          <p:nvCxnSpPr>
            <p:cNvPr id="16" name="Straight Connector 15"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9"/>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3x1 Full Height">
    <p:spTree>
      <p:nvGrpSpPr>
        <p:cNvPr id="1" name=""/>
        <p:cNvGrpSpPr/>
        <p:nvPr/>
      </p:nvGrpSpPr>
      <p:grpSpPr>
        <a:xfrm>
          <a:off x="0" y="0"/>
          <a:ext cx="0" cy="0"/>
          <a:chOff x="0" y="0"/>
          <a:chExt cx="0" cy="0"/>
        </a:xfrm>
      </p:grpSpPr>
      <p:sp>
        <p:nvSpPr>
          <p:cNvPr id="4" name="Slide Number Textbox"/>
          <p:cNvSpPr txBox="1"/>
          <p:nvPr userDrawn="1"/>
        </p:nvSpPr>
        <p:spPr>
          <a:xfrm>
            <a:off x="9208008" y="6858000"/>
            <a:ext cx="411480" cy="384048"/>
          </a:xfrm>
          <a:prstGeom prst="rect">
            <a:avLst/>
          </a:prstGeom>
          <a:noFill/>
        </p:spPr>
        <p:txBody>
          <a:bodyPr vert="horz" wrap="square" lIns="0" tIns="0" rIns="0" bIns="0" rtlCol="0" anchor="b">
            <a:noAutofit/>
          </a:bodyPr>
          <a:lstStyle/>
          <a:p>
            <a:pPr algn="r"/>
            <a:fld id="{9489627C-F79B-4DF9-998A-207B47061EFD}" type="slidenum">
              <a:rPr lang="en-GB" sz="700" smtClean="0"/>
              <a:pPr algn="r"/>
              <a:t>‹#›</a:t>
            </a:fld>
            <a:endParaRPr lang="en-GB" sz="700"/>
          </a:p>
        </p:txBody>
      </p:sp>
      <p:sp>
        <p:nvSpPr>
          <p:cNvPr id="16" name="LAYOUT SOURCE"/>
          <p:cNvSpPr>
            <a:spLocks noGrp="1"/>
          </p:cNvSpPr>
          <p:nvPr>
            <p:ph type="body" idx="21" hasCustomPrompt="1"/>
            <p:custDataLst>
              <p:tags r:id="rId1"/>
            </p:custDataLst>
          </p:nvPr>
        </p:nvSpPr>
        <p:spPr>
          <a:xfrm>
            <a:off x="6729984" y="6263642"/>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13" name="LAYOUT BODY"/>
          <p:cNvSpPr>
            <a:spLocks noGrp="1"/>
          </p:cNvSpPr>
          <p:nvPr>
            <p:ph idx="19"/>
            <p:custDataLst>
              <p:tags r:id="rId2"/>
            </p:custDataLst>
          </p:nvPr>
        </p:nvSpPr>
        <p:spPr>
          <a:xfrm>
            <a:off x="6729984" y="1856233"/>
            <a:ext cx="2871216" cy="4407409"/>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6" name="LAYOUT HEADER"/>
          <p:cNvSpPr>
            <a:spLocks noGrp="1"/>
          </p:cNvSpPr>
          <p:nvPr>
            <p:ph type="body" idx="23" hasCustomPrompt="1"/>
            <p:custDataLst>
              <p:tags r:id="rId3"/>
            </p:custDataLst>
          </p:nvPr>
        </p:nvSpPr>
        <p:spPr>
          <a:xfrm>
            <a:off x="6729984" y="1498600"/>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65" name="LAYOUT SOURCE"/>
          <p:cNvSpPr>
            <a:spLocks noGrp="1"/>
          </p:cNvSpPr>
          <p:nvPr>
            <p:ph type="body" idx="25" hasCustomPrompt="1"/>
            <p:custDataLst>
              <p:tags r:id="rId4"/>
            </p:custDataLst>
          </p:nvPr>
        </p:nvSpPr>
        <p:spPr>
          <a:xfrm>
            <a:off x="3575304" y="6263642"/>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8" name="LAYOUT BODY"/>
          <p:cNvSpPr>
            <a:spLocks noGrp="1"/>
          </p:cNvSpPr>
          <p:nvPr>
            <p:ph idx="16"/>
            <p:custDataLst>
              <p:tags r:id="rId5"/>
            </p:custDataLst>
          </p:nvPr>
        </p:nvSpPr>
        <p:spPr>
          <a:xfrm>
            <a:off x="3575304" y="1856233"/>
            <a:ext cx="2871216" cy="4407409"/>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04788">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5" name="LAYOUT HEADER"/>
          <p:cNvSpPr>
            <a:spLocks noGrp="1"/>
          </p:cNvSpPr>
          <p:nvPr>
            <p:ph type="body" idx="22" hasCustomPrompt="1"/>
            <p:custDataLst>
              <p:tags r:id="rId6"/>
            </p:custDataLst>
          </p:nvPr>
        </p:nvSpPr>
        <p:spPr>
          <a:xfrm>
            <a:off x="3575304" y="1498600"/>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sp>
        <p:nvSpPr>
          <p:cNvPr id="64" name="LAYOUT SOURCE"/>
          <p:cNvSpPr>
            <a:spLocks noGrp="1"/>
          </p:cNvSpPr>
          <p:nvPr>
            <p:ph type="body" idx="24" hasCustomPrompt="1"/>
            <p:custDataLst>
              <p:tags r:id="rId7"/>
            </p:custDataLst>
          </p:nvPr>
        </p:nvSpPr>
        <p:spPr>
          <a:xfrm>
            <a:off x="420624" y="6263642"/>
            <a:ext cx="2871216" cy="192024"/>
          </a:xfrm>
          <a:noFill/>
        </p:spPr>
        <p:txBody>
          <a:bodyPr lIns="0" tIns="54846" rIns="0" bIns="0" anchor="b">
            <a:noAutofit/>
          </a:bodyPr>
          <a:lstStyle>
            <a:lvl1pPr marL="0" indent="0">
              <a:buNone/>
              <a:defRPr sz="1200" b="0"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Source:</a:t>
            </a:r>
          </a:p>
        </p:txBody>
      </p:sp>
      <p:sp>
        <p:nvSpPr>
          <p:cNvPr id="3" name="LAYOUT BODY"/>
          <p:cNvSpPr>
            <a:spLocks noGrp="1"/>
          </p:cNvSpPr>
          <p:nvPr>
            <p:ph idx="1"/>
            <p:custDataLst>
              <p:tags r:id="rId8"/>
            </p:custDataLst>
          </p:nvPr>
        </p:nvSpPr>
        <p:spPr>
          <a:xfrm>
            <a:off x="420624" y="1856233"/>
            <a:ext cx="2871216" cy="4407409"/>
          </a:xfrm>
          <a:noFill/>
        </p:spPr>
        <p:txBody>
          <a:bodyPr lIns="0" tIns="0" rIns="0" bIns="0">
            <a:noAutofit/>
          </a:bodyPr>
          <a:lstStyle>
            <a:lvl1pPr marL="239632" indent="-239632">
              <a:buClr>
                <a:schemeClr val="tx2"/>
              </a:buClr>
              <a:buSzPct val="100000"/>
              <a:buFont typeface="Symbol" pitchFamily="18" charset="2"/>
              <a:buChar char="·"/>
              <a:defRPr sz="1800">
                <a:latin typeface="Frutiger 55 Roman"/>
              </a:defRPr>
            </a:lvl1pPr>
            <a:lvl2pPr marL="455613" indent="-230188">
              <a:tabLst/>
              <a:defRPr sz="1600">
                <a:latin typeface="Frutiger 55 Roman"/>
              </a:defRPr>
            </a:lvl2pPr>
            <a:lvl3pPr marL="688975" indent="-227013">
              <a:buFont typeface="Arial" pitchFamily="34" charset="0"/>
              <a:buChar char="–"/>
              <a:defRPr sz="1600">
                <a:latin typeface="Frutiger 55 Roman"/>
              </a:defRPr>
            </a:lvl3pPr>
            <a:lvl4pPr marL="914400" indent="-225425">
              <a:buSzPct val="84000"/>
              <a:defRPr sz="1600">
                <a:latin typeface="Frutiger 55 Roman"/>
              </a:defRPr>
            </a:lvl4pPr>
            <a:lvl5pPr marL="1152140" indent="-250743">
              <a:buSzPct val="84000"/>
              <a:buFont typeface="Arial" pitchFamily="34" charset="0"/>
              <a:buChar char="–"/>
              <a:defRPr sz="1600">
                <a:latin typeface="Frutiger 55 Roman"/>
              </a:defRPr>
            </a:lvl5pPr>
            <a:lvl6pPr>
              <a:defRPr/>
            </a:lvl6pPr>
            <a:lvl7pPr>
              <a:defRPr/>
            </a:lvl7pPr>
            <a:lvl8pPr>
              <a:defRPr/>
            </a:lvl8pPr>
            <a:lvl9pP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4" name="LAYOUT HEADER"/>
          <p:cNvSpPr>
            <a:spLocks noGrp="1"/>
          </p:cNvSpPr>
          <p:nvPr>
            <p:ph type="body" idx="14" hasCustomPrompt="1"/>
            <p:custDataLst>
              <p:tags r:id="rId9"/>
            </p:custDataLst>
          </p:nvPr>
        </p:nvSpPr>
        <p:spPr>
          <a:xfrm>
            <a:off x="420624" y="1498600"/>
            <a:ext cx="2871216" cy="355600"/>
          </a:xfrm>
          <a:noFill/>
        </p:spPr>
        <p:txBody>
          <a:bodyPr lIns="0" tIns="0" rIns="0" bIns="36564" anchor="t" anchorCtr="0">
            <a:noAutofit/>
          </a:bodyPr>
          <a:lstStyle>
            <a:lvl1pPr marL="0" indent="0">
              <a:buNone/>
              <a:defRPr sz="1800" b="1" baseline="0">
                <a:solidFill>
                  <a:schemeClr val="tx1"/>
                </a:solidFill>
                <a:latin typeface="Frutiger 55 Roman"/>
              </a:defRPr>
            </a:lvl1pPr>
            <a:lvl2pPr marL="502753" indent="0">
              <a:buNone/>
              <a:defRPr sz="2200" b="1"/>
            </a:lvl2pPr>
            <a:lvl3pPr marL="1005505" indent="0">
              <a:buNone/>
              <a:defRPr sz="2000" b="1"/>
            </a:lvl3pPr>
            <a:lvl4pPr marL="1508257" indent="0">
              <a:buNone/>
              <a:defRPr sz="1800" b="1"/>
            </a:lvl4pPr>
            <a:lvl5pPr marL="2011009" indent="0">
              <a:buNone/>
              <a:defRPr sz="1800" b="1"/>
            </a:lvl5pPr>
            <a:lvl6pPr marL="2513761" indent="0">
              <a:buNone/>
              <a:defRPr sz="1800" b="1"/>
            </a:lvl6pPr>
            <a:lvl7pPr marL="3016512" indent="0">
              <a:buNone/>
              <a:defRPr sz="1800" b="1"/>
            </a:lvl7pPr>
            <a:lvl8pPr marL="3519265" indent="0">
              <a:buNone/>
              <a:defRPr sz="1800" b="1"/>
            </a:lvl8pPr>
            <a:lvl9pPr marL="4022016" indent="0">
              <a:buNone/>
              <a:defRPr sz="1800" b="1"/>
            </a:lvl9pPr>
          </a:lstStyle>
          <a:p>
            <a:pPr lvl="0"/>
            <a:r>
              <a:rPr lang="en-GB"/>
              <a:t>&lt;&lt;Layout heading&gt;&gt;</a:t>
            </a:r>
          </a:p>
        </p:txBody>
      </p:sp>
      <p:cxnSp>
        <p:nvCxnSpPr>
          <p:cNvPr id="62" name="THIN BLUE LINE"/>
          <p:cNvCxnSpPr/>
          <p:nvPr/>
        </p:nvCxnSpPr>
        <p:spPr>
          <a:xfrm>
            <a:off x="420624" y="1033272"/>
            <a:ext cx="91897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AGE HEADING"/>
          <p:cNvSpPr>
            <a:spLocks noGrp="1"/>
          </p:cNvSpPr>
          <p:nvPr>
            <p:ph type="title" hasCustomPrompt="1"/>
            <p:custDataLst>
              <p:tags r:id="rId10"/>
            </p:custDataLst>
          </p:nvPr>
        </p:nvSpPr>
        <p:spPr>
          <a:xfrm>
            <a:off x="420623" y="3"/>
            <a:ext cx="9189720" cy="941832"/>
          </a:xfrm>
        </p:spPr>
        <p:txBody>
          <a:bodyPr vert="horz" lIns="0" tIns="0" rIns="0" bIns="0" rtlCol="0" anchor="b" anchorCtr="0">
            <a:normAutofit/>
          </a:bodyPr>
          <a:lstStyle>
            <a:lvl1pPr>
              <a:defRPr lang="en-US" sz="3200" b="0" baseline="0" dirty="0">
                <a:latin typeface="Frutiger 45 Light"/>
                <a:ea typeface="Arial Unicode MS" pitchFamily="34" charset="-128"/>
              </a:defRPr>
            </a:lvl1pPr>
          </a:lstStyle>
          <a:p>
            <a:pPr lvl="0">
              <a:lnSpc>
                <a:spcPct val="85000"/>
              </a:lnSpc>
            </a:pPr>
            <a:r>
              <a:rPr lang="en-GB"/>
              <a:t>&lt;&lt;Page heading&gt;&gt;</a:t>
            </a:r>
          </a:p>
        </p:txBody>
      </p:sp>
      <p:sp>
        <p:nvSpPr>
          <p:cNvPr id="17" name="DOCUMENT ID" hidden="1"/>
          <p:cNvSpPr txBox="1"/>
          <p:nvPr userDrawn="1">
            <p:custDataLst>
              <p:tags r:id="rId11"/>
            </p:custDataLst>
          </p:nvPr>
        </p:nvSpPr>
        <p:spPr>
          <a:xfrm>
            <a:off x="2297875" y="420624"/>
            <a:ext cx="731246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GB"/>
              <a:t>[printed: ____] [saved: ____] C:\ProgramData\PresXpress\PresXpress\PresPrint.potx</a:t>
            </a:r>
          </a:p>
        </p:txBody>
      </p:sp>
      <p:grpSp>
        <p:nvGrpSpPr>
          <p:cNvPr id="15" name="PXP_GRIDLINES" hidden="1"/>
          <p:cNvGrpSpPr/>
          <p:nvPr userDrawn="1"/>
        </p:nvGrpSpPr>
        <p:grpSpPr>
          <a:xfrm>
            <a:off x="-30640" y="0"/>
            <a:ext cx="10093083" cy="7543800"/>
            <a:chOff x="-30640" y="0"/>
            <a:chExt cx="10093083" cy="7543800"/>
          </a:xfrm>
        </p:grpSpPr>
        <p:cxnSp>
          <p:nvCxnSpPr>
            <p:cNvPr id="18" name="Straight Connector 17"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2"/>
            </p:custDataLst>
          </p:nvPr>
        </p:nvSpPr>
        <p:spPr>
          <a:xfrm>
            <a:off x="420624" y="254000"/>
            <a:ext cx="107950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GB" sz="2400" b="1" i="0" u="none" baseline="0">
                <a:solidFill>
                  <a:srgbClr val="E60000"/>
                </a:solidFill>
                <a:latin typeface="Frutiger 55 Roman"/>
                <a:ea typeface="MS PGothic"/>
              </a:rPr>
              <a:t>Draft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420624" y="1856232"/>
            <a:ext cx="9189720" cy="476402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Placeholder"/>
          <p:cNvSpPr>
            <a:spLocks noGrp="1"/>
          </p:cNvSpPr>
          <p:nvPr>
            <p:ph type="title"/>
          </p:nvPr>
        </p:nvSpPr>
        <p:spPr>
          <a:xfrm>
            <a:off x="420624" y="0"/>
            <a:ext cx="9189720" cy="941832"/>
          </a:xfrm>
          <a:prstGeom prst="rect">
            <a:avLst/>
          </a:prstGeom>
        </p:spPr>
        <p:txBody>
          <a:bodyPr vert="horz" lIns="0" tIns="0" rIns="0" bIns="0" rtlCol="0" anchor="b" anchorCtr="0">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4156" r:id="rId1"/>
    <p:sldLayoutId id="2147484182" r:id="rId2"/>
    <p:sldLayoutId id="2147484158" r:id="rId3"/>
    <p:sldLayoutId id="2147484159" r:id="rId4"/>
    <p:sldLayoutId id="2147484160" r:id="rId5"/>
    <p:sldLayoutId id="2147484169" r:id="rId6"/>
    <p:sldLayoutId id="2147484168" r:id="rId7"/>
    <p:sldLayoutId id="2147484171" r:id="rId8"/>
    <p:sldLayoutId id="2147484173" r:id="rId9"/>
    <p:sldLayoutId id="2147484174" r:id="rId10"/>
    <p:sldLayoutId id="2147484179" r:id="rId11"/>
    <p:sldLayoutId id="2147484178" r:id="rId12"/>
    <p:sldLayoutId id="2147484176" r:id="rId13"/>
    <p:sldLayoutId id="2147484180" r:id="rId14"/>
    <p:sldLayoutId id="2147484181" r:id="rId15"/>
    <p:sldLayoutId id="2147484183" r:id="rId16"/>
    <p:sldLayoutId id="2147484186" r:id="rId17"/>
    <p:sldLayoutId id="2147484187" r:id="rId18"/>
    <p:sldLayoutId id="2147484188" r:id="rId19"/>
  </p:sldLayoutIdLst>
  <p:hf sldNum="0" hdr="0" ftr="0"/>
  <p:txStyles>
    <p:titleStyle>
      <a:lvl1pPr algn="l" defTabSz="1005505" rtl="0" eaLnBrk="1" latinLnBrk="0" hangingPunct="1">
        <a:lnSpc>
          <a:spcPts val="3200"/>
        </a:lnSpc>
        <a:spcBef>
          <a:spcPct val="0"/>
        </a:spcBef>
        <a:buNone/>
        <a:defRPr sz="3200" kern="1200">
          <a:solidFill>
            <a:schemeClr val="tx1"/>
          </a:solidFill>
          <a:latin typeface="Frutiger 45 Light" panose="020B0603020202020204" pitchFamily="34" charset="0"/>
          <a:ea typeface="+mj-ea"/>
          <a:cs typeface="+mj-cs"/>
        </a:defRPr>
      </a:lvl1pPr>
    </p:titleStyle>
    <p:bodyStyle>
      <a:lvl1pPr marL="234950" indent="-234950" algn="l" defTabSz="1005505" rtl="0" eaLnBrk="1" latinLnBrk="0" hangingPunct="1">
        <a:spcBef>
          <a:spcPts val="1400"/>
        </a:spcBef>
        <a:buClr>
          <a:schemeClr val="tx2"/>
        </a:buClr>
        <a:buSzPct val="100000"/>
        <a:buFont typeface="Symbol" pitchFamily="18" charset="2"/>
        <a:buChar char="·"/>
        <a:defRPr sz="1800" b="0" kern="1200">
          <a:solidFill>
            <a:schemeClr val="tx1"/>
          </a:solidFill>
          <a:latin typeface="+mn-lt"/>
          <a:ea typeface="+mn-ea"/>
          <a:cs typeface="+mn-cs"/>
        </a:defRPr>
      </a:lvl1pPr>
      <a:lvl2pPr marL="457200" indent="-222250" algn="l" defTabSz="1005505" rtl="0" eaLnBrk="1" latinLnBrk="0" hangingPunct="1">
        <a:spcBef>
          <a:spcPts val="700"/>
        </a:spcBef>
        <a:buClr>
          <a:schemeClr val="tx1"/>
        </a:buClr>
        <a:buFont typeface="Arial" pitchFamily="34" charset="0"/>
        <a:buChar char="–"/>
        <a:defRPr sz="1600" kern="1200">
          <a:solidFill>
            <a:schemeClr val="tx1"/>
          </a:solidFill>
          <a:latin typeface="+mn-lt"/>
          <a:ea typeface="+mn-ea"/>
          <a:cs typeface="+mn-cs"/>
        </a:defRPr>
      </a:lvl2pPr>
      <a:lvl3pPr marL="692150" indent="-234950" algn="l" defTabSz="1005505" rtl="0" eaLnBrk="1" latinLnBrk="0" hangingPunct="1">
        <a:spcBef>
          <a:spcPts val="700"/>
        </a:spcBef>
        <a:buClr>
          <a:schemeClr val="tx1"/>
        </a:buClr>
        <a:buFont typeface="Arial" pitchFamily="34" charset="0"/>
        <a:buChar char="–"/>
        <a:defRPr sz="1600" kern="1200">
          <a:solidFill>
            <a:schemeClr val="tx1"/>
          </a:solidFill>
          <a:latin typeface="+mn-lt"/>
          <a:ea typeface="+mn-ea"/>
          <a:cs typeface="+mn-cs"/>
        </a:defRPr>
      </a:lvl3pPr>
      <a:lvl4pPr marL="914400" indent="-222250" algn="l" defTabSz="1005505" rtl="0" eaLnBrk="1" latinLnBrk="0" hangingPunct="1">
        <a:spcBef>
          <a:spcPts val="300"/>
        </a:spcBef>
        <a:buClr>
          <a:schemeClr val="tx1"/>
        </a:buClr>
        <a:buSzPct val="84000"/>
        <a:buFont typeface="Arial" pitchFamily="34" charset="0"/>
        <a:buChar char="–"/>
        <a:defRPr sz="1600" kern="1200">
          <a:solidFill>
            <a:schemeClr val="tx1"/>
          </a:solidFill>
          <a:latin typeface="+mn-lt"/>
          <a:ea typeface="+mn-ea"/>
          <a:cs typeface="+mn-cs"/>
        </a:defRPr>
      </a:lvl4pPr>
      <a:lvl5pPr marL="1149350" indent="-234950" algn="l" defTabSz="1005505" rtl="0" eaLnBrk="1" latinLnBrk="0" hangingPunct="1">
        <a:spcBef>
          <a:spcPts val="300"/>
        </a:spcBef>
        <a:buClr>
          <a:schemeClr val="tx1"/>
        </a:buClr>
        <a:buSzPct val="84000"/>
        <a:buFont typeface="Arial" pitchFamily="34" charset="0"/>
        <a:buChar char="–"/>
        <a:defRPr sz="1600" kern="1200">
          <a:solidFill>
            <a:schemeClr val="tx1"/>
          </a:solidFill>
          <a:latin typeface="+mn-lt"/>
          <a:ea typeface="+mn-ea"/>
          <a:cs typeface="+mn-cs"/>
        </a:defRPr>
      </a:lvl5pPr>
      <a:lvl6pPr marL="1152144" indent="-237744" algn="l" defTabSz="1005505" rtl="0" eaLnBrk="1" latinLnBrk="0" hangingPunct="1">
        <a:spcBef>
          <a:spcPts val="300"/>
        </a:spcBef>
        <a:buClr>
          <a:schemeClr val="tx1"/>
        </a:buClr>
        <a:buSzPct val="84000"/>
        <a:buFont typeface="Frutiger 55 Roman" pitchFamily="34" charset="0"/>
        <a:buChar char="–"/>
        <a:defRPr sz="1600" kern="1200">
          <a:solidFill>
            <a:schemeClr val="tx1"/>
          </a:solidFill>
          <a:latin typeface="+mn-lt"/>
          <a:ea typeface="+mn-ea"/>
          <a:cs typeface="+mn-cs"/>
        </a:defRPr>
      </a:lvl6pPr>
      <a:lvl7pPr marL="1152144" indent="-237744" algn="l" defTabSz="1005505" rtl="0" eaLnBrk="1" latinLnBrk="0" hangingPunct="1">
        <a:spcBef>
          <a:spcPts val="300"/>
        </a:spcBef>
        <a:buClr>
          <a:schemeClr val="tx1"/>
        </a:buClr>
        <a:buSzPct val="84000"/>
        <a:buFont typeface="Frutiger 55 Roman" pitchFamily="34" charset="0"/>
        <a:buChar char="–"/>
        <a:defRPr sz="1600" kern="1200">
          <a:solidFill>
            <a:schemeClr val="tx1"/>
          </a:solidFill>
          <a:latin typeface="+mn-lt"/>
          <a:ea typeface="+mn-ea"/>
          <a:cs typeface="+mn-cs"/>
        </a:defRPr>
      </a:lvl7pPr>
      <a:lvl8pPr marL="1152144" indent="-237744" algn="l" defTabSz="1005505" rtl="0" eaLnBrk="1" latinLnBrk="0" hangingPunct="1">
        <a:spcBef>
          <a:spcPts val="300"/>
        </a:spcBef>
        <a:buClr>
          <a:schemeClr val="tx1"/>
        </a:buClr>
        <a:buSzPct val="84000"/>
        <a:buFont typeface="Frutiger 55 Roman" pitchFamily="34" charset="0"/>
        <a:buChar char="–"/>
        <a:defRPr sz="1600" kern="1200">
          <a:solidFill>
            <a:schemeClr val="tx1"/>
          </a:solidFill>
          <a:latin typeface="+mn-lt"/>
          <a:ea typeface="+mn-ea"/>
          <a:cs typeface="+mn-cs"/>
        </a:defRPr>
      </a:lvl8pPr>
      <a:lvl9pPr marL="1152144" indent="-237744" algn="l" defTabSz="1005505" rtl="0" eaLnBrk="1" latinLnBrk="0" hangingPunct="1">
        <a:spcBef>
          <a:spcPts val="300"/>
        </a:spcBef>
        <a:buClr>
          <a:schemeClr val="tx1"/>
        </a:buClr>
        <a:buSzPct val="84000"/>
        <a:buFont typeface="Frutiger 55 Roman" pitchFamily="34" charset="0"/>
        <a:buChar char="–"/>
        <a:defRPr sz="1600" kern="1200">
          <a:solidFill>
            <a:schemeClr val="tx1"/>
          </a:solidFill>
          <a:latin typeface="+mn-lt"/>
          <a:ea typeface="+mn-ea"/>
          <a:cs typeface="+mn-cs"/>
        </a:defRPr>
      </a:lvl9pPr>
    </p:bodyStyle>
    <p:otherStyle>
      <a:defPPr>
        <a:defRPr lang="en-US"/>
      </a:defPPr>
      <a:lvl1pPr marL="0" algn="l" defTabSz="1005505" rtl="0" eaLnBrk="1" latinLnBrk="0" hangingPunct="1">
        <a:defRPr sz="2000" kern="1200">
          <a:solidFill>
            <a:schemeClr val="tx1"/>
          </a:solidFill>
          <a:latin typeface="+mn-lt"/>
          <a:ea typeface="+mn-ea"/>
          <a:cs typeface="+mn-cs"/>
        </a:defRPr>
      </a:lvl1pPr>
      <a:lvl2pPr marL="502753" algn="l" defTabSz="1005505" rtl="0" eaLnBrk="1" latinLnBrk="0" hangingPunct="1">
        <a:defRPr sz="2000" kern="1200">
          <a:solidFill>
            <a:schemeClr val="tx1"/>
          </a:solidFill>
          <a:latin typeface="+mn-lt"/>
          <a:ea typeface="+mn-ea"/>
          <a:cs typeface="+mn-cs"/>
        </a:defRPr>
      </a:lvl2pPr>
      <a:lvl3pPr marL="1005505" algn="l" defTabSz="1005505" rtl="0" eaLnBrk="1" latinLnBrk="0" hangingPunct="1">
        <a:defRPr sz="2000" kern="1200">
          <a:solidFill>
            <a:schemeClr val="tx1"/>
          </a:solidFill>
          <a:latin typeface="+mn-lt"/>
          <a:ea typeface="+mn-ea"/>
          <a:cs typeface="+mn-cs"/>
        </a:defRPr>
      </a:lvl3pPr>
      <a:lvl4pPr marL="1508257" algn="l" defTabSz="1005505" rtl="0" eaLnBrk="1" latinLnBrk="0" hangingPunct="1">
        <a:defRPr sz="2000" kern="1200">
          <a:solidFill>
            <a:schemeClr val="tx1"/>
          </a:solidFill>
          <a:latin typeface="+mn-lt"/>
          <a:ea typeface="+mn-ea"/>
          <a:cs typeface="+mn-cs"/>
        </a:defRPr>
      </a:lvl4pPr>
      <a:lvl5pPr marL="2011009" algn="l" defTabSz="1005505" rtl="0" eaLnBrk="1" latinLnBrk="0" hangingPunct="1">
        <a:defRPr sz="2000" kern="1200">
          <a:solidFill>
            <a:schemeClr val="tx1"/>
          </a:solidFill>
          <a:latin typeface="+mn-lt"/>
          <a:ea typeface="+mn-ea"/>
          <a:cs typeface="+mn-cs"/>
        </a:defRPr>
      </a:lvl5pPr>
      <a:lvl6pPr marL="2513761" algn="l" defTabSz="1005505" rtl="0" eaLnBrk="1" latinLnBrk="0" hangingPunct="1">
        <a:defRPr sz="2000" kern="1200">
          <a:solidFill>
            <a:schemeClr val="tx1"/>
          </a:solidFill>
          <a:latin typeface="+mn-lt"/>
          <a:ea typeface="+mn-ea"/>
          <a:cs typeface="+mn-cs"/>
        </a:defRPr>
      </a:lvl6pPr>
      <a:lvl7pPr marL="3016512" algn="l" defTabSz="1005505" rtl="0" eaLnBrk="1" latinLnBrk="0" hangingPunct="1">
        <a:defRPr sz="2000" kern="1200">
          <a:solidFill>
            <a:schemeClr val="tx1"/>
          </a:solidFill>
          <a:latin typeface="+mn-lt"/>
          <a:ea typeface="+mn-ea"/>
          <a:cs typeface="+mn-cs"/>
        </a:defRPr>
      </a:lvl7pPr>
      <a:lvl8pPr marL="3519265" algn="l" defTabSz="1005505" rtl="0" eaLnBrk="1" latinLnBrk="0" hangingPunct="1">
        <a:defRPr sz="2000" kern="1200">
          <a:solidFill>
            <a:schemeClr val="tx1"/>
          </a:solidFill>
          <a:latin typeface="+mn-lt"/>
          <a:ea typeface="+mn-ea"/>
          <a:cs typeface="+mn-cs"/>
        </a:defRPr>
      </a:lvl8pPr>
      <a:lvl9pPr marL="4022016" algn="l" defTabSz="10055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27.xml"/><Relationship Id="rId7" Type="http://schemas.openxmlformats.org/officeDocument/2006/relationships/oleObject" Target="../embeddings/oleObject1.bin"/><Relationship Id="rId2" Type="http://schemas.openxmlformats.org/officeDocument/2006/relationships/tags" Target="../tags/tag126.xml"/><Relationship Id="rId1" Type="http://schemas.openxmlformats.org/officeDocument/2006/relationships/vmlDrawing" Target="../drawings/vmlDrawing1.vml"/><Relationship Id="rId6" Type="http://schemas.openxmlformats.org/officeDocument/2006/relationships/notesSlide" Target="../notesSlides/notesSlide5.xml"/><Relationship Id="rId11" Type="http://schemas.openxmlformats.org/officeDocument/2006/relationships/image" Target="../media/image15.jpeg"/><Relationship Id="rId5" Type="http://schemas.openxmlformats.org/officeDocument/2006/relationships/slideLayout" Target="../slideLayouts/slideLayout5.xml"/><Relationship Id="rId10" Type="http://schemas.openxmlformats.org/officeDocument/2006/relationships/image" Target="../media/image14.jpeg"/><Relationship Id="rId4" Type="http://schemas.openxmlformats.org/officeDocument/2006/relationships/tags" Target="../tags/tag128.xml"/><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1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33.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3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chart" Target="../charts/chart4.xml"/><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40.xml"/><Relationship Id="rId7" Type="http://schemas.openxmlformats.org/officeDocument/2006/relationships/image" Target="../media/image18.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tags" Target="../tags/tag14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5.xml"/><Relationship Id="rId1" Type="http://schemas.openxmlformats.org/officeDocument/2006/relationships/tags" Target="../tags/tag144.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47.xml"/><Relationship Id="rId7" Type="http://schemas.openxmlformats.org/officeDocument/2006/relationships/image" Target="../media/image21.emf"/><Relationship Id="rId2" Type="http://schemas.openxmlformats.org/officeDocument/2006/relationships/tags" Target="../tags/tag14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5.xml"/><Relationship Id="rId4" Type="http://schemas.openxmlformats.org/officeDocument/2006/relationships/tags" Target="../tags/tag148.xml"/><Relationship Id="rId9"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idx="4294967295"/>
          </p:nvPr>
        </p:nvSpPr>
        <p:spPr>
          <a:xfrm>
            <a:off x="754380" y="419100"/>
            <a:ext cx="8549640" cy="947476"/>
          </a:xfrm>
          <a:noFill/>
        </p:spPr>
        <p:txBody>
          <a:bodyPr anchor="ctr" anchorCtr="1">
            <a:normAutofit fontScale="90000"/>
          </a:bodyPr>
          <a:lstStyle/>
          <a:p>
            <a:pPr algn="ctr" eaLnBrk="1" hangingPunct="1"/>
            <a:br>
              <a:rPr lang="en-US" sz="3800">
                <a:solidFill>
                  <a:schemeClr val="bg1"/>
                </a:solidFill>
              </a:rPr>
            </a:br>
            <a:r>
              <a:rPr lang="en-US" sz="3600">
                <a:solidFill>
                  <a:schemeClr val="bg1"/>
                </a:solidFill>
              </a:rPr>
              <a:t>LBBD Pension Fund Committee Training – Triennial Valuation, Investment Strategy and Asset Classes</a:t>
            </a:r>
            <a:br>
              <a:rPr lang="en-US" sz="3800">
                <a:solidFill>
                  <a:schemeClr val="bg1"/>
                </a:solidFill>
              </a:rPr>
            </a:br>
            <a:endParaRPr lang="en-US" sz="3800">
              <a:solidFill>
                <a:schemeClr val="bg1"/>
              </a:solidFill>
            </a:endParaRPr>
          </a:p>
        </p:txBody>
      </p:sp>
      <p:sp>
        <p:nvSpPr>
          <p:cNvPr id="3075" name="Rectangle 5"/>
          <p:cNvSpPr>
            <a:spLocks noChangeArrowheads="1"/>
          </p:cNvSpPr>
          <p:nvPr/>
        </p:nvSpPr>
        <p:spPr bwMode="auto">
          <a:xfrm>
            <a:off x="754380" y="5196840"/>
            <a:ext cx="8549640" cy="1927860"/>
          </a:xfrm>
          <a:prstGeom prst="rect">
            <a:avLst/>
          </a:prstGeom>
          <a:noFill/>
          <a:ln w="9525">
            <a:noFill/>
            <a:miter lim="800000"/>
            <a:headEnd/>
            <a:tailEnd/>
          </a:ln>
        </p:spPr>
        <p:txBody>
          <a:bodyPr anchor="ctr" anchorCtr="1"/>
          <a:lstStyle/>
          <a:p>
            <a:pPr algn="ctr"/>
            <a:endParaRPr lang="en-GB" sz="4000">
              <a:solidFill>
                <a:schemeClr val="bg1"/>
              </a:solidFill>
            </a:endParaRPr>
          </a:p>
        </p:txBody>
      </p:sp>
      <p:sp>
        <p:nvSpPr>
          <p:cNvPr id="5" name="TextBox 4">
            <a:extLst>
              <a:ext uri="{FF2B5EF4-FFF2-40B4-BE49-F238E27FC236}">
                <a16:creationId xmlns:a16="http://schemas.microsoft.com/office/drawing/2014/main" id="{C47EC8C4-5CE8-4241-97DE-66774541650E}"/>
              </a:ext>
            </a:extLst>
          </p:cNvPr>
          <p:cNvSpPr txBox="1"/>
          <p:nvPr/>
        </p:nvSpPr>
        <p:spPr>
          <a:xfrm>
            <a:off x="1489668" y="5610386"/>
            <a:ext cx="7714622" cy="1384995"/>
          </a:xfrm>
          <a:prstGeom prst="rect">
            <a:avLst/>
          </a:prstGeom>
          <a:noFill/>
        </p:spPr>
        <p:txBody>
          <a:bodyPr wrap="square">
            <a:spAutoFit/>
          </a:bodyPr>
          <a:lstStyle/>
          <a:p>
            <a:pPr algn="ctr"/>
            <a:r>
              <a:rPr lang="en-US" sz="2800">
                <a:solidFill>
                  <a:schemeClr val="bg1"/>
                </a:solidFill>
                <a:latin typeface="Arial" panose="020B0604020202020204" pitchFamily="34" charset="0"/>
                <a:cs typeface="Arial" panose="020B0604020202020204" pitchFamily="34" charset="0"/>
              </a:rPr>
              <a:t>11 January 2023</a:t>
            </a:r>
            <a:br>
              <a:rPr lang="en-US" sz="2800">
                <a:solidFill>
                  <a:schemeClr val="bg1"/>
                </a:solidFill>
                <a:latin typeface="Arial" panose="020B0604020202020204" pitchFamily="34" charset="0"/>
                <a:cs typeface="Arial" panose="020B0604020202020204" pitchFamily="34" charset="0"/>
              </a:rPr>
            </a:br>
            <a:r>
              <a:rPr lang="en-US" sz="2800">
                <a:solidFill>
                  <a:schemeClr val="bg1"/>
                </a:solidFill>
                <a:latin typeface="Arial" panose="020B0604020202020204" pitchFamily="34" charset="0"/>
                <a:cs typeface="Arial" panose="020B0604020202020204" pitchFamily="34" charset="0"/>
              </a:rPr>
              <a:t>David Dickinson, Jesmine Anwar and John Raisin</a:t>
            </a: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32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2DBBEC-50A2-4304-820A-F1252B28BD22}"/>
              </a:ext>
            </a:extLst>
          </p:cNvPr>
          <p:cNvSpPr txBox="1"/>
          <p:nvPr/>
        </p:nvSpPr>
        <p:spPr>
          <a:xfrm>
            <a:off x="294727" y="724002"/>
            <a:ext cx="9608030" cy="477054"/>
          </a:xfrm>
          <a:prstGeom prst="rect">
            <a:avLst/>
          </a:prstGeom>
          <a:noFill/>
          <a:ln>
            <a:solidFill>
              <a:schemeClr val="tx1"/>
            </a:solidFill>
          </a:ln>
        </p:spPr>
        <p:txBody>
          <a:bodyPr wrap="square">
            <a:spAutoFit/>
          </a:bodyPr>
          <a:lstStyle/>
          <a:p>
            <a:r>
              <a:rPr lang="en-GB" sz="2500" b="1">
                <a:ln>
                  <a:solidFill>
                    <a:schemeClr val="tx1"/>
                  </a:solidFill>
                </a:ln>
                <a:solidFill>
                  <a:srgbClr val="C00000"/>
                </a:solidFill>
                <a:latin typeface="Arial" panose="020B0604020202020204" pitchFamily="34" charset="0"/>
                <a:ea typeface="Calibri" panose="020F0502020204030204" pitchFamily="34" charset="0"/>
              </a:rPr>
              <a:t>Asset and Liability Changes - 27/05/2020 to 29/11/2022</a:t>
            </a:r>
            <a:endParaRPr lang="en-GB" sz="2500">
              <a:ln>
                <a:solidFill>
                  <a:schemeClr val="tx1"/>
                </a:solidFill>
              </a:ln>
              <a:solidFill>
                <a:srgbClr val="C00000"/>
              </a:solidFill>
            </a:endParaRPr>
          </a:p>
        </p:txBody>
      </p:sp>
      <p:sp>
        <p:nvSpPr>
          <p:cNvPr id="6" name="TextBox 5">
            <a:extLst>
              <a:ext uri="{FF2B5EF4-FFF2-40B4-BE49-F238E27FC236}">
                <a16:creationId xmlns:a16="http://schemas.microsoft.com/office/drawing/2014/main" id="{47938D32-DCA9-EC15-9376-B913544D9EF1}"/>
              </a:ext>
            </a:extLst>
          </p:cNvPr>
          <p:cNvSpPr txBox="1"/>
          <p:nvPr/>
        </p:nvSpPr>
        <p:spPr>
          <a:xfrm>
            <a:off x="294726" y="5243519"/>
            <a:ext cx="9608029" cy="982493"/>
          </a:xfrm>
          <a:prstGeom prst="rect">
            <a:avLst/>
          </a:prstGeom>
          <a:noFill/>
        </p:spPr>
        <p:txBody>
          <a:bodyPr wrap="none" lIns="0" tIns="0" rIns="0" bIns="0" rtlCol="0">
            <a:noAutofit/>
          </a:bodyPr>
          <a:lstStyle/>
          <a:p>
            <a:pPr marL="285750" indent="-285750">
              <a:spcBef>
                <a:spcPts val="400"/>
              </a:spcBef>
              <a:buFont typeface="Wingdings" panose="05000000000000000000" pitchFamily="2" charset="2"/>
              <a:buChar char="Ø"/>
            </a:pPr>
            <a:r>
              <a:rPr lang="en-GB"/>
              <a:t>Data updated to end of November 2022 but with 2022 data added.</a:t>
            </a:r>
          </a:p>
          <a:p>
            <a:pPr marL="285750" indent="-285750">
              <a:spcBef>
                <a:spcPts val="400"/>
              </a:spcBef>
              <a:buFont typeface="Wingdings" panose="05000000000000000000" pitchFamily="2" charset="2"/>
              <a:buChar char="Ø"/>
            </a:pPr>
            <a:r>
              <a:rPr lang="en-GB"/>
              <a:t>Future charts will just contain the latest valuation data.</a:t>
            </a:r>
          </a:p>
          <a:p>
            <a:pPr marL="285750" indent="-285750">
              <a:spcBef>
                <a:spcPts val="400"/>
              </a:spcBef>
              <a:buFont typeface="Wingdings" panose="05000000000000000000" pitchFamily="2" charset="2"/>
              <a:buChar char="Ø"/>
            </a:pPr>
            <a:r>
              <a:rPr lang="en-GB"/>
              <a:t>Issues around gilt yields significantly reduced liabilities based on gilts plus model.</a:t>
            </a:r>
          </a:p>
          <a:p>
            <a:pPr marL="285750" indent="-285750">
              <a:spcBef>
                <a:spcPts val="400"/>
              </a:spcBef>
              <a:buFont typeface="Wingdings" panose="05000000000000000000" pitchFamily="2" charset="2"/>
              <a:buChar char="Ø"/>
            </a:pPr>
            <a:endParaRPr lang="en-GB"/>
          </a:p>
          <a:p>
            <a:pPr marL="285750" indent="-285750">
              <a:spcBef>
                <a:spcPts val="400"/>
              </a:spcBef>
              <a:buFont typeface="Wingdings" panose="05000000000000000000" pitchFamily="2" charset="2"/>
              <a:buChar char="Ø"/>
            </a:pPr>
            <a:endParaRPr lang="en-GB"/>
          </a:p>
          <a:p>
            <a:endParaRPr lang="en-GB"/>
          </a:p>
        </p:txBody>
      </p:sp>
      <p:pic>
        <p:nvPicPr>
          <p:cNvPr id="4" name="Picture 3">
            <a:extLst>
              <a:ext uri="{FF2B5EF4-FFF2-40B4-BE49-F238E27FC236}">
                <a16:creationId xmlns:a16="http://schemas.microsoft.com/office/drawing/2014/main" id="{975D9E13-61B5-8148-3C86-ED8F5CD5A672}"/>
              </a:ext>
            </a:extLst>
          </p:cNvPr>
          <p:cNvPicPr>
            <a:picLocks noChangeAspect="1"/>
          </p:cNvPicPr>
          <p:nvPr/>
        </p:nvPicPr>
        <p:blipFill>
          <a:blip r:embed="rId2"/>
          <a:stretch>
            <a:fillRect/>
          </a:stretch>
        </p:blipFill>
        <p:spPr>
          <a:xfrm>
            <a:off x="230226" y="1317787"/>
            <a:ext cx="9608029" cy="3798961"/>
          </a:xfrm>
          <a:prstGeom prst="rect">
            <a:avLst/>
          </a:prstGeom>
        </p:spPr>
      </p:pic>
    </p:spTree>
    <p:extLst>
      <p:ext uri="{BB962C8B-B14F-4D97-AF65-F5344CB8AC3E}">
        <p14:creationId xmlns:p14="http://schemas.microsoft.com/office/powerpoint/2010/main" val="35748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2DBBEC-50A2-4304-820A-F1252B28BD22}"/>
              </a:ext>
            </a:extLst>
          </p:cNvPr>
          <p:cNvSpPr txBox="1"/>
          <p:nvPr/>
        </p:nvSpPr>
        <p:spPr>
          <a:xfrm>
            <a:off x="294727" y="724002"/>
            <a:ext cx="9608030" cy="477054"/>
          </a:xfrm>
          <a:prstGeom prst="rect">
            <a:avLst/>
          </a:prstGeom>
          <a:noFill/>
          <a:ln>
            <a:solidFill>
              <a:schemeClr val="tx1"/>
            </a:solidFill>
          </a:ln>
        </p:spPr>
        <p:txBody>
          <a:bodyPr wrap="square">
            <a:spAutoFit/>
          </a:bodyPr>
          <a:lstStyle/>
          <a:p>
            <a:r>
              <a:rPr lang="en-GB" sz="2500" b="1">
                <a:ln>
                  <a:solidFill>
                    <a:schemeClr val="tx1"/>
                  </a:solidFill>
                </a:ln>
                <a:solidFill>
                  <a:srgbClr val="C00000"/>
                </a:solidFill>
                <a:latin typeface="Arial" panose="020B0604020202020204" pitchFamily="34" charset="0"/>
                <a:ea typeface="Calibri" panose="020F0502020204030204" pitchFamily="34" charset="0"/>
              </a:rPr>
              <a:t>Funding Level Changes - 27/05/2020 to 30/11/2022</a:t>
            </a:r>
            <a:endParaRPr lang="en-GB" sz="2500">
              <a:ln>
                <a:solidFill>
                  <a:schemeClr val="tx1"/>
                </a:solidFill>
              </a:ln>
              <a:solidFill>
                <a:srgbClr val="C00000"/>
              </a:solidFill>
            </a:endParaRPr>
          </a:p>
        </p:txBody>
      </p:sp>
      <p:sp>
        <p:nvSpPr>
          <p:cNvPr id="6" name="TextBox 5">
            <a:extLst>
              <a:ext uri="{FF2B5EF4-FFF2-40B4-BE49-F238E27FC236}">
                <a16:creationId xmlns:a16="http://schemas.microsoft.com/office/drawing/2014/main" id="{47938D32-DCA9-EC15-9376-B913544D9EF1}"/>
              </a:ext>
            </a:extLst>
          </p:cNvPr>
          <p:cNvSpPr txBox="1"/>
          <p:nvPr/>
        </p:nvSpPr>
        <p:spPr>
          <a:xfrm>
            <a:off x="294725" y="5447800"/>
            <a:ext cx="9676126" cy="982493"/>
          </a:xfrm>
          <a:prstGeom prst="rect">
            <a:avLst/>
          </a:prstGeom>
          <a:noFill/>
        </p:spPr>
        <p:txBody>
          <a:bodyPr wrap="none" lIns="0" tIns="0" rIns="0" bIns="0" rtlCol="0">
            <a:noAutofit/>
          </a:bodyPr>
          <a:lstStyle/>
          <a:p>
            <a:pPr marL="285750" indent="-285750">
              <a:spcBef>
                <a:spcPts val="400"/>
              </a:spcBef>
              <a:buFont typeface="Wingdings" panose="05000000000000000000" pitchFamily="2" charset="2"/>
              <a:buChar char="Ø"/>
            </a:pPr>
            <a:r>
              <a:rPr lang="en-GB"/>
              <a:t>Funding level continued to improve to 108.7% for Barnett Waddingham and 131% for Hymans.</a:t>
            </a:r>
          </a:p>
          <a:p>
            <a:pPr marL="285750" indent="-285750">
              <a:spcBef>
                <a:spcPts val="400"/>
              </a:spcBef>
              <a:buFont typeface="Wingdings" panose="05000000000000000000" pitchFamily="2" charset="2"/>
              <a:buChar char="Ø"/>
            </a:pPr>
            <a:r>
              <a:rPr lang="en-GB"/>
              <a:t>For a few days the fund was 158% funded for Hymans and 111% for Barnett Waddingham.</a:t>
            </a:r>
          </a:p>
          <a:p>
            <a:pPr marL="285750" indent="-285750">
              <a:spcBef>
                <a:spcPts val="400"/>
              </a:spcBef>
              <a:buFont typeface="Wingdings" panose="05000000000000000000" pitchFamily="2" charset="2"/>
              <a:buChar char="Ø"/>
            </a:pPr>
            <a:r>
              <a:rPr lang="en-GB"/>
              <a:t>Key factor is Fund’s asset values have been relatively stable and have rebounded from early losses.</a:t>
            </a:r>
          </a:p>
          <a:p>
            <a:pPr marL="285750" indent="-285750">
              <a:spcBef>
                <a:spcPts val="400"/>
              </a:spcBef>
              <a:buFont typeface="Wingdings" panose="05000000000000000000" pitchFamily="2" charset="2"/>
              <a:buChar char="Ø"/>
            </a:pPr>
            <a:endParaRPr lang="en-GB"/>
          </a:p>
          <a:p>
            <a:pPr marL="285750" indent="-285750">
              <a:spcBef>
                <a:spcPts val="400"/>
              </a:spcBef>
              <a:buFont typeface="Wingdings" panose="05000000000000000000" pitchFamily="2" charset="2"/>
              <a:buChar char="Ø"/>
            </a:pPr>
            <a:endParaRPr lang="en-GB"/>
          </a:p>
          <a:p>
            <a:endParaRPr lang="en-GB"/>
          </a:p>
        </p:txBody>
      </p:sp>
      <p:pic>
        <p:nvPicPr>
          <p:cNvPr id="8" name="Picture 7">
            <a:extLst>
              <a:ext uri="{FF2B5EF4-FFF2-40B4-BE49-F238E27FC236}">
                <a16:creationId xmlns:a16="http://schemas.microsoft.com/office/drawing/2014/main" id="{E3C3ECA6-5F59-435A-D5A3-324A12FDA1CC}"/>
              </a:ext>
            </a:extLst>
          </p:cNvPr>
          <p:cNvPicPr>
            <a:picLocks noChangeAspect="1"/>
          </p:cNvPicPr>
          <p:nvPr/>
        </p:nvPicPr>
        <p:blipFill>
          <a:blip r:embed="rId2"/>
          <a:stretch>
            <a:fillRect/>
          </a:stretch>
        </p:blipFill>
        <p:spPr>
          <a:xfrm>
            <a:off x="382272" y="1352145"/>
            <a:ext cx="9520485" cy="4017523"/>
          </a:xfrm>
          <a:prstGeom prst="rect">
            <a:avLst/>
          </a:prstGeom>
        </p:spPr>
      </p:pic>
    </p:spTree>
    <p:extLst>
      <p:ext uri="{BB962C8B-B14F-4D97-AF65-F5344CB8AC3E}">
        <p14:creationId xmlns:p14="http://schemas.microsoft.com/office/powerpoint/2010/main" val="240984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2DBBEC-50A2-4304-820A-F1252B28BD22}"/>
              </a:ext>
            </a:extLst>
          </p:cNvPr>
          <p:cNvSpPr txBox="1"/>
          <p:nvPr/>
        </p:nvSpPr>
        <p:spPr>
          <a:xfrm>
            <a:off x="294727" y="724002"/>
            <a:ext cx="9608030" cy="477054"/>
          </a:xfrm>
          <a:prstGeom prst="rect">
            <a:avLst/>
          </a:prstGeom>
          <a:noFill/>
          <a:ln>
            <a:solidFill>
              <a:schemeClr val="tx1"/>
            </a:solidFill>
          </a:ln>
        </p:spPr>
        <p:txBody>
          <a:bodyPr wrap="square">
            <a:spAutoFit/>
          </a:bodyPr>
          <a:lstStyle/>
          <a:p>
            <a:r>
              <a:rPr lang="en-GB" sz="2500" b="1">
                <a:ln>
                  <a:solidFill>
                    <a:schemeClr val="tx1"/>
                  </a:solidFill>
                </a:ln>
                <a:solidFill>
                  <a:srgbClr val="C00000"/>
                </a:solidFill>
                <a:latin typeface="Arial" panose="020B0604020202020204" pitchFamily="34" charset="0"/>
                <a:ea typeface="Calibri" panose="020F0502020204030204" pitchFamily="34" charset="0"/>
              </a:rPr>
              <a:t>Fund Asset Value- 27/05/2020 to 29/11/2022</a:t>
            </a:r>
            <a:endParaRPr lang="en-GB" sz="2500">
              <a:ln>
                <a:solidFill>
                  <a:schemeClr val="tx1"/>
                </a:solidFill>
              </a:ln>
              <a:solidFill>
                <a:srgbClr val="C00000"/>
              </a:solidFill>
            </a:endParaRPr>
          </a:p>
        </p:txBody>
      </p:sp>
      <p:sp>
        <p:nvSpPr>
          <p:cNvPr id="6" name="TextBox 5">
            <a:extLst>
              <a:ext uri="{FF2B5EF4-FFF2-40B4-BE49-F238E27FC236}">
                <a16:creationId xmlns:a16="http://schemas.microsoft.com/office/drawing/2014/main" id="{47938D32-DCA9-EC15-9376-B913544D9EF1}"/>
              </a:ext>
            </a:extLst>
          </p:cNvPr>
          <p:cNvSpPr txBox="1"/>
          <p:nvPr/>
        </p:nvSpPr>
        <p:spPr>
          <a:xfrm>
            <a:off x="294725" y="5574260"/>
            <a:ext cx="9608030" cy="982493"/>
          </a:xfrm>
          <a:prstGeom prst="rect">
            <a:avLst/>
          </a:prstGeom>
          <a:noFill/>
        </p:spPr>
        <p:txBody>
          <a:bodyPr wrap="none" lIns="0" tIns="0" rIns="0" bIns="0" rtlCol="0">
            <a:noAutofit/>
          </a:bodyPr>
          <a:lstStyle/>
          <a:p>
            <a:pPr marL="285750" indent="-285750">
              <a:spcBef>
                <a:spcPts val="400"/>
              </a:spcBef>
              <a:buFont typeface="Wingdings" panose="05000000000000000000" pitchFamily="2" charset="2"/>
              <a:buChar char="Ø"/>
            </a:pPr>
            <a:r>
              <a:rPr lang="en-GB"/>
              <a:t>Fund value peaked in November 2021 at £1.46bn, with value currently a little over £3.0bn.</a:t>
            </a:r>
          </a:p>
          <a:p>
            <a:pPr marL="285750" indent="-285750">
              <a:spcBef>
                <a:spcPts val="400"/>
              </a:spcBef>
              <a:buFont typeface="Wingdings" panose="05000000000000000000" pitchFamily="2" charset="2"/>
              <a:buChar char="Ø"/>
            </a:pPr>
            <a:r>
              <a:rPr lang="en-GB"/>
              <a:t>Fund was performing exceptionally well but the underperformance by Baillie Gifford has impacted.</a:t>
            </a:r>
          </a:p>
          <a:p>
            <a:pPr marL="285750" indent="-285750">
              <a:spcBef>
                <a:spcPts val="400"/>
              </a:spcBef>
              <a:buFont typeface="Wingdings" panose="05000000000000000000" pitchFamily="2" charset="2"/>
              <a:buChar char="Ø"/>
            </a:pPr>
            <a:r>
              <a:rPr lang="en-GB"/>
              <a:t>Currently there are pressures on property and bonds but Fund has largely missed larger corrections.</a:t>
            </a:r>
          </a:p>
          <a:p>
            <a:pPr marL="285750" indent="-285750">
              <a:spcBef>
                <a:spcPts val="400"/>
              </a:spcBef>
              <a:buFont typeface="Wingdings" panose="05000000000000000000" pitchFamily="2" charset="2"/>
              <a:buChar char="Ø"/>
            </a:pPr>
            <a:endParaRPr lang="en-GB"/>
          </a:p>
          <a:p>
            <a:pPr marL="285750" indent="-285750">
              <a:spcBef>
                <a:spcPts val="400"/>
              </a:spcBef>
              <a:buFont typeface="Wingdings" panose="05000000000000000000" pitchFamily="2" charset="2"/>
              <a:buChar char="Ø"/>
            </a:pPr>
            <a:endParaRPr lang="en-GB"/>
          </a:p>
          <a:p>
            <a:endParaRPr lang="en-GB"/>
          </a:p>
        </p:txBody>
      </p:sp>
      <p:pic>
        <p:nvPicPr>
          <p:cNvPr id="3" name="Picture 2">
            <a:extLst>
              <a:ext uri="{FF2B5EF4-FFF2-40B4-BE49-F238E27FC236}">
                <a16:creationId xmlns:a16="http://schemas.microsoft.com/office/drawing/2014/main" id="{902726B7-1269-BBA5-089C-A06D29EEAE2D}"/>
              </a:ext>
            </a:extLst>
          </p:cNvPr>
          <p:cNvPicPr>
            <a:picLocks noChangeAspect="1"/>
          </p:cNvPicPr>
          <p:nvPr/>
        </p:nvPicPr>
        <p:blipFill>
          <a:blip r:embed="rId2"/>
          <a:stretch>
            <a:fillRect/>
          </a:stretch>
        </p:blipFill>
        <p:spPr>
          <a:xfrm>
            <a:off x="294725" y="1381328"/>
            <a:ext cx="9608030" cy="4114800"/>
          </a:xfrm>
          <a:prstGeom prst="rect">
            <a:avLst/>
          </a:prstGeom>
        </p:spPr>
      </p:pic>
    </p:spTree>
    <p:extLst>
      <p:ext uri="{BB962C8B-B14F-4D97-AF65-F5344CB8AC3E}">
        <p14:creationId xmlns:p14="http://schemas.microsoft.com/office/powerpoint/2010/main" val="262266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2DBBEC-50A2-4304-820A-F1252B28BD22}"/>
              </a:ext>
            </a:extLst>
          </p:cNvPr>
          <p:cNvSpPr txBox="1"/>
          <p:nvPr/>
        </p:nvSpPr>
        <p:spPr>
          <a:xfrm>
            <a:off x="294727" y="724002"/>
            <a:ext cx="9608030" cy="477054"/>
          </a:xfrm>
          <a:prstGeom prst="rect">
            <a:avLst/>
          </a:prstGeom>
          <a:noFill/>
          <a:ln>
            <a:solidFill>
              <a:schemeClr val="tx1"/>
            </a:solidFill>
          </a:ln>
        </p:spPr>
        <p:txBody>
          <a:bodyPr wrap="square">
            <a:spAutoFit/>
          </a:bodyPr>
          <a:lstStyle/>
          <a:p>
            <a:r>
              <a:rPr lang="en-GB" sz="2500" b="1">
                <a:ln>
                  <a:solidFill>
                    <a:schemeClr val="tx1"/>
                  </a:solidFill>
                </a:ln>
                <a:solidFill>
                  <a:srgbClr val="C00000"/>
                </a:solidFill>
                <a:latin typeface="Arial" panose="020B0604020202020204" pitchFamily="34" charset="0"/>
                <a:ea typeface="Calibri" panose="020F0502020204030204" pitchFamily="34" charset="0"/>
              </a:rPr>
              <a:t>Fund Performance 31/03/2019 to 31/03/2022</a:t>
            </a:r>
            <a:endParaRPr lang="en-GB" sz="2500">
              <a:ln>
                <a:solidFill>
                  <a:schemeClr val="tx1"/>
                </a:solidFill>
              </a:ln>
              <a:solidFill>
                <a:srgbClr val="C00000"/>
              </a:solidFill>
            </a:endParaRPr>
          </a:p>
        </p:txBody>
      </p:sp>
      <p:sp>
        <p:nvSpPr>
          <p:cNvPr id="6" name="TextBox 5">
            <a:extLst>
              <a:ext uri="{FF2B5EF4-FFF2-40B4-BE49-F238E27FC236}">
                <a16:creationId xmlns:a16="http://schemas.microsoft.com/office/drawing/2014/main" id="{47938D32-DCA9-EC15-9376-B913544D9EF1}"/>
              </a:ext>
            </a:extLst>
          </p:cNvPr>
          <p:cNvSpPr txBox="1"/>
          <p:nvPr/>
        </p:nvSpPr>
        <p:spPr>
          <a:xfrm>
            <a:off x="612844" y="3672909"/>
            <a:ext cx="9192638" cy="2883534"/>
          </a:xfrm>
          <a:prstGeom prst="rect">
            <a:avLst/>
          </a:prstGeom>
          <a:noFill/>
        </p:spPr>
        <p:txBody>
          <a:bodyPr wrap="none" lIns="0" tIns="0" rIns="0" bIns="0" rtlCol="0">
            <a:noAutofit/>
          </a:bodyPr>
          <a:lstStyle/>
          <a:p>
            <a:pPr marL="285750" indent="-285750">
              <a:spcBef>
                <a:spcPts val="400"/>
              </a:spcBef>
              <a:buFont typeface="Wingdings" panose="05000000000000000000" pitchFamily="2" charset="2"/>
              <a:buChar char="Ø"/>
            </a:pPr>
            <a:r>
              <a:rPr lang="en-GB"/>
              <a:t>Overall strategy has provided a good return over a difficult period (Covid, Ukraine, Brexit).</a:t>
            </a:r>
          </a:p>
          <a:p>
            <a:pPr marL="285750" indent="-285750">
              <a:spcBef>
                <a:spcPts val="400"/>
              </a:spcBef>
              <a:buFont typeface="Wingdings" panose="05000000000000000000" pitchFamily="2" charset="2"/>
              <a:buChar char="Ø"/>
            </a:pPr>
            <a:r>
              <a:rPr lang="en-GB"/>
              <a:t>Strategy has underperformed its benchmark  over 3 years by 1.3%.</a:t>
            </a:r>
          </a:p>
          <a:p>
            <a:pPr marL="285750" indent="-285750">
              <a:spcBef>
                <a:spcPts val="400"/>
              </a:spcBef>
              <a:buFont typeface="Wingdings" panose="05000000000000000000" pitchFamily="2" charset="2"/>
              <a:buChar char="Ø"/>
            </a:pPr>
            <a:r>
              <a:rPr lang="en-GB"/>
              <a:t>Strategy has outperformed the PIRC benchmark  over 3 years by 0.5%.</a:t>
            </a:r>
          </a:p>
          <a:p>
            <a:pPr marL="285750" indent="-285750">
              <a:spcBef>
                <a:spcPts val="400"/>
              </a:spcBef>
              <a:buFont typeface="Wingdings" panose="05000000000000000000" pitchFamily="2" charset="2"/>
              <a:buChar char="Ø"/>
            </a:pPr>
            <a:r>
              <a:rPr lang="en-GB"/>
              <a:t>First two years provided a strong outperformance but the past year an underperformance.</a:t>
            </a:r>
          </a:p>
          <a:p>
            <a:pPr marL="285750" indent="-285750">
              <a:spcBef>
                <a:spcPts val="400"/>
              </a:spcBef>
              <a:buFont typeface="Wingdings" panose="05000000000000000000" pitchFamily="2" charset="2"/>
              <a:buChar char="Ø"/>
            </a:pPr>
            <a:r>
              <a:rPr lang="en-GB"/>
              <a:t>Underperformance due to benchmarks being targets rather than reflecting asset performance.</a:t>
            </a:r>
          </a:p>
          <a:p>
            <a:pPr marL="285750" indent="-285750">
              <a:spcBef>
                <a:spcPts val="400"/>
              </a:spcBef>
              <a:buFont typeface="Wingdings" panose="05000000000000000000" pitchFamily="2" charset="2"/>
              <a:buChar char="Ø"/>
            </a:pPr>
            <a:r>
              <a:rPr lang="en-GB"/>
              <a:t>Review of benchmarks required to ensure shows manager performance against peers.</a:t>
            </a:r>
          </a:p>
          <a:p>
            <a:pPr marL="285750" indent="-285750">
              <a:spcBef>
                <a:spcPts val="400"/>
              </a:spcBef>
              <a:buFont typeface="Wingdings" panose="05000000000000000000" pitchFamily="2" charset="2"/>
              <a:buChar char="Ø"/>
            </a:pPr>
            <a:r>
              <a:rPr lang="en-GB"/>
              <a:t>This may mean having two or even three benchmarks – target, peer and actuary.</a:t>
            </a:r>
          </a:p>
          <a:p>
            <a:pPr marL="285750" indent="-285750">
              <a:spcBef>
                <a:spcPts val="400"/>
              </a:spcBef>
              <a:buFont typeface="Wingdings" panose="05000000000000000000" pitchFamily="2" charset="2"/>
              <a:buChar char="Ø"/>
            </a:pPr>
            <a:r>
              <a:rPr lang="en-GB"/>
              <a:t>Strategy was down 7.5% at 30/9/2022 but has bounced back and is currently flat for 2022/23. </a:t>
            </a:r>
          </a:p>
          <a:p>
            <a:pPr>
              <a:spcBef>
                <a:spcPts val="400"/>
              </a:spcBef>
            </a:pPr>
            <a:endParaRPr lang="en-GB"/>
          </a:p>
          <a:p>
            <a:pPr marL="285750" indent="-285750">
              <a:spcBef>
                <a:spcPts val="400"/>
              </a:spcBef>
              <a:buFont typeface="Wingdings" panose="05000000000000000000" pitchFamily="2" charset="2"/>
              <a:buChar char="Ø"/>
            </a:pPr>
            <a:endParaRPr lang="en-GB"/>
          </a:p>
          <a:p>
            <a:endParaRPr lang="en-GB"/>
          </a:p>
        </p:txBody>
      </p:sp>
      <p:pic>
        <p:nvPicPr>
          <p:cNvPr id="8" name="Picture 7">
            <a:extLst>
              <a:ext uri="{FF2B5EF4-FFF2-40B4-BE49-F238E27FC236}">
                <a16:creationId xmlns:a16="http://schemas.microsoft.com/office/drawing/2014/main" id="{744AF7F1-737F-DB5A-8B8C-FAFAF2B474B8}"/>
              </a:ext>
            </a:extLst>
          </p:cNvPr>
          <p:cNvPicPr>
            <a:picLocks noChangeAspect="1"/>
          </p:cNvPicPr>
          <p:nvPr/>
        </p:nvPicPr>
        <p:blipFill>
          <a:blip r:embed="rId2"/>
          <a:stretch>
            <a:fillRect/>
          </a:stretch>
        </p:blipFill>
        <p:spPr>
          <a:xfrm>
            <a:off x="810292" y="1386393"/>
            <a:ext cx="8036691" cy="2066925"/>
          </a:xfrm>
          <a:prstGeom prst="rect">
            <a:avLst/>
          </a:prstGeom>
        </p:spPr>
      </p:pic>
    </p:spTree>
    <p:extLst>
      <p:ext uri="{BB962C8B-B14F-4D97-AF65-F5344CB8AC3E}">
        <p14:creationId xmlns:p14="http://schemas.microsoft.com/office/powerpoint/2010/main" val="272052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2DBBEC-50A2-4304-820A-F1252B28BD22}"/>
              </a:ext>
            </a:extLst>
          </p:cNvPr>
          <p:cNvSpPr txBox="1"/>
          <p:nvPr/>
        </p:nvSpPr>
        <p:spPr>
          <a:xfrm>
            <a:off x="294727" y="724002"/>
            <a:ext cx="9608030" cy="477054"/>
          </a:xfrm>
          <a:prstGeom prst="rect">
            <a:avLst/>
          </a:prstGeom>
          <a:noFill/>
          <a:ln>
            <a:solidFill>
              <a:schemeClr val="tx1"/>
            </a:solidFill>
          </a:ln>
        </p:spPr>
        <p:txBody>
          <a:bodyPr wrap="square">
            <a:spAutoFit/>
          </a:bodyPr>
          <a:lstStyle/>
          <a:p>
            <a:r>
              <a:rPr lang="en-GB" sz="2500" b="1">
                <a:ln>
                  <a:solidFill>
                    <a:schemeClr val="tx1"/>
                  </a:solidFill>
                </a:ln>
                <a:solidFill>
                  <a:srgbClr val="C00000"/>
                </a:solidFill>
                <a:latin typeface="Arial" panose="020B0604020202020204" pitchFamily="34" charset="0"/>
                <a:ea typeface="Calibri" panose="020F0502020204030204" pitchFamily="34" charset="0"/>
              </a:rPr>
              <a:t>Fund Asset Performance 31/03/2019 to 31/03/2022</a:t>
            </a:r>
            <a:endParaRPr lang="en-GB" sz="2500">
              <a:ln>
                <a:solidFill>
                  <a:schemeClr val="tx1"/>
                </a:solidFill>
              </a:ln>
              <a:solidFill>
                <a:srgbClr val="C00000"/>
              </a:solidFill>
            </a:endParaRPr>
          </a:p>
        </p:txBody>
      </p:sp>
      <p:sp>
        <p:nvSpPr>
          <p:cNvPr id="6" name="TextBox 5">
            <a:extLst>
              <a:ext uri="{FF2B5EF4-FFF2-40B4-BE49-F238E27FC236}">
                <a16:creationId xmlns:a16="http://schemas.microsoft.com/office/drawing/2014/main" id="{47938D32-DCA9-EC15-9376-B913544D9EF1}"/>
              </a:ext>
            </a:extLst>
          </p:cNvPr>
          <p:cNvSpPr txBox="1"/>
          <p:nvPr/>
        </p:nvSpPr>
        <p:spPr>
          <a:xfrm>
            <a:off x="294726" y="4946821"/>
            <a:ext cx="9608029" cy="1609621"/>
          </a:xfrm>
          <a:prstGeom prst="rect">
            <a:avLst/>
          </a:prstGeom>
          <a:noFill/>
        </p:spPr>
        <p:txBody>
          <a:bodyPr wrap="none" lIns="0" tIns="0" rIns="0" bIns="0" rtlCol="0">
            <a:noAutofit/>
          </a:bodyPr>
          <a:lstStyle/>
          <a:p>
            <a:pPr marL="285750" indent="-285750">
              <a:spcBef>
                <a:spcPts val="400"/>
              </a:spcBef>
              <a:buFont typeface="Wingdings" panose="05000000000000000000" pitchFamily="2" charset="2"/>
              <a:buChar char="Ø"/>
            </a:pPr>
            <a:r>
              <a:rPr lang="en-GB"/>
              <a:t>Overall strategy outperformed and over a period when liabilities finally started to decrease.</a:t>
            </a:r>
          </a:p>
          <a:p>
            <a:pPr marL="285750" indent="-285750">
              <a:spcBef>
                <a:spcPts val="400"/>
              </a:spcBef>
              <a:buFont typeface="Wingdings" panose="05000000000000000000" pitchFamily="2" charset="2"/>
              <a:buChar char="Ø"/>
            </a:pPr>
            <a:r>
              <a:rPr lang="en-GB"/>
              <a:t>Fund has provided protection from volatility, although protection assets have underperformed.</a:t>
            </a:r>
          </a:p>
          <a:p>
            <a:pPr marL="285750" indent="-285750">
              <a:spcBef>
                <a:spcPts val="400"/>
              </a:spcBef>
              <a:buFont typeface="Wingdings" panose="05000000000000000000" pitchFamily="2" charset="2"/>
              <a:buChar char="Ø"/>
            </a:pPr>
            <a:r>
              <a:rPr lang="en-GB"/>
              <a:t>Equities have experienced a significant correction but the impact as muted by Sterling devaluation.</a:t>
            </a:r>
          </a:p>
          <a:p>
            <a:pPr marL="285750" indent="-285750">
              <a:spcBef>
                <a:spcPts val="400"/>
              </a:spcBef>
              <a:buFont typeface="Wingdings" panose="05000000000000000000" pitchFamily="2" charset="2"/>
              <a:buChar char="Ø"/>
            </a:pPr>
            <a:r>
              <a:rPr lang="en-GB"/>
              <a:t>Assets are largely in-line with Strategic Asset Allocation. Credit and Gilts are underweight.</a:t>
            </a:r>
          </a:p>
          <a:p>
            <a:pPr marL="285750" indent="-285750">
              <a:spcBef>
                <a:spcPts val="400"/>
              </a:spcBef>
              <a:buFont typeface="Wingdings" panose="05000000000000000000" pitchFamily="2" charset="2"/>
              <a:buChar char="Ø"/>
            </a:pPr>
            <a:r>
              <a:rPr lang="en-GB"/>
              <a:t>Private Equity, equities and property are overweight – cash likely to increase in 2023.</a:t>
            </a:r>
          </a:p>
          <a:p>
            <a:pPr marL="285750" indent="-285750">
              <a:spcBef>
                <a:spcPts val="400"/>
              </a:spcBef>
              <a:buFont typeface="Wingdings" panose="05000000000000000000" pitchFamily="2" charset="2"/>
              <a:buChar char="Ø"/>
            </a:pPr>
            <a:endParaRPr lang="en-GB"/>
          </a:p>
          <a:p>
            <a:pPr marL="285750" indent="-285750">
              <a:spcBef>
                <a:spcPts val="400"/>
              </a:spcBef>
              <a:buFont typeface="Wingdings" panose="05000000000000000000" pitchFamily="2" charset="2"/>
              <a:buChar char="Ø"/>
            </a:pPr>
            <a:endParaRPr lang="en-GB"/>
          </a:p>
          <a:p>
            <a:endParaRPr lang="en-GB"/>
          </a:p>
        </p:txBody>
      </p:sp>
      <p:pic>
        <p:nvPicPr>
          <p:cNvPr id="5" name="Picture 4">
            <a:extLst>
              <a:ext uri="{FF2B5EF4-FFF2-40B4-BE49-F238E27FC236}">
                <a16:creationId xmlns:a16="http://schemas.microsoft.com/office/drawing/2014/main" id="{85076C3F-C723-0B68-55A9-0B112ECA25F4}"/>
              </a:ext>
            </a:extLst>
          </p:cNvPr>
          <p:cNvPicPr>
            <a:picLocks noChangeAspect="1"/>
          </p:cNvPicPr>
          <p:nvPr/>
        </p:nvPicPr>
        <p:blipFill>
          <a:blip r:embed="rId2"/>
          <a:stretch>
            <a:fillRect/>
          </a:stretch>
        </p:blipFill>
        <p:spPr>
          <a:xfrm>
            <a:off x="294726" y="1337691"/>
            <a:ext cx="9608029" cy="3496956"/>
          </a:xfrm>
          <a:prstGeom prst="rect">
            <a:avLst/>
          </a:prstGeom>
        </p:spPr>
      </p:pic>
    </p:spTree>
    <p:extLst>
      <p:ext uri="{BB962C8B-B14F-4D97-AF65-F5344CB8AC3E}">
        <p14:creationId xmlns:p14="http://schemas.microsoft.com/office/powerpoint/2010/main" val="109356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5FF640-F2EC-21B2-CD22-E5E4AF766028}"/>
              </a:ext>
            </a:extLst>
          </p:cNvPr>
          <p:cNvSpPr txBox="1"/>
          <p:nvPr/>
        </p:nvSpPr>
        <p:spPr>
          <a:xfrm>
            <a:off x="294727" y="724002"/>
            <a:ext cx="9608030" cy="477054"/>
          </a:xfrm>
          <a:prstGeom prst="rect">
            <a:avLst/>
          </a:prstGeom>
          <a:noFill/>
          <a:ln>
            <a:solidFill>
              <a:schemeClr val="tx1"/>
            </a:solidFill>
          </a:ln>
        </p:spPr>
        <p:txBody>
          <a:bodyPr wrap="square">
            <a:spAutoFit/>
          </a:bodyPr>
          <a:lstStyle/>
          <a:p>
            <a:r>
              <a:rPr lang="en-GB" sz="2500" b="1">
                <a:ln>
                  <a:solidFill>
                    <a:schemeClr val="tx1"/>
                  </a:solidFill>
                </a:ln>
                <a:solidFill>
                  <a:srgbClr val="C00000"/>
                </a:solidFill>
                <a:latin typeface="Arial" panose="020B0604020202020204" pitchFamily="34" charset="0"/>
                <a:ea typeface="Calibri" panose="020F0502020204030204" pitchFamily="34" charset="0"/>
              </a:rPr>
              <a:t>Fund Manager Performance 31/03/2019 to 31/03/2022</a:t>
            </a:r>
            <a:endParaRPr lang="en-GB" sz="2500">
              <a:ln>
                <a:solidFill>
                  <a:schemeClr val="tx1"/>
                </a:solidFill>
              </a:ln>
              <a:solidFill>
                <a:srgbClr val="C00000"/>
              </a:solidFill>
            </a:endParaRPr>
          </a:p>
        </p:txBody>
      </p:sp>
      <p:pic>
        <p:nvPicPr>
          <p:cNvPr id="3" name="Picture 2">
            <a:extLst>
              <a:ext uri="{FF2B5EF4-FFF2-40B4-BE49-F238E27FC236}">
                <a16:creationId xmlns:a16="http://schemas.microsoft.com/office/drawing/2014/main" id="{1E40BDB0-6C5C-C1D6-15F3-82D790E676C5}"/>
              </a:ext>
            </a:extLst>
          </p:cNvPr>
          <p:cNvPicPr>
            <a:picLocks noChangeAspect="1"/>
          </p:cNvPicPr>
          <p:nvPr/>
        </p:nvPicPr>
        <p:blipFill>
          <a:blip r:embed="rId2"/>
          <a:stretch>
            <a:fillRect/>
          </a:stretch>
        </p:blipFill>
        <p:spPr>
          <a:xfrm>
            <a:off x="269567" y="1312626"/>
            <a:ext cx="9608030" cy="5657850"/>
          </a:xfrm>
          <a:prstGeom prst="rect">
            <a:avLst/>
          </a:prstGeom>
        </p:spPr>
      </p:pic>
    </p:spTree>
    <p:extLst>
      <p:ext uri="{BB962C8B-B14F-4D97-AF65-F5344CB8AC3E}">
        <p14:creationId xmlns:p14="http://schemas.microsoft.com/office/powerpoint/2010/main" val="239614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754380" y="5196840"/>
            <a:ext cx="8549640" cy="1927860"/>
          </a:xfrm>
          <a:prstGeom prst="rect">
            <a:avLst/>
          </a:prstGeom>
          <a:noFill/>
          <a:ln w="9525">
            <a:noFill/>
            <a:miter lim="800000"/>
            <a:headEnd/>
            <a:tailEnd/>
          </a:ln>
        </p:spPr>
        <p:txBody>
          <a:bodyPr anchor="ctr" anchorCtr="1"/>
          <a:lstStyle/>
          <a:p>
            <a:pPr algn="ctr"/>
            <a:endParaRPr lang="en-GB" sz="3520">
              <a:solidFill>
                <a:schemeClr val="bg1"/>
              </a:solidFill>
            </a:endParaRPr>
          </a:p>
        </p:txBody>
      </p:sp>
      <p:sp>
        <p:nvSpPr>
          <p:cNvPr id="4" name="Rectangle 3"/>
          <p:cNvSpPr/>
          <p:nvPr/>
        </p:nvSpPr>
        <p:spPr>
          <a:xfrm>
            <a:off x="864364" y="5736445"/>
            <a:ext cx="8408253" cy="769441"/>
          </a:xfrm>
          <a:prstGeom prst="rect">
            <a:avLst/>
          </a:prstGeom>
        </p:spPr>
        <p:txBody>
          <a:bodyPr wrap="square">
            <a:spAutoFit/>
          </a:bodyPr>
          <a:lstStyle/>
          <a:p>
            <a:pPr algn="ctr"/>
            <a:r>
              <a:rPr lang="en-GB" sz="4400">
                <a:solidFill>
                  <a:schemeClr val="bg1"/>
                </a:solidFill>
              </a:rPr>
              <a:t>Asset Classes</a:t>
            </a:r>
          </a:p>
        </p:txBody>
      </p:sp>
    </p:spTree>
    <p:extLst>
      <p:ext uri="{BB962C8B-B14F-4D97-AF65-F5344CB8AC3E}">
        <p14:creationId xmlns:p14="http://schemas.microsoft.com/office/powerpoint/2010/main" val="333339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PAGE HEADING"/>
          <p:cNvSpPr>
            <a:spLocks noGrp="1" noChangeArrowheads="1"/>
          </p:cNvSpPr>
          <p:nvPr>
            <p:ph type="title"/>
            <p:custDataLst>
              <p:tags r:id="rId3"/>
            </p:custDataLst>
          </p:nvPr>
        </p:nvSpPr>
        <p:spPr>
          <a:xfrm>
            <a:off x="420624" y="3"/>
            <a:ext cx="9189720" cy="941832"/>
          </a:xfrm>
        </p:spPr>
        <p:txBody>
          <a:bodyPr/>
          <a:lstStyle/>
          <a:p>
            <a:r>
              <a:rPr lang="en-GB" altLang="en-US">
                <a:solidFill>
                  <a:srgbClr val="000000"/>
                </a:solidFill>
              </a:rPr>
              <a:t>What are investors looking for?</a:t>
            </a:r>
          </a:p>
        </p:txBody>
      </p:sp>
      <p:sp>
        <p:nvSpPr>
          <p:cNvPr id="1807363" name="Rectangle 3"/>
          <p:cNvSpPr>
            <a:spLocks noChangeArrowheads="1"/>
          </p:cNvSpPr>
          <p:nvPr/>
        </p:nvSpPr>
        <p:spPr bwMode="auto">
          <a:xfrm>
            <a:off x="1069975" y="971550"/>
            <a:ext cx="810101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1919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925513">
              <a:spcBef>
                <a:spcPct val="0"/>
              </a:spcBef>
              <a:defRPr sz="2400">
                <a:solidFill>
                  <a:schemeClr val="tx1"/>
                </a:solidFill>
                <a:latin typeface="Times New Roman" pitchFamily="18" charset="0"/>
              </a:defRPr>
            </a:lvl1pPr>
            <a:lvl2pPr marL="463550" algn="l" defTabSz="925513">
              <a:spcBef>
                <a:spcPct val="0"/>
              </a:spcBef>
              <a:defRPr sz="2400">
                <a:solidFill>
                  <a:schemeClr val="tx1"/>
                </a:solidFill>
                <a:latin typeface="Times New Roman" pitchFamily="18" charset="0"/>
              </a:defRPr>
            </a:lvl2pPr>
            <a:lvl3pPr marL="925513" algn="l" defTabSz="925513">
              <a:spcBef>
                <a:spcPct val="0"/>
              </a:spcBef>
              <a:defRPr sz="2400">
                <a:solidFill>
                  <a:schemeClr val="tx1"/>
                </a:solidFill>
                <a:latin typeface="Times New Roman" pitchFamily="18" charset="0"/>
              </a:defRPr>
            </a:lvl3pPr>
            <a:lvl4pPr marL="1390650" algn="l" defTabSz="925513">
              <a:spcBef>
                <a:spcPct val="0"/>
              </a:spcBef>
              <a:defRPr sz="2400">
                <a:solidFill>
                  <a:schemeClr val="tx1"/>
                </a:solidFill>
                <a:latin typeface="Times New Roman" pitchFamily="18" charset="0"/>
              </a:defRPr>
            </a:lvl4pPr>
            <a:lvl5pPr marL="1852613" algn="l" defTabSz="925513">
              <a:spcBef>
                <a:spcPct val="0"/>
              </a:spcBef>
              <a:defRPr sz="2400">
                <a:solidFill>
                  <a:schemeClr val="tx1"/>
                </a:solidFill>
                <a:latin typeface="Times New Roman" pitchFamily="18" charset="0"/>
              </a:defRPr>
            </a:lvl5pPr>
            <a:lvl6pPr marL="2309813" defTabSz="925513" eaLnBrk="0" fontAlgn="base" hangingPunct="0">
              <a:spcBef>
                <a:spcPct val="0"/>
              </a:spcBef>
              <a:spcAft>
                <a:spcPct val="0"/>
              </a:spcAft>
              <a:defRPr sz="2400">
                <a:solidFill>
                  <a:schemeClr val="tx1"/>
                </a:solidFill>
                <a:latin typeface="Times New Roman" pitchFamily="18" charset="0"/>
              </a:defRPr>
            </a:lvl6pPr>
            <a:lvl7pPr marL="2767013" defTabSz="925513" eaLnBrk="0" fontAlgn="base" hangingPunct="0">
              <a:spcBef>
                <a:spcPct val="0"/>
              </a:spcBef>
              <a:spcAft>
                <a:spcPct val="0"/>
              </a:spcAft>
              <a:defRPr sz="2400">
                <a:solidFill>
                  <a:schemeClr val="tx1"/>
                </a:solidFill>
                <a:latin typeface="Times New Roman" pitchFamily="18" charset="0"/>
              </a:defRPr>
            </a:lvl7pPr>
            <a:lvl8pPr marL="3224213" defTabSz="925513" eaLnBrk="0" fontAlgn="base" hangingPunct="0">
              <a:spcBef>
                <a:spcPct val="0"/>
              </a:spcBef>
              <a:spcAft>
                <a:spcPct val="0"/>
              </a:spcAft>
              <a:defRPr sz="2400">
                <a:solidFill>
                  <a:schemeClr val="tx1"/>
                </a:solidFill>
                <a:latin typeface="Times New Roman" pitchFamily="18" charset="0"/>
              </a:defRPr>
            </a:lvl8pPr>
            <a:lvl9pPr marL="3681413" defTabSz="925513" eaLnBrk="0" fontAlgn="base" hangingPunct="0">
              <a:spcBef>
                <a:spcPct val="0"/>
              </a:spcBef>
              <a:spcAft>
                <a:spcPct val="0"/>
              </a:spcAft>
              <a:defRPr sz="2400">
                <a:solidFill>
                  <a:schemeClr val="tx1"/>
                </a:solidFill>
                <a:latin typeface="Times New Roman" pitchFamily="18" charset="0"/>
              </a:defRPr>
            </a:lvl9pPr>
          </a:lstStyle>
          <a:p>
            <a:r>
              <a:rPr lang="en-GB" altLang="en-US" sz="1700" b="1">
                <a:solidFill>
                  <a:srgbClr val="193D85"/>
                </a:solidFill>
                <a:latin typeface="Frutiger 55 Roman" pitchFamily="34" charset="0"/>
              </a:rPr>
              <a:t>  </a:t>
            </a:r>
          </a:p>
        </p:txBody>
      </p:sp>
      <p:graphicFrame>
        <p:nvGraphicFramePr>
          <p:cNvPr id="1807365" name="Object 5"/>
          <p:cNvGraphicFramePr>
            <a:graphicFrameLocks noChangeAspect="1"/>
          </p:cNvGraphicFramePr>
          <p:nvPr>
            <p:custDataLst>
              <p:tags r:id="rId4"/>
            </p:custDataLst>
            <p:extLst>
              <p:ext uri="{D42A27DB-BD31-4B8C-83A1-F6EECF244321}">
                <p14:modId xmlns:p14="http://schemas.microsoft.com/office/powerpoint/2010/main" val="286585578"/>
              </p:ext>
            </p:extLst>
          </p:nvPr>
        </p:nvGraphicFramePr>
        <p:xfrm>
          <a:off x="415925" y="3180945"/>
          <a:ext cx="9075621" cy="4007795"/>
        </p:xfrm>
        <a:graphic>
          <a:graphicData uri="http://schemas.openxmlformats.org/presentationml/2006/ole">
            <mc:AlternateContent xmlns:mc="http://schemas.openxmlformats.org/markup-compatibility/2006">
              <mc:Choice xmlns:v="urn:schemas-microsoft-com:vml" Requires="v">
                <p:oleObj spid="_x0000_s44033" name="Document" r:id="rId7" imgW="9579803" imgH="4428020" progId="Word.Document.8">
                  <p:embed/>
                </p:oleObj>
              </mc:Choice>
              <mc:Fallback>
                <p:oleObj name="Document" r:id="rId7" imgW="9579803" imgH="4428020" progId="Word.Document.8">
                  <p:embed/>
                  <p:pic>
                    <p:nvPicPr>
                      <p:cNvPr id="1807365" name="Object 5"/>
                      <p:cNvPicPr>
                        <a:picLocks noChangeAspect="1" noChangeArrowheads="1"/>
                      </p:cNvPicPr>
                      <p:nvPr/>
                    </p:nvPicPr>
                    <p:blipFill>
                      <a:blip r:embed="rId8"/>
                      <a:srcRect/>
                      <a:stretch>
                        <a:fillRect/>
                      </a:stretch>
                    </p:blipFill>
                    <p:spPr bwMode="auto">
                      <a:xfrm>
                        <a:off x="415925" y="3180945"/>
                        <a:ext cx="9075621" cy="4007795"/>
                      </a:xfrm>
                      <a:prstGeom prst="rect">
                        <a:avLst/>
                      </a:prstGeom>
                      <a:noFill/>
                      <a:ln>
                        <a:solidFill>
                          <a:schemeClr val="tx1"/>
                        </a:solidFill>
                      </a:ln>
                      <a:effectLst/>
                    </p:spPr>
                  </p:pic>
                </p:oleObj>
              </mc:Fallback>
            </mc:AlternateContent>
          </a:graphicData>
        </a:graphic>
      </p:graphicFrame>
      <p:pic>
        <p:nvPicPr>
          <p:cNvPr id="3" name="Picture 2">
            <a:extLst>
              <a:ext uri="{FF2B5EF4-FFF2-40B4-BE49-F238E27FC236}">
                <a16:creationId xmlns:a16="http://schemas.microsoft.com/office/drawing/2014/main" id="{E864410E-B1AD-4100-8053-8DED8E1423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925" y="1100779"/>
            <a:ext cx="2466975" cy="1921221"/>
          </a:xfrm>
          <a:prstGeom prst="rect">
            <a:avLst/>
          </a:prstGeom>
          <a:ln>
            <a:solidFill>
              <a:schemeClr val="tx1"/>
            </a:solidFill>
          </a:ln>
        </p:spPr>
      </p:pic>
      <p:pic>
        <p:nvPicPr>
          <p:cNvPr id="1026" name="Picture 2" descr="Voting Shares - Overview, Importance, Practical Example">
            <a:extLst>
              <a:ext uri="{FF2B5EF4-FFF2-40B4-BE49-F238E27FC236}">
                <a16:creationId xmlns:a16="http://schemas.microsoft.com/office/drawing/2014/main" id="{1956E4E3-B947-4B28-9FA5-17E4F9AFD1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4280" y="1115303"/>
            <a:ext cx="2887081" cy="19212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ow long secular stability? - Philosophy of Money">
            <a:extLst>
              <a:ext uri="{FF2B5EF4-FFF2-40B4-BE49-F238E27FC236}">
                <a16:creationId xmlns:a16="http://schemas.microsoft.com/office/drawing/2014/main" id="{97FB0621-07BC-4810-9572-B1DAEAA8D7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4143" y="1116055"/>
            <a:ext cx="3068894" cy="190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41042745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9" name="PAGE HEADING"/>
          <p:cNvSpPr>
            <a:spLocks noGrp="1" noChangeArrowheads="1"/>
          </p:cNvSpPr>
          <p:nvPr>
            <p:ph type="title"/>
            <p:custDataLst>
              <p:tags r:id="rId2"/>
            </p:custDataLst>
          </p:nvPr>
        </p:nvSpPr>
        <p:spPr>
          <a:xfrm>
            <a:off x="420624" y="3"/>
            <a:ext cx="9189720" cy="941832"/>
          </a:xfrm>
        </p:spPr>
        <p:txBody>
          <a:bodyPr/>
          <a:lstStyle/>
          <a:p>
            <a:r>
              <a:rPr lang="en-GB" altLang="en-US">
                <a:solidFill>
                  <a:srgbClr val="000000"/>
                </a:solidFill>
              </a:rPr>
              <a:t>What is a bond?</a:t>
            </a:r>
            <a:endParaRPr lang="en-GB" altLang="zh-TW">
              <a:solidFill>
                <a:srgbClr val="000000"/>
              </a:solidFill>
              <a:ea typeface="PMingLiU" pitchFamily="18" charset="-120"/>
            </a:endParaRPr>
          </a:p>
        </p:txBody>
      </p:sp>
      <p:sp>
        <p:nvSpPr>
          <p:cNvPr id="1458180" name="MESSAGE TEXT"/>
          <p:cNvSpPr>
            <a:spLocks noChangeArrowheads="1"/>
          </p:cNvSpPr>
          <p:nvPr>
            <p:custDataLst>
              <p:tags r:id="rId3"/>
            </p:custDataLst>
          </p:nvPr>
        </p:nvSpPr>
        <p:spPr bwMode="gray">
          <a:xfrm>
            <a:off x="419100" y="1087438"/>
            <a:ext cx="91868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19191"/>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742950" indent="-285750" algn="l" defTabSz="1006475">
              <a:spcBef>
                <a:spcPct val="0"/>
              </a:spcBef>
              <a:defRPr sz="2400">
                <a:solidFill>
                  <a:schemeClr val="tx1"/>
                </a:solidFill>
                <a:latin typeface="Times New Roman" pitchFamily="18" charset="0"/>
              </a:defRPr>
            </a:lvl2pPr>
            <a:lvl3pPr marL="1143000" indent="-228600" algn="l" defTabSz="1006475">
              <a:spcBef>
                <a:spcPct val="0"/>
              </a:spcBef>
              <a:defRPr sz="2400">
                <a:solidFill>
                  <a:schemeClr val="tx1"/>
                </a:solidFill>
                <a:latin typeface="Times New Roman" pitchFamily="18" charset="0"/>
              </a:defRPr>
            </a:lvl3pPr>
            <a:lvl4pPr marL="1600200" indent="-228600" algn="l" defTabSz="1006475">
              <a:spcBef>
                <a:spcPct val="0"/>
              </a:spcBef>
              <a:defRPr sz="2400">
                <a:solidFill>
                  <a:schemeClr val="tx1"/>
                </a:solidFill>
                <a:latin typeface="Times New Roman" pitchFamily="18" charset="0"/>
              </a:defRPr>
            </a:lvl4pPr>
            <a:lvl5pPr marL="2057400" indent="-228600" algn="l" defTabSz="1006475">
              <a:spcBef>
                <a:spcPct val="0"/>
              </a:spcBef>
              <a:defRPr sz="2400">
                <a:solidFill>
                  <a:schemeClr val="tx1"/>
                </a:solidFill>
                <a:latin typeface="Times New Roman" pitchFamily="18" charset="0"/>
              </a:defRPr>
            </a:lvl5pPr>
            <a:lvl6pPr marL="2514600" indent="-228600" defTabSz="1006475" eaLnBrk="0" fontAlgn="base" hangingPunct="0">
              <a:spcBef>
                <a:spcPct val="0"/>
              </a:spcBef>
              <a:spcAft>
                <a:spcPct val="0"/>
              </a:spcAft>
              <a:defRPr sz="2400">
                <a:solidFill>
                  <a:schemeClr val="tx1"/>
                </a:solidFill>
                <a:latin typeface="Times New Roman" pitchFamily="18" charset="0"/>
              </a:defRPr>
            </a:lvl6pPr>
            <a:lvl7pPr marL="2971800" indent="-228600" defTabSz="1006475" eaLnBrk="0" fontAlgn="base" hangingPunct="0">
              <a:spcBef>
                <a:spcPct val="0"/>
              </a:spcBef>
              <a:spcAft>
                <a:spcPct val="0"/>
              </a:spcAft>
              <a:defRPr sz="2400">
                <a:solidFill>
                  <a:schemeClr val="tx1"/>
                </a:solidFill>
                <a:latin typeface="Times New Roman" pitchFamily="18" charset="0"/>
              </a:defRPr>
            </a:lvl7pPr>
            <a:lvl8pPr marL="3429000" indent="-228600" defTabSz="1006475" eaLnBrk="0" fontAlgn="base" hangingPunct="0">
              <a:spcBef>
                <a:spcPct val="0"/>
              </a:spcBef>
              <a:spcAft>
                <a:spcPct val="0"/>
              </a:spcAft>
              <a:defRPr sz="2400">
                <a:solidFill>
                  <a:schemeClr val="tx1"/>
                </a:solidFill>
                <a:latin typeface="Times New Roman" pitchFamily="18" charset="0"/>
              </a:defRPr>
            </a:lvl8pPr>
            <a:lvl9pPr marL="3886200" indent="-228600" defTabSz="1006475" eaLnBrk="0" fontAlgn="base" hangingPunct="0">
              <a:spcBef>
                <a:spcPct val="0"/>
              </a:spcBef>
              <a:spcAft>
                <a:spcPct val="0"/>
              </a:spcAft>
              <a:defRPr sz="2400">
                <a:solidFill>
                  <a:schemeClr val="tx1"/>
                </a:solidFill>
                <a:latin typeface="Times New Roman" pitchFamily="18" charset="0"/>
              </a:defRPr>
            </a:lvl9pPr>
          </a:lstStyle>
          <a:p>
            <a:endParaRPr lang="en-GB" altLang="zh-TW" sz="2000" b="1">
              <a:solidFill>
                <a:schemeClr val="bg2"/>
              </a:solidFill>
              <a:latin typeface="Frutiger 55 Roman" pitchFamily="34" charset="0"/>
            </a:endParaRPr>
          </a:p>
        </p:txBody>
      </p:sp>
      <p:sp>
        <p:nvSpPr>
          <p:cNvPr id="1458181" name="Text Box 4"/>
          <p:cNvSpPr txBox="1">
            <a:spLocks noChangeArrowheads="1"/>
          </p:cNvSpPr>
          <p:nvPr/>
        </p:nvSpPr>
        <p:spPr bwMode="auto">
          <a:xfrm>
            <a:off x="415925" y="4487863"/>
            <a:ext cx="23685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1600">
                <a:latin typeface="Frutiger 55 Roman" pitchFamily="34" charset="0"/>
              </a:rPr>
              <a:t>Pension scheme</a:t>
            </a:r>
          </a:p>
          <a:p>
            <a:pPr eaLnBrk="1" hangingPunct="1"/>
            <a:r>
              <a:rPr lang="en-GB" altLang="en-US" sz="1600">
                <a:latin typeface="Frutiger 55 Roman" pitchFamily="34" charset="0"/>
              </a:rPr>
              <a:t>Insurance company </a:t>
            </a:r>
          </a:p>
          <a:p>
            <a:pPr eaLnBrk="1" hangingPunct="1"/>
            <a:r>
              <a:rPr lang="en-GB" altLang="en-US" sz="1600">
                <a:latin typeface="Frutiger 55 Roman" pitchFamily="34" charset="0"/>
              </a:rPr>
              <a:t>Sovereign wealth fund</a:t>
            </a:r>
          </a:p>
          <a:p>
            <a:pPr eaLnBrk="1" hangingPunct="1"/>
            <a:r>
              <a:rPr lang="en-GB" altLang="en-US" sz="1600">
                <a:latin typeface="Frutiger 55 Roman" pitchFamily="34" charset="0"/>
              </a:rPr>
              <a:t>Financial institution</a:t>
            </a:r>
          </a:p>
          <a:p>
            <a:pPr eaLnBrk="1" hangingPunct="1"/>
            <a:r>
              <a:rPr lang="en-GB" altLang="en-US" sz="1600">
                <a:latin typeface="Frutiger 55 Roman" pitchFamily="34" charset="0"/>
              </a:rPr>
              <a:t>Retail investor </a:t>
            </a:r>
          </a:p>
        </p:txBody>
      </p:sp>
      <p:sp>
        <p:nvSpPr>
          <p:cNvPr id="1458182" name="Rectangle 5"/>
          <p:cNvSpPr>
            <a:spLocks noChangeArrowheads="1"/>
          </p:cNvSpPr>
          <p:nvPr>
            <p:custDataLst>
              <p:tags r:id="rId4"/>
            </p:custDataLst>
          </p:nvPr>
        </p:nvSpPr>
        <p:spPr bwMode="auto">
          <a:xfrm>
            <a:off x="6765925" y="1687513"/>
            <a:ext cx="2844800" cy="2074862"/>
          </a:xfrm>
          <a:prstGeom prst="rect">
            <a:avLst/>
          </a:prstGeom>
          <a:solidFill>
            <a:srgbClr val="B89D83"/>
          </a:solidFill>
          <a:ln w="19050" algn="ctr">
            <a:solidFill>
              <a:srgbClr val="B89D8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1600" b="1">
                <a:solidFill>
                  <a:srgbClr val="FFFFFF"/>
                </a:solidFill>
                <a:latin typeface="Frutiger 55 Roman" pitchFamily="34" charset="0"/>
              </a:rPr>
              <a:t>Key Features</a:t>
            </a:r>
          </a:p>
          <a:p>
            <a:pPr eaLnBrk="1" hangingPunct="1"/>
            <a:endParaRPr lang="en-GB" altLang="en-US" sz="1600" b="1">
              <a:solidFill>
                <a:srgbClr val="FFFFFF"/>
              </a:solidFill>
              <a:latin typeface="Frutiger 55 Roman" pitchFamily="34" charset="0"/>
            </a:endParaRPr>
          </a:p>
          <a:p>
            <a:pPr eaLnBrk="1" hangingPunct="1"/>
            <a:r>
              <a:rPr lang="en-GB" altLang="en-US" sz="1600">
                <a:solidFill>
                  <a:srgbClr val="FFFFFF"/>
                </a:solidFill>
                <a:latin typeface="Frutiger 55 Roman" pitchFamily="34" charset="0"/>
              </a:rPr>
              <a:t>Specified maturity </a:t>
            </a:r>
          </a:p>
          <a:p>
            <a:pPr eaLnBrk="1" hangingPunct="1"/>
            <a:r>
              <a:rPr lang="en-GB" altLang="en-US" sz="1600">
                <a:solidFill>
                  <a:srgbClr val="FFFFFF"/>
                </a:solidFill>
                <a:latin typeface="Frutiger 55 Roman" pitchFamily="34" charset="0"/>
              </a:rPr>
              <a:t>Coupon</a:t>
            </a:r>
          </a:p>
          <a:p>
            <a:pPr eaLnBrk="1" hangingPunct="1"/>
            <a:r>
              <a:rPr lang="en-GB" altLang="en-US" sz="1600">
                <a:solidFill>
                  <a:srgbClr val="FFFFFF"/>
                </a:solidFill>
                <a:latin typeface="Frutiger 55 Roman" pitchFamily="34" charset="0"/>
              </a:rPr>
              <a:t>Notional</a:t>
            </a:r>
          </a:p>
          <a:p>
            <a:pPr eaLnBrk="1" hangingPunct="1"/>
            <a:r>
              <a:rPr lang="en-GB" altLang="en-US" sz="1600">
                <a:solidFill>
                  <a:srgbClr val="FFFFFF"/>
                </a:solidFill>
                <a:latin typeface="Frutiger 55 Roman" pitchFamily="34" charset="0"/>
              </a:rPr>
              <a:t>Primary &amp; secondary markets</a:t>
            </a:r>
          </a:p>
          <a:p>
            <a:pPr eaLnBrk="1" hangingPunct="1"/>
            <a:r>
              <a:rPr lang="en-GB" altLang="en-US" sz="1600">
                <a:solidFill>
                  <a:srgbClr val="FFFFFF"/>
                </a:solidFill>
                <a:latin typeface="Frutiger 55 Roman" pitchFamily="34" charset="0"/>
              </a:rPr>
              <a:t>Price variability</a:t>
            </a:r>
          </a:p>
        </p:txBody>
      </p:sp>
      <p:sp>
        <p:nvSpPr>
          <p:cNvPr id="1458183" name="Rectangle 6"/>
          <p:cNvSpPr>
            <a:spLocks noChangeArrowheads="1"/>
          </p:cNvSpPr>
          <p:nvPr/>
        </p:nvSpPr>
        <p:spPr bwMode="auto">
          <a:xfrm>
            <a:off x="415925" y="2684463"/>
            <a:ext cx="2205038" cy="1751012"/>
          </a:xfrm>
          <a:prstGeom prst="rect">
            <a:avLst/>
          </a:prstGeom>
          <a:solidFill>
            <a:srgbClr val="4D92B4"/>
          </a:solidFill>
          <a:ln w="19050" algn="ctr">
            <a:solidFill>
              <a:srgbClr val="4D92B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576" tIns="36576" rIns="36576" bIns="36576"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sz="1600">
                <a:solidFill>
                  <a:srgbClr val="FFFFFF"/>
                </a:solidFill>
                <a:latin typeface="Frutiger 55 Roman" pitchFamily="34" charset="0"/>
              </a:rPr>
              <a:t>Investor</a:t>
            </a:r>
          </a:p>
        </p:txBody>
      </p:sp>
      <p:sp>
        <p:nvSpPr>
          <p:cNvPr id="1458185" name="Rectangle 8"/>
          <p:cNvSpPr>
            <a:spLocks noChangeArrowheads="1"/>
          </p:cNvSpPr>
          <p:nvPr/>
        </p:nvSpPr>
        <p:spPr bwMode="auto">
          <a:xfrm>
            <a:off x="4403725" y="2684463"/>
            <a:ext cx="2157413" cy="1751012"/>
          </a:xfrm>
          <a:prstGeom prst="rect">
            <a:avLst/>
          </a:prstGeom>
          <a:solidFill>
            <a:srgbClr val="4D92B4"/>
          </a:solidFill>
          <a:ln w="19050" algn="ctr">
            <a:solidFill>
              <a:srgbClr val="4D92B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576" tIns="36576" rIns="36576" bIns="36576"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sz="1600">
                <a:solidFill>
                  <a:srgbClr val="FFFFFF"/>
                </a:solidFill>
                <a:latin typeface="Frutiger 55 Roman" pitchFamily="34" charset="0"/>
              </a:rPr>
              <a:t>Bond issuer</a:t>
            </a:r>
          </a:p>
        </p:txBody>
      </p:sp>
      <p:sp>
        <p:nvSpPr>
          <p:cNvPr id="1458186" name="Text Box 9"/>
          <p:cNvSpPr txBox="1">
            <a:spLocks noChangeArrowheads="1"/>
          </p:cNvSpPr>
          <p:nvPr/>
        </p:nvSpPr>
        <p:spPr bwMode="auto">
          <a:xfrm>
            <a:off x="4403725" y="4618593"/>
            <a:ext cx="21478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1600">
                <a:latin typeface="Frutiger 55 Roman" pitchFamily="34" charset="0"/>
              </a:rPr>
              <a:t>Government Supranational</a:t>
            </a:r>
          </a:p>
          <a:p>
            <a:pPr eaLnBrk="1" hangingPunct="1"/>
            <a:r>
              <a:rPr lang="en-GB" altLang="en-US" sz="1600">
                <a:latin typeface="Frutiger 55 Roman" pitchFamily="34" charset="0"/>
              </a:rPr>
              <a:t>Corporate</a:t>
            </a:r>
          </a:p>
        </p:txBody>
      </p:sp>
      <p:sp>
        <p:nvSpPr>
          <p:cNvPr id="1458187" name="Line 10"/>
          <p:cNvSpPr>
            <a:spLocks noChangeShapeType="1"/>
          </p:cNvSpPr>
          <p:nvPr/>
        </p:nvSpPr>
        <p:spPr bwMode="auto">
          <a:xfrm>
            <a:off x="2833688" y="3900488"/>
            <a:ext cx="1289050" cy="0"/>
          </a:xfrm>
          <a:prstGeom prst="line">
            <a:avLst/>
          </a:prstGeom>
          <a:noFill/>
          <a:ln w="28575">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lIns="0" tIns="0" rIns="0" bIns="0"/>
          <a:lstStyle/>
          <a:p>
            <a:endParaRPr lang="en-US"/>
          </a:p>
        </p:txBody>
      </p:sp>
      <p:sp>
        <p:nvSpPr>
          <p:cNvPr id="1458188" name="Line 11"/>
          <p:cNvSpPr>
            <a:spLocks noChangeShapeType="1"/>
          </p:cNvSpPr>
          <p:nvPr/>
        </p:nvSpPr>
        <p:spPr bwMode="auto">
          <a:xfrm flipH="1">
            <a:off x="2816225" y="3279775"/>
            <a:ext cx="1289050" cy="0"/>
          </a:xfrm>
          <a:prstGeom prst="line">
            <a:avLst/>
          </a:prstGeom>
          <a:noFill/>
          <a:ln w="28575">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lIns="0" tIns="0" rIns="0" bIns="0"/>
          <a:lstStyle/>
          <a:p>
            <a:endParaRPr lang="en-US"/>
          </a:p>
        </p:txBody>
      </p:sp>
      <p:sp>
        <p:nvSpPr>
          <p:cNvPr id="1458189" name="Text Box 12"/>
          <p:cNvSpPr txBox="1">
            <a:spLocks noChangeArrowheads="1"/>
          </p:cNvSpPr>
          <p:nvPr/>
        </p:nvSpPr>
        <p:spPr bwMode="auto">
          <a:xfrm>
            <a:off x="3021013" y="2765425"/>
            <a:ext cx="925512" cy="711200"/>
          </a:xfrm>
          <a:prstGeom prst="rect">
            <a:avLst/>
          </a:prstGeom>
          <a:noFill/>
          <a:ln w="28575">
            <a:solidFill>
              <a:schemeClr val="accent1"/>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71777F"/>
                  </a:outerShdw>
                </a:effectLst>
              </a14:hiddenEffects>
            </a:ext>
          </a:extLst>
        </p:spPr>
        <p:txBody>
          <a:bodyPr lIns="0" tIns="0" rIns="0" bIns="0"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a:latin typeface="Frutiger 55 Roman" pitchFamily="34" charset="0"/>
              </a:rPr>
              <a:t>IOU</a:t>
            </a:r>
          </a:p>
        </p:txBody>
      </p:sp>
      <p:sp>
        <p:nvSpPr>
          <p:cNvPr id="1458190" name="Text Box 13"/>
          <p:cNvSpPr txBox="1">
            <a:spLocks noChangeArrowheads="1"/>
          </p:cNvSpPr>
          <p:nvPr/>
        </p:nvSpPr>
        <p:spPr bwMode="auto">
          <a:xfrm>
            <a:off x="3232150" y="3956050"/>
            <a:ext cx="93662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tLang="en-US" sz="1600">
                <a:latin typeface="Frutiger 55 Roman" pitchFamily="34" charset="0"/>
              </a:rPr>
              <a:t>Loan</a:t>
            </a:r>
          </a:p>
        </p:txBody>
      </p:sp>
      <p:sp>
        <p:nvSpPr>
          <p:cNvPr id="1458191" name="Text Box 14"/>
          <p:cNvSpPr txBox="1">
            <a:spLocks noChangeArrowheads="1"/>
          </p:cNvSpPr>
          <p:nvPr/>
        </p:nvSpPr>
        <p:spPr bwMode="auto">
          <a:xfrm>
            <a:off x="3243263" y="2390775"/>
            <a:ext cx="93662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tLang="en-US" sz="1600">
                <a:latin typeface="Frutiger 55 Roman" pitchFamily="34" charset="0"/>
              </a:rPr>
              <a:t>Bond</a:t>
            </a:r>
          </a:p>
        </p:txBody>
      </p:sp>
      <p:sp>
        <p:nvSpPr>
          <p:cNvPr id="1458192" name="Line 15"/>
          <p:cNvSpPr>
            <a:spLocks noChangeShapeType="1"/>
          </p:cNvSpPr>
          <p:nvPr/>
        </p:nvSpPr>
        <p:spPr bwMode="auto">
          <a:xfrm flipV="1">
            <a:off x="3884613" y="2001838"/>
            <a:ext cx="2701925" cy="461962"/>
          </a:xfrm>
          <a:prstGeom prst="line">
            <a:avLst/>
          </a:prstGeom>
          <a:noFill/>
          <a:ln w="28575">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lIns="0" tIns="0" rIns="0" bIns="0"/>
          <a:lstStyle/>
          <a:p>
            <a:endParaRPr lang="en-US"/>
          </a:p>
        </p:txBody>
      </p:sp>
    </p:spTree>
    <p:custDataLst>
      <p:tags r:id="rId1"/>
    </p:custDataLst>
    <p:extLst>
      <p:ext uri="{BB962C8B-B14F-4D97-AF65-F5344CB8AC3E}">
        <p14:creationId xmlns:p14="http://schemas.microsoft.com/office/powerpoint/2010/main" val="373199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a:xfrm>
            <a:off x="420624" y="3"/>
            <a:ext cx="9189720" cy="941832"/>
          </a:xfrm>
        </p:spPr>
        <p:txBody>
          <a:bodyPr/>
          <a:lstStyle/>
          <a:p>
            <a:r>
              <a:rPr lang="en-US" altLang="en-US"/>
              <a:t>What is an equity?</a:t>
            </a:r>
          </a:p>
        </p:txBody>
      </p:sp>
      <p:sp>
        <p:nvSpPr>
          <p:cNvPr id="192516" name="Rectangle 3"/>
          <p:cNvSpPr>
            <a:spLocks noGrp="1" noChangeArrowheads="1"/>
          </p:cNvSpPr>
          <p:nvPr>
            <p:ph idx="4294967295"/>
          </p:nvPr>
        </p:nvSpPr>
        <p:spPr>
          <a:xfrm>
            <a:off x="448055" y="1234602"/>
            <a:ext cx="6507221" cy="5613669"/>
          </a:xfrm>
        </p:spPr>
        <p:txBody>
          <a:bodyPr/>
          <a:lstStyle/>
          <a:p>
            <a:pPr lvl="0"/>
            <a:r>
              <a:rPr lang="en-US" altLang="en-US" sz="1600">
                <a:solidFill>
                  <a:srgbClr val="000000"/>
                </a:solidFill>
                <a:latin typeface="Arial" panose="020B0604020202020204" pitchFamily="34" charset="0"/>
                <a:cs typeface="Arial" panose="020B0604020202020204" pitchFamily="34" charset="0"/>
              </a:rPr>
              <a:t>Equity is a share in a company - </a:t>
            </a:r>
            <a:r>
              <a:rPr lang="en-US" altLang="en-US" sz="1600">
                <a:latin typeface="Arial" panose="020B0604020202020204" pitchFamily="34" charset="0"/>
                <a:cs typeface="Arial" panose="020B0604020202020204" pitchFamily="34" charset="0"/>
              </a:rPr>
              <a:t>company is owned by shareholders.</a:t>
            </a:r>
          </a:p>
          <a:p>
            <a:r>
              <a:rPr lang="en-US" altLang="en-US" sz="1600">
                <a:latin typeface="Arial" panose="020B0604020202020204" pitchFamily="34" charset="0"/>
                <a:cs typeface="Arial" panose="020B0604020202020204" pitchFamily="34" charset="0"/>
              </a:rPr>
              <a:t>Shareholders usually have voting rights and receive dividends.</a:t>
            </a:r>
          </a:p>
          <a:p>
            <a:r>
              <a:rPr lang="en-GB" altLang="en-US" sz="1600">
                <a:latin typeface="Arial" panose="020B0604020202020204" pitchFamily="34" charset="0"/>
                <a:cs typeface="Arial" panose="020B0604020202020204" pitchFamily="34" charset="0"/>
              </a:rPr>
              <a:t>Equity investors are compensated for extra risk by higher returns.</a:t>
            </a:r>
            <a:endParaRPr lang="en-US" altLang="en-US" sz="1600">
              <a:latin typeface="Arial" panose="020B0604020202020204" pitchFamily="34" charset="0"/>
              <a:cs typeface="Arial" panose="020B0604020202020204" pitchFamily="34" charset="0"/>
            </a:endParaRPr>
          </a:p>
          <a:p>
            <a:r>
              <a:rPr lang="en-US" altLang="en-US" sz="1600">
                <a:latin typeface="Arial" panose="020B0604020202020204" pitchFamily="34" charset="0"/>
                <a:cs typeface="Arial" panose="020B0604020202020204" pitchFamily="34" charset="0"/>
              </a:rPr>
              <a:t>Share prices rise over time – typically 6% over inflation.</a:t>
            </a:r>
          </a:p>
          <a:p>
            <a:pPr marL="0" indent="0">
              <a:buNone/>
            </a:pPr>
            <a:endParaRPr lang="en-US" altLang="en-US" sz="1600">
              <a:solidFill>
                <a:srgbClr val="000000"/>
              </a:solidFill>
              <a:latin typeface="Arial" panose="020B0604020202020204" pitchFamily="34" charset="0"/>
              <a:cs typeface="Arial" panose="020B0604020202020204" pitchFamily="34" charset="0"/>
            </a:endParaRPr>
          </a:p>
          <a:p>
            <a:pPr marL="0" indent="0">
              <a:buNone/>
            </a:pPr>
            <a:r>
              <a:rPr lang="en-US" altLang="en-US" sz="1600" b="1">
                <a:solidFill>
                  <a:srgbClr val="000000"/>
                </a:solidFill>
                <a:latin typeface="Arial" panose="020B0604020202020204" pitchFamily="34" charset="0"/>
                <a:cs typeface="Arial" panose="020B0604020202020204" pitchFamily="34" charset="0"/>
              </a:rPr>
              <a:t>Risk rules of thumb</a:t>
            </a:r>
          </a:p>
          <a:p>
            <a:r>
              <a:rPr lang="en-GB" sz="1600">
                <a:latin typeface="Arial" panose="020B0604020202020204" pitchFamily="34" charset="0"/>
                <a:cs typeface="Arial" panose="020B0604020202020204" pitchFamily="34" charset="0"/>
              </a:rPr>
              <a:t>Bigger stocks tend to be less risky than small ones</a:t>
            </a:r>
          </a:p>
          <a:p>
            <a:r>
              <a:rPr lang="en-GB" sz="1600">
                <a:latin typeface="Arial" panose="020B0604020202020204" pitchFamily="34" charset="0"/>
                <a:cs typeface="Arial" panose="020B0604020202020204" pitchFamily="34" charset="0"/>
              </a:rPr>
              <a:t>More stocks you own, the lower the overall risk but can end up being just Beta (market) returns.</a:t>
            </a:r>
          </a:p>
          <a:p>
            <a:r>
              <a:rPr lang="en-GB" sz="1600">
                <a:latin typeface="Arial" panose="020B0604020202020204" pitchFamily="34" charset="0"/>
                <a:cs typeface="Arial" panose="020B0604020202020204" pitchFamily="34" charset="0"/>
              </a:rPr>
              <a:t>Companies with volatile profits are more risky than those with predictable earnings streams</a:t>
            </a:r>
          </a:p>
          <a:p>
            <a:r>
              <a:rPr lang="en-GB" sz="1600">
                <a:latin typeface="Arial" panose="020B0604020202020204" pitchFamily="34" charset="0"/>
                <a:cs typeface="Arial" panose="020B0604020202020204" pitchFamily="34" charset="0"/>
              </a:rPr>
              <a:t>The more risk a manager takes, the more volatile the performance will be</a:t>
            </a:r>
          </a:p>
          <a:p>
            <a:r>
              <a:rPr lang="en-GB" sz="1600">
                <a:latin typeface="Arial" panose="020B0604020202020204" pitchFamily="34" charset="0"/>
                <a:cs typeface="Arial" panose="020B0604020202020204" pitchFamily="34" charset="0"/>
              </a:rPr>
              <a:t>An </a:t>
            </a:r>
            <a:r>
              <a:rPr lang="en-GB" sz="1600">
                <a:solidFill>
                  <a:schemeClr val="tx2"/>
                </a:solidFill>
                <a:latin typeface="Arial" panose="020B0604020202020204" pitchFamily="34" charset="0"/>
                <a:cs typeface="Arial" panose="020B0604020202020204" pitchFamily="34" charset="0"/>
              </a:rPr>
              <a:t>average</a:t>
            </a:r>
            <a:r>
              <a:rPr lang="en-GB" sz="1600">
                <a:latin typeface="Arial" panose="020B0604020202020204" pitchFamily="34" charset="0"/>
                <a:cs typeface="Arial" panose="020B0604020202020204" pitchFamily="34" charset="0"/>
              </a:rPr>
              <a:t> active risk should be broadly twice your performance objective</a:t>
            </a:r>
          </a:p>
          <a:p>
            <a:pPr marL="0" indent="0">
              <a:buNone/>
            </a:pPr>
            <a:endParaRPr lang="en-US" altLang="en-US" sz="1600"/>
          </a:p>
          <a:p>
            <a:endParaRPr lang="en-US" altLang="en-US" sz="1600"/>
          </a:p>
        </p:txBody>
      </p:sp>
      <p:pic>
        <p:nvPicPr>
          <p:cNvPr id="192517" name="Picture 4" descr="Stock Certific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067" y="1234603"/>
            <a:ext cx="2491277" cy="225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Thumb">
            <a:extLst>
              <a:ext uri="{FF2B5EF4-FFF2-40B4-BE49-F238E27FC236}">
                <a16:creationId xmlns:a16="http://schemas.microsoft.com/office/drawing/2014/main" id="{537F1D7C-77AF-4A82-B750-FFD54328EF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0402" y="3623611"/>
            <a:ext cx="2491277" cy="29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5363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7A57-A471-42A1-9B33-360DC6F1023D}"/>
              </a:ext>
            </a:extLst>
          </p:cNvPr>
          <p:cNvSpPr>
            <a:spLocks noGrp="1"/>
          </p:cNvSpPr>
          <p:nvPr>
            <p:ph type="title"/>
          </p:nvPr>
        </p:nvSpPr>
        <p:spPr>
          <a:xfrm>
            <a:off x="420624" y="330740"/>
            <a:ext cx="9189720" cy="611092"/>
          </a:xfrm>
          <a:ln>
            <a:solidFill>
              <a:schemeClr val="tx1"/>
            </a:solidFill>
          </a:ln>
        </p:spPr>
        <p:txBody>
          <a:bodyPr>
            <a:normAutofit/>
          </a:bodyPr>
          <a:lstStyle/>
          <a:p>
            <a:r>
              <a:rPr lang="en-GB" sz="2800">
                <a:solidFill>
                  <a:srgbClr val="C00000"/>
                </a:solidFill>
                <a:latin typeface="Arial" panose="020B0604020202020204" pitchFamily="34" charset="0"/>
                <a:cs typeface="Arial" panose="020B0604020202020204" pitchFamily="34" charset="0"/>
              </a:rPr>
              <a:t> Agenda:</a:t>
            </a:r>
          </a:p>
        </p:txBody>
      </p:sp>
      <p:sp>
        <p:nvSpPr>
          <p:cNvPr id="3" name="Content Placeholder 2">
            <a:extLst>
              <a:ext uri="{FF2B5EF4-FFF2-40B4-BE49-F238E27FC236}">
                <a16:creationId xmlns:a16="http://schemas.microsoft.com/office/drawing/2014/main" id="{1A2F3ECF-FDAA-43BB-8B81-14F4ADB7CBAB}"/>
              </a:ext>
            </a:extLst>
          </p:cNvPr>
          <p:cNvSpPr>
            <a:spLocks noGrp="1"/>
          </p:cNvSpPr>
          <p:nvPr>
            <p:ph idx="1"/>
          </p:nvPr>
        </p:nvSpPr>
        <p:spPr>
          <a:xfrm>
            <a:off x="502920" y="1546213"/>
            <a:ext cx="9052560" cy="4978559"/>
          </a:xfrm>
        </p:spPr>
        <p:txBody>
          <a:bodyPr/>
          <a:lstStyle/>
          <a:p>
            <a:r>
              <a:rPr lang="en-GB">
                <a:latin typeface="Arial" panose="020B0604020202020204" pitchFamily="34" charset="0"/>
                <a:cs typeface="Arial" panose="020B0604020202020204" pitchFamily="34" charset="0"/>
              </a:rPr>
              <a:t>Introductions</a:t>
            </a:r>
          </a:p>
          <a:p>
            <a:r>
              <a:rPr lang="en-GB">
                <a:latin typeface="Arial" panose="020B0604020202020204" pitchFamily="34" charset="0"/>
                <a:cs typeface="Arial" panose="020B0604020202020204" pitchFamily="34" charset="0"/>
              </a:rPr>
              <a:t>Triennial Valuation</a:t>
            </a:r>
          </a:p>
          <a:p>
            <a:r>
              <a:rPr lang="en-GB">
                <a:latin typeface="Arial" panose="020B0604020202020204" pitchFamily="34" charset="0"/>
                <a:cs typeface="Arial" panose="020B0604020202020204" pitchFamily="34" charset="0"/>
              </a:rPr>
              <a:t>Performance</a:t>
            </a:r>
          </a:p>
          <a:p>
            <a:r>
              <a:rPr lang="en-GB">
                <a:latin typeface="Arial" panose="020B0604020202020204" pitchFamily="34" charset="0"/>
                <a:cs typeface="Arial" panose="020B0604020202020204" pitchFamily="34" charset="0"/>
              </a:rPr>
              <a:t>Asset Types</a:t>
            </a:r>
          </a:p>
          <a:p>
            <a:r>
              <a:rPr lang="en-GB">
                <a:latin typeface="Arial" panose="020B0604020202020204" pitchFamily="34" charset="0"/>
                <a:cs typeface="Arial" panose="020B0604020202020204" pitchFamily="34" charset="0"/>
              </a:rPr>
              <a:t>Strategy Review</a:t>
            </a:r>
          </a:p>
          <a:p>
            <a:r>
              <a:rPr lang="en-GB">
                <a:latin typeface="Arial" panose="020B0604020202020204" pitchFamily="34" charset="0"/>
                <a:cs typeface="Arial" panose="020B0604020202020204" pitchFamily="34" charset="0"/>
              </a:rPr>
              <a:t>ESG</a:t>
            </a:r>
          </a:p>
          <a:p>
            <a:endParaRPr lang="en-GB"/>
          </a:p>
          <a:p>
            <a:endParaRPr lang="en-GB"/>
          </a:p>
          <a:p>
            <a:endParaRPr lang="en-GB"/>
          </a:p>
          <a:p>
            <a:endParaRPr lang="en-GB"/>
          </a:p>
        </p:txBody>
      </p:sp>
    </p:spTree>
    <p:extLst>
      <p:ext uri="{BB962C8B-B14F-4D97-AF65-F5344CB8AC3E}">
        <p14:creationId xmlns:p14="http://schemas.microsoft.com/office/powerpoint/2010/main" val="154409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title"/>
          </p:nvPr>
        </p:nvSpPr>
        <p:spPr>
          <a:xfrm>
            <a:off x="420624" y="3"/>
            <a:ext cx="9189720" cy="941832"/>
          </a:xfrm>
        </p:spPr>
        <p:txBody>
          <a:bodyPr/>
          <a:lstStyle/>
          <a:p>
            <a:r>
              <a:rPr lang="en-US" altLang="en-US"/>
              <a:t>A reminder of why to buy equities</a:t>
            </a:r>
          </a:p>
        </p:txBody>
      </p:sp>
      <p:sp>
        <p:nvSpPr>
          <p:cNvPr id="193541" name="Text Box 13"/>
          <p:cNvSpPr txBox="1">
            <a:spLocks noChangeArrowheads="1"/>
          </p:cNvSpPr>
          <p:nvPr/>
        </p:nvSpPr>
        <p:spPr bwMode="auto">
          <a:xfrm>
            <a:off x="422275" y="1866900"/>
            <a:ext cx="445928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defTabSz="1006475">
              <a:spcBef>
                <a:spcPct val="65000"/>
              </a:spcBef>
              <a:buClr>
                <a:srgbClr val="E60000"/>
              </a:buClr>
              <a:buFont typeface="Symbol" pitchFamily="18" charset="2"/>
              <a:buChar char="·"/>
              <a:defRPr>
                <a:solidFill>
                  <a:schemeClr val="tx1"/>
                </a:solidFill>
                <a:latin typeface="Frutiger 55 Roman" pitchFamily="34" charset="0"/>
                <a:ea typeface="Arial Unicode MS" pitchFamily="50" charset="-128"/>
                <a:cs typeface="Arial Unicode MS" pitchFamily="50" charset="-128"/>
              </a:defRPr>
            </a:lvl1pPr>
            <a:lvl2pPr marL="742950" indent="-285750" defTabSz="1006475">
              <a:spcBef>
                <a:spcPct val="35000"/>
              </a:spcBef>
              <a:buClr>
                <a:schemeClr val="tx1"/>
              </a:buClr>
              <a:buFont typeface="Frutiger 55 Roman" pitchFamily="34" charset="0"/>
              <a:buChar char="–"/>
              <a:defRPr sz="1600">
                <a:solidFill>
                  <a:schemeClr val="tx1"/>
                </a:solidFill>
                <a:latin typeface="Frutiger 55 Roman" pitchFamily="34" charset="0"/>
                <a:ea typeface="Arial Unicode MS" pitchFamily="50" charset="-128"/>
                <a:cs typeface="Arial Unicode MS" pitchFamily="50" charset="-128"/>
              </a:defRPr>
            </a:lvl2pPr>
            <a:lvl3pPr marL="1143000" indent="-228600" defTabSz="1006475">
              <a:spcBef>
                <a:spcPct val="35000"/>
              </a:spcBef>
              <a:buClr>
                <a:schemeClr val="tx1"/>
              </a:buClr>
              <a:buFont typeface="Frutiger 55 Roman" pitchFamily="34" charset="0"/>
              <a:buChar char="–"/>
              <a:defRPr sz="1600">
                <a:solidFill>
                  <a:schemeClr val="tx1"/>
                </a:solidFill>
                <a:latin typeface="Frutiger 55 Roman" pitchFamily="34" charset="0"/>
                <a:ea typeface="Arial Unicode MS" pitchFamily="50" charset="-128"/>
                <a:cs typeface="Arial Unicode MS" pitchFamily="50" charset="-128"/>
              </a:defRPr>
            </a:lvl3pPr>
            <a:lvl4pPr marL="1600200" indent="-228600" defTabSz="1006475">
              <a:spcBef>
                <a:spcPct val="15000"/>
              </a:spcBef>
              <a:buClr>
                <a:schemeClr val="tx1"/>
              </a:buClr>
              <a:buSzPct val="84000"/>
              <a:buFont typeface="Frutiger 55 Roman" pitchFamily="34" charset="0"/>
              <a:buChar char="–"/>
              <a:defRPr sz="1600">
                <a:solidFill>
                  <a:schemeClr val="tx1"/>
                </a:solidFill>
                <a:latin typeface="Frutiger 55 Roman" pitchFamily="34" charset="0"/>
                <a:ea typeface="Arial Unicode MS" pitchFamily="50" charset="-128"/>
                <a:cs typeface="Arial Unicode MS" pitchFamily="50" charset="-128"/>
              </a:defRPr>
            </a:lvl4pPr>
            <a:lvl5pPr marL="2057400" indent="-228600" defTabSz="1006475">
              <a:spcBef>
                <a:spcPct val="15000"/>
              </a:spcBef>
              <a:buClr>
                <a:schemeClr val="tx1"/>
              </a:buClr>
              <a:buSzPct val="84000"/>
              <a:buFont typeface="Frutiger 55 Roman" pitchFamily="34" charset="0"/>
              <a:buChar char="–"/>
              <a:defRPr sz="1600">
                <a:solidFill>
                  <a:schemeClr val="tx1"/>
                </a:solidFill>
                <a:latin typeface="Frutiger 55 Roman" pitchFamily="34" charset="0"/>
                <a:ea typeface="Arial Unicode MS" pitchFamily="50" charset="-128"/>
                <a:cs typeface="Arial Unicode MS" pitchFamily="50" charset="-128"/>
              </a:defRPr>
            </a:lvl5pPr>
            <a:lvl6pPr marL="2514600" indent="-228600" defTabSz="1006475"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Frutiger 55 Roman" pitchFamily="34" charset="0"/>
                <a:ea typeface="Arial Unicode MS" pitchFamily="50" charset="-128"/>
                <a:cs typeface="Arial Unicode MS" pitchFamily="50" charset="-128"/>
              </a:defRPr>
            </a:lvl6pPr>
            <a:lvl7pPr marL="2971800" indent="-228600" defTabSz="1006475"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Frutiger 55 Roman" pitchFamily="34" charset="0"/>
                <a:ea typeface="Arial Unicode MS" pitchFamily="50" charset="-128"/>
                <a:cs typeface="Arial Unicode MS" pitchFamily="50" charset="-128"/>
              </a:defRPr>
            </a:lvl7pPr>
            <a:lvl8pPr marL="3429000" indent="-228600" defTabSz="1006475"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Frutiger 55 Roman" pitchFamily="34" charset="0"/>
                <a:ea typeface="Arial Unicode MS" pitchFamily="50" charset="-128"/>
                <a:cs typeface="Arial Unicode MS" pitchFamily="50" charset="-128"/>
              </a:defRPr>
            </a:lvl8pPr>
            <a:lvl9pPr marL="3886200" indent="-228600" defTabSz="1006475"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Frutiger 55 Roman" pitchFamily="34" charset="0"/>
                <a:ea typeface="Arial Unicode MS" pitchFamily="50" charset="-128"/>
                <a:cs typeface="Arial Unicode MS" pitchFamily="50" charset="-128"/>
              </a:defRPr>
            </a:lvl9pPr>
          </a:lstStyle>
          <a:p>
            <a:pPr>
              <a:spcBef>
                <a:spcPct val="0"/>
              </a:spcBef>
              <a:buClrTx/>
              <a:buFontTx/>
              <a:buNone/>
            </a:pPr>
            <a:r>
              <a:rPr lang="en-US" altLang="en-US" sz="1200" b="1"/>
              <a:t>Real returns p.a. (1963 – 2020)</a:t>
            </a:r>
          </a:p>
        </p:txBody>
      </p:sp>
      <p:graphicFrame>
        <p:nvGraphicFramePr>
          <p:cNvPr id="2" name="Bar Chart"/>
          <p:cNvGraphicFramePr>
            <a:graphicFrameLocks noChangeAspect="1"/>
          </p:cNvGraphicFramePr>
          <p:nvPr>
            <p:extLst>
              <p:ext uri="{D42A27DB-BD31-4B8C-83A1-F6EECF244321}">
                <p14:modId xmlns:p14="http://schemas.microsoft.com/office/powerpoint/2010/main" val="1705773660"/>
              </p:ext>
            </p:extLst>
          </p:nvPr>
        </p:nvGraphicFramePr>
        <p:xfrm>
          <a:off x="473075" y="2105439"/>
          <a:ext cx="9013658" cy="407387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755593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60" name="Rectangle 2"/>
          <p:cNvSpPr>
            <a:spLocks noGrp="1" noChangeArrowheads="1"/>
          </p:cNvSpPr>
          <p:nvPr>
            <p:ph type="title"/>
            <p:custDataLst>
              <p:tags r:id="rId2"/>
            </p:custDataLst>
          </p:nvPr>
        </p:nvSpPr>
        <p:spPr>
          <a:xfrm>
            <a:off x="420624" y="3"/>
            <a:ext cx="9188514" cy="941832"/>
          </a:xfrm>
        </p:spPr>
        <p:txBody>
          <a:bodyPr>
            <a:normAutofit/>
          </a:bodyPr>
          <a:lstStyle/>
          <a:p>
            <a:r>
              <a:rPr lang="en-US" altLang="ja-JP" sz="2800">
                <a:solidFill>
                  <a:srgbClr val="000000"/>
                </a:solidFill>
                <a:ea typeface="ＭＳ Ｐゴシック" pitchFamily="50" charset="-128"/>
              </a:rPr>
              <a:t>Why do share prices rise? - </a:t>
            </a:r>
            <a:r>
              <a:rPr lang="en-US" altLang="ja-JP" sz="2800">
                <a:solidFill>
                  <a:schemeClr val="tx2"/>
                </a:solidFill>
                <a:ea typeface="ＭＳ Ｐゴシック" pitchFamily="50" charset="-128"/>
              </a:rPr>
              <a:t>They follow long-term growth</a:t>
            </a:r>
          </a:p>
        </p:txBody>
      </p:sp>
      <p:sp>
        <p:nvSpPr>
          <p:cNvPr id="198663" name="Text Box 5"/>
          <p:cNvSpPr txBox="1">
            <a:spLocks noChangeArrowheads="1"/>
          </p:cNvSpPr>
          <p:nvPr>
            <p:custDataLst>
              <p:tags r:id="rId3"/>
            </p:custDataLst>
          </p:nvPr>
        </p:nvSpPr>
        <p:spPr bwMode="auto">
          <a:xfrm>
            <a:off x="420688" y="1122363"/>
            <a:ext cx="854551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defPPr>
              <a:defRPr lang="en-US"/>
            </a:defPPr>
            <a:lvl1pPr marL="234950" indent="-234950" eaLnBrk="1">
              <a:spcBef>
                <a:spcPts val="0"/>
              </a:spcBef>
              <a:spcAft>
                <a:spcPts val="600"/>
              </a:spcAft>
              <a:buFont typeface="Frutiger 55 Roman" pitchFamily="34" charset="0"/>
              <a:buNone/>
              <a:defRPr sz="2000" kern="0">
                <a:solidFill>
                  <a:srgbClr val="464749"/>
                </a:solidFill>
                <a:latin typeface="UBSHeadline"/>
                <a:ea typeface="Arial Unicode MS"/>
              </a:defRPr>
            </a:lvl1pPr>
          </a:lstStyle>
          <a:p>
            <a:r>
              <a:rPr lang="en-US" altLang="en-US">
                <a:latin typeface="Arial" panose="020B0604020202020204" pitchFamily="34" charset="0"/>
                <a:cs typeface="Arial" panose="020B0604020202020204" pitchFamily="34" charset="0"/>
              </a:rPr>
              <a:t>Example – LVMH (</a:t>
            </a:r>
            <a:r>
              <a:rPr lang="en-GB" u="none" strike="noStrike">
                <a:solidFill>
                  <a:srgbClr val="3C4043"/>
                </a:solidFill>
                <a:effectLst/>
                <a:latin typeface="Arial" panose="020B0604020202020204" pitchFamily="34" charset="0"/>
                <a:cs typeface="Arial" panose="020B0604020202020204" pitchFamily="34" charset="0"/>
              </a:rPr>
              <a:t>Moët Hennessy Louis Vuitton)</a:t>
            </a:r>
            <a:endParaRPr lang="en-US" altLang="en-US">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335139916"/>
              </p:ext>
            </p:extLst>
          </p:nvPr>
        </p:nvGraphicFramePr>
        <p:xfrm>
          <a:off x="435768" y="1769622"/>
          <a:ext cx="9186863" cy="4523961"/>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682994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2691" name="Rectangle 2"/>
          <p:cNvSpPr>
            <a:spLocks noGrp="1" noChangeArrowheads="1"/>
          </p:cNvSpPr>
          <p:nvPr>
            <p:ph type="title"/>
          </p:nvPr>
        </p:nvSpPr>
        <p:spPr>
          <a:xfrm>
            <a:off x="420624" y="3"/>
            <a:ext cx="9189720" cy="941832"/>
          </a:xfrm>
        </p:spPr>
        <p:txBody>
          <a:bodyPr/>
          <a:lstStyle/>
          <a:p>
            <a:r>
              <a:rPr lang="en-US" altLang="en-US">
                <a:solidFill>
                  <a:srgbClr val="000000"/>
                </a:solidFill>
              </a:rPr>
              <a:t>Portfolio management: </a:t>
            </a:r>
            <a:r>
              <a:rPr lang="en-US" altLang="en-US">
                <a:solidFill>
                  <a:schemeClr val="tx2"/>
                </a:solidFill>
              </a:rPr>
              <a:t>The guardians of your money</a:t>
            </a:r>
          </a:p>
        </p:txBody>
      </p:sp>
      <p:sp>
        <p:nvSpPr>
          <p:cNvPr id="1522692" name="Text Box 3"/>
          <p:cNvSpPr txBox="1">
            <a:spLocks noChangeArrowheads="1"/>
          </p:cNvSpPr>
          <p:nvPr/>
        </p:nvSpPr>
        <p:spPr bwMode="auto">
          <a:xfrm>
            <a:off x="8966200" y="5148263"/>
            <a:ext cx="554038" cy="1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100" b="1">
                <a:solidFill>
                  <a:srgbClr val="FFFFFF"/>
                </a:solidFill>
                <a:latin typeface="Frutiger 55 Roman" pitchFamily="34" charset="0"/>
                <a:ea typeface="Arial Unicode MS" pitchFamily="34" charset="-128"/>
                <a:cs typeface="Arial Unicode MS" pitchFamily="34" charset="-128"/>
              </a:rPr>
              <a:t>Hedged</a:t>
            </a:r>
          </a:p>
        </p:txBody>
      </p:sp>
      <p:sp>
        <p:nvSpPr>
          <p:cNvPr id="1522693" name="Text Box 4"/>
          <p:cNvSpPr txBox="1">
            <a:spLocks noChangeArrowheads="1"/>
          </p:cNvSpPr>
          <p:nvPr/>
        </p:nvSpPr>
        <p:spPr bwMode="auto">
          <a:xfrm>
            <a:off x="8856663" y="3433763"/>
            <a:ext cx="787400" cy="1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100" b="1">
                <a:solidFill>
                  <a:srgbClr val="FFFFFF"/>
                </a:solidFill>
                <a:latin typeface="Frutiger 55 Roman" pitchFamily="34" charset="0"/>
                <a:ea typeface="Arial Unicode MS" pitchFamily="34" charset="-128"/>
                <a:cs typeface="Arial Unicode MS" pitchFamily="34" charset="-128"/>
              </a:rPr>
              <a:t>Un-hedged</a:t>
            </a:r>
          </a:p>
        </p:txBody>
      </p:sp>
      <p:sp>
        <p:nvSpPr>
          <p:cNvPr id="1522694" name="Text Box 5"/>
          <p:cNvSpPr txBox="1">
            <a:spLocks noChangeArrowheads="1"/>
          </p:cNvSpPr>
          <p:nvPr>
            <p:custDataLst>
              <p:tags r:id="rId2"/>
            </p:custDataLst>
          </p:nvPr>
        </p:nvSpPr>
        <p:spPr bwMode="gray">
          <a:xfrm>
            <a:off x="419100" y="1087438"/>
            <a:ext cx="91868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defPPr>
              <a:defRPr lang="en-US"/>
            </a:defPPr>
            <a:lvl1pPr marL="234950" indent="-234950" eaLnBrk="1">
              <a:spcBef>
                <a:spcPts val="0"/>
              </a:spcBef>
              <a:spcAft>
                <a:spcPts val="600"/>
              </a:spcAft>
              <a:buFont typeface="Frutiger 55 Roman" pitchFamily="34" charset="0"/>
              <a:buNone/>
              <a:defRPr sz="2000" kern="0">
                <a:solidFill>
                  <a:srgbClr val="464749"/>
                </a:solidFill>
                <a:latin typeface="UBSHeadline"/>
                <a:ea typeface="Arial Unicode MS"/>
              </a:defRPr>
            </a:lvl1pPr>
          </a:lstStyle>
          <a:p>
            <a:r>
              <a:rPr lang="en-US" altLang="en-US"/>
              <a:t>Passive or active?</a:t>
            </a:r>
          </a:p>
        </p:txBody>
      </p:sp>
      <p:pic>
        <p:nvPicPr>
          <p:cNvPr id="1522695" name="Picture 6" descr="Untitle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1" y="2184400"/>
            <a:ext cx="4444876" cy="273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2696" name="Picture 7" descr="Untitled-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3108" y="2171700"/>
            <a:ext cx="4536505" cy="275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2697" name="Text Box 8"/>
          <p:cNvSpPr txBox="1">
            <a:spLocks noChangeArrowheads="1"/>
          </p:cNvSpPr>
          <p:nvPr>
            <p:custDataLst>
              <p:tags r:id="rId3"/>
            </p:custDataLst>
          </p:nvPr>
        </p:nvSpPr>
        <p:spPr bwMode="gray">
          <a:xfrm>
            <a:off x="420688" y="1865313"/>
            <a:ext cx="446563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19191"/>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marL="228600" indent="-228600"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Frutiger 55 Roman" pitchFamily="34" charset="0"/>
              <a:buNone/>
            </a:pPr>
            <a:r>
              <a:rPr lang="en-US" altLang="en-US" sz="1600" b="1">
                <a:solidFill>
                  <a:srgbClr val="000000"/>
                </a:solidFill>
                <a:latin typeface="+mn-lt"/>
                <a:ea typeface="Arial Unicode MS"/>
                <a:cs typeface="Arial Unicode MS" pitchFamily="34" charset="-128"/>
              </a:rPr>
              <a:t>Passive (Beta)</a:t>
            </a:r>
          </a:p>
        </p:txBody>
      </p:sp>
      <p:sp>
        <p:nvSpPr>
          <p:cNvPr id="1522698" name="Text Box 9"/>
          <p:cNvSpPr txBox="1">
            <a:spLocks noChangeArrowheads="1"/>
          </p:cNvSpPr>
          <p:nvPr>
            <p:custDataLst>
              <p:tags r:id="rId4"/>
            </p:custDataLst>
          </p:nvPr>
        </p:nvSpPr>
        <p:spPr bwMode="gray">
          <a:xfrm>
            <a:off x="5063108" y="1865313"/>
            <a:ext cx="445928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19191"/>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marL="228600" indent="-228600"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Frutiger 55 Roman" pitchFamily="34" charset="0"/>
              <a:buNone/>
            </a:pPr>
            <a:r>
              <a:rPr lang="en-US" altLang="en-US" sz="1600" b="1">
                <a:solidFill>
                  <a:srgbClr val="000000"/>
                </a:solidFill>
                <a:latin typeface="+mn-lt"/>
                <a:ea typeface="Arial Unicode MS"/>
                <a:cs typeface="Arial Unicode MS" pitchFamily="34" charset="-128"/>
              </a:rPr>
              <a:t>Active (Alpha)</a:t>
            </a:r>
          </a:p>
        </p:txBody>
      </p:sp>
      <p:sp>
        <p:nvSpPr>
          <p:cNvPr id="13" name="Rectangle 3"/>
          <p:cNvSpPr txBox="1">
            <a:spLocks noChangeArrowheads="1"/>
          </p:cNvSpPr>
          <p:nvPr/>
        </p:nvSpPr>
        <p:spPr bwMode="gray">
          <a:xfrm>
            <a:off x="420687" y="5212060"/>
            <a:ext cx="4513263" cy="1152128"/>
          </a:xfrm>
          <a:prstGeom prst="rect">
            <a:avLst/>
          </a:prstGeom>
          <a:noFill/>
          <a:ln>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28600" indent="-228600" algn="l" defTabSz="1006475" rtl="0" eaLnBrk="0" fontAlgn="base" hangingPunct="0">
              <a:spcBef>
                <a:spcPct val="65000"/>
              </a:spcBef>
              <a:spcAft>
                <a:spcPct val="0"/>
              </a:spcAft>
              <a:buClr>
                <a:srgbClr val="E60000"/>
              </a:buClr>
              <a:buFont typeface="Symbol" pitchFamily="18" charset="2"/>
              <a:buChar char="·"/>
              <a:defRPr>
                <a:solidFill>
                  <a:schemeClr val="tx1"/>
                </a:solidFill>
                <a:latin typeface="+mn-lt"/>
                <a:ea typeface="+mn-ea"/>
                <a:cs typeface="+mn-cs"/>
              </a:defRPr>
            </a:lvl1pPr>
            <a:lvl2pPr marL="457200" indent="-228600" algn="l" defTabSz="1006475" rtl="0" eaLnBrk="0" fontAlgn="base" hangingPunct="0">
              <a:spcBef>
                <a:spcPct val="35000"/>
              </a:spcBef>
              <a:spcAft>
                <a:spcPct val="0"/>
              </a:spcAft>
              <a:buClr>
                <a:schemeClr val="tx1"/>
              </a:buClr>
              <a:buFont typeface="Frutiger 55 Roman" pitchFamily="34" charset="0"/>
              <a:buChar char="–"/>
              <a:defRPr sz="1600">
                <a:solidFill>
                  <a:schemeClr val="tx1"/>
                </a:solidFill>
                <a:latin typeface="+mn-lt"/>
                <a:ea typeface="+mn-ea"/>
                <a:cs typeface="+mn-cs"/>
              </a:defRPr>
            </a:lvl2pPr>
            <a:lvl3pPr marL="685800" indent="-228600" algn="l" defTabSz="1006475" rtl="0" eaLnBrk="0" fontAlgn="base" hangingPunct="0">
              <a:spcBef>
                <a:spcPct val="35000"/>
              </a:spcBef>
              <a:spcAft>
                <a:spcPct val="0"/>
              </a:spcAft>
              <a:buClr>
                <a:schemeClr val="tx1"/>
              </a:buClr>
              <a:buFont typeface="Frutiger 55 Roman" pitchFamily="34" charset="0"/>
              <a:buChar char="–"/>
              <a:defRPr sz="1600">
                <a:solidFill>
                  <a:schemeClr val="tx1"/>
                </a:solidFill>
                <a:latin typeface="+mn-lt"/>
                <a:ea typeface="+mn-ea"/>
                <a:cs typeface="+mn-cs"/>
              </a:defRPr>
            </a:lvl3pPr>
            <a:lvl4pPr marL="9144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4pPr>
            <a:lvl5pPr marL="11430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5pPr>
            <a:lvl6pPr marL="16002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6pPr>
            <a:lvl7pPr marL="20574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7pPr>
            <a:lvl8pPr marL="25146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8pPr>
            <a:lvl9pPr marL="29718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9pPr>
          </a:lstStyle>
          <a:p>
            <a:pPr marL="0" indent="0">
              <a:buNone/>
            </a:pPr>
            <a:r>
              <a:rPr lang="en-US" altLang="en-US" sz="1600" kern="0">
                <a:solidFill>
                  <a:srgbClr val="000000"/>
                </a:solidFill>
              </a:rPr>
              <a:t>"At the simplest, an index fund is implemented by purchasing securities in the same proportion as in the stock market index"</a:t>
            </a:r>
            <a:endParaRPr lang="en-US" altLang="en-US" sz="1600" kern="0"/>
          </a:p>
          <a:p>
            <a:endParaRPr lang="en-US" altLang="en-US" sz="1600" kern="0"/>
          </a:p>
        </p:txBody>
      </p:sp>
      <p:sp>
        <p:nvSpPr>
          <p:cNvPr id="14" name="Rectangle 3"/>
          <p:cNvSpPr txBox="1">
            <a:spLocks noChangeArrowheads="1"/>
          </p:cNvSpPr>
          <p:nvPr/>
        </p:nvSpPr>
        <p:spPr bwMode="gray">
          <a:xfrm>
            <a:off x="5105400" y="5212060"/>
            <a:ext cx="4495801" cy="1152128"/>
          </a:xfrm>
          <a:prstGeom prst="rect">
            <a:avLst/>
          </a:prstGeom>
          <a:noFill/>
          <a:ln>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28600" indent="-228600" algn="l" defTabSz="1006475" rtl="0" eaLnBrk="0" fontAlgn="base" hangingPunct="0">
              <a:spcBef>
                <a:spcPct val="65000"/>
              </a:spcBef>
              <a:spcAft>
                <a:spcPct val="0"/>
              </a:spcAft>
              <a:buClr>
                <a:srgbClr val="E60000"/>
              </a:buClr>
              <a:buFont typeface="Symbol" pitchFamily="18" charset="2"/>
              <a:buChar char="·"/>
              <a:defRPr>
                <a:solidFill>
                  <a:schemeClr val="tx1"/>
                </a:solidFill>
                <a:latin typeface="+mn-lt"/>
                <a:ea typeface="+mn-ea"/>
                <a:cs typeface="+mn-cs"/>
              </a:defRPr>
            </a:lvl1pPr>
            <a:lvl2pPr marL="457200" indent="-228600" algn="l" defTabSz="1006475" rtl="0" eaLnBrk="0" fontAlgn="base" hangingPunct="0">
              <a:spcBef>
                <a:spcPct val="35000"/>
              </a:spcBef>
              <a:spcAft>
                <a:spcPct val="0"/>
              </a:spcAft>
              <a:buClr>
                <a:schemeClr val="tx1"/>
              </a:buClr>
              <a:buFont typeface="Frutiger 55 Roman" pitchFamily="34" charset="0"/>
              <a:buChar char="–"/>
              <a:defRPr sz="1600">
                <a:solidFill>
                  <a:schemeClr val="tx1"/>
                </a:solidFill>
                <a:latin typeface="+mn-lt"/>
                <a:ea typeface="+mn-ea"/>
                <a:cs typeface="+mn-cs"/>
              </a:defRPr>
            </a:lvl2pPr>
            <a:lvl3pPr marL="685800" indent="-228600" algn="l" defTabSz="1006475" rtl="0" eaLnBrk="0" fontAlgn="base" hangingPunct="0">
              <a:spcBef>
                <a:spcPct val="35000"/>
              </a:spcBef>
              <a:spcAft>
                <a:spcPct val="0"/>
              </a:spcAft>
              <a:buClr>
                <a:schemeClr val="tx1"/>
              </a:buClr>
              <a:buFont typeface="Frutiger 55 Roman" pitchFamily="34" charset="0"/>
              <a:buChar char="–"/>
              <a:defRPr sz="1600">
                <a:solidFill>
                  <a:schemeClr val="tx1"/>
                </a:solidFill>
                <a:latin typeface="+mn-lt"/>
                <a:ea typeface="+mn-ea"/>
                <a:cs typeface="+mn-cs"/>
              </a:defRPr>
            </a:lvl3pPr>
            <a:lvl4pPr marL="9144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4pPr>
            <a:lvl5pPr marL="11430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5pPr>
            <a:lvl6pPr marL="16002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6pPr>
            <a:lvl7pPr marL="20574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7pPr>
            <a:lvl8pPr marL="25146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8pPr>
            <a:lvl9pPr marL="2971800" indent="-228600" algn="l" defTabSz="1006475" rtl="0" eaLnBrk="0" fontAlgn="base" hangingPunct="0">
              <a:spcBef>
                <a:spcPct val="15000"/>
              </a:spcBef>
              <a:spcAft>
                <a:spcPct val="0"/>
              </a:spcAft>
              <a:buClr>
                <a:schemeClr val="tx1"/>
              </a:buClr>
              <a:buSzPct val="84000"/>
              <a:buFont typeface="Frutiger 55 Roman" pitchFamily="34" charset="0"/>
              <a:buChar char="–"/>
              <a:defRPr sz="1600">
                <a:solidFill>
                  <a:schemeClr val="tx1"/>
                </a:solidFill>
                <a:latin typeface="+mn-lt"/>
                <a:ea typeface="+mn-ea"/>
                <a:cs typeface="+mn-cs"/>
              </a:defRPr>
            </a:lvl9pPr>
          </a:lstStyle>
          <a:p>
            <a:pPr marL="0" indent="0">
              <a:buNone/>
            </a:pPr>
            <a:r>
              <a:rPr lang="en-US" altLang="en-US" sz="1600" kern="0">
                <a:solidFill>
                  <a:srgbClr val="000000"/>
                </a:solidFill>
              </a:rPr>
              <a:t>"Where the manager makes specific investments with the goal of outperforming an investment benchmark"</a:t>
            </a:r>
            <a:endParaRPr lang="en-US" altLang="en-US" sz="1600" kern="0"/>
          </a:p>
          <a:p>
            <a:endParaRPr lang="en-US" altLang="en-US" sz="1600" kern="0"/>
          </a:p>
        </p:txBody>
      </p:sp>
    </p:spTree>
    <p:custDataLst>
      <p:tags r:id="rId1"/>
    </p:custDataLst>
    <p:extLst>
      <p:ext uri="{BB962C8B-B14F-4D97-AF65-F5344CB8AC3E}">
        <p14:creationId xmlns:p14="http://schemas.microsoft.com/office/powerpoint/2010/main" val="8574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title"/>
            <p:custDataLst>
              <p:tags r:id="rId2"/>
            </p:custDataLst>
          </p:nvPr>
        </p:nvSpPr>
        <p:spPr>
          <a:xfrm>
            <a:off x="420624" y="3"/>
            <a:ext cx="9189720" cy="941832"/>
          </a:xfrm>
        </p:spPr>
        <p:txBody>
          <a:bodyPr/>
          <a:lstStyle/>
          <a:p>
            <a:r>
              <a:rPr lang="en-GB" altLang="en-US"/>
              <a:t>The alternatives  – the UK experience</a:t>
            </a:r>
          </a:p>
        </p:txBody>
      </p:sp>
      <p:pic>
        <p:nvPicPr>
          <p:cNvPr id="3" name="Picture 2">
            <a:extLst>
              <a:ext uri="{FF2B5EF4-FFF2-40B4-BE49-F238E27FC236}">
                <a16:creationId xmlns:a16="http://schemas.microsoft.com/office/drawing/2014/main" id="{ED0D655D-45EE-A4AA-F00A-2A2ECA974860}"/>
              </a:ext>
            </a:extLst>
          </p:cNvPr>
          <p:cNvPicPr>
            <a:picLocks noChangeAspect="1"/>
          </p:cNvPicPr>
          <p:nvPr/>
        </p:nvPicPr>
        <p:blipFill>
          <a:blip r:embed="rId4"/>
          <a:stretch>
            <a:fillRect/>
          </a:stretch>
        </p:blipFill>
        <p:spPr>
          <a:xfrm>
            <a:off x="2298062" y="1259630"/>
            <a:ext cx="4981420" cy="4625604"/>
          </a:xfrm>
          <a:prstGeom prst="rect">
            <a:avLst/>
          </a:prstGeom>
        </p:spPr>
      </p:pic>
    </p:spTree>
    <p:custDataLst>
      <p:tags r:id="rId1"/>
    </p:custDataLst>
    <p:extLst>
      <p:ext uri="{BB962C8B-B14F-4D97-AF65-F5344CB8AC3E}">
        <p14:creationId xmlns:p14="http://schemas.microsoft.com/office/powerpoint/2010/main" val="79817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title"/>
            <p:custDataLst>
              <p:tags r:id="rId2"/>
            </p:custDataLst>
          </p:nvPr>
        </p:nvSpPr>
        <p:spPr>
          <a:xfrm>
            <a:off x="420624" y="3"/>
            <a:ext cx="9189720" cy="941832"/>
          </a:xfrm>
        </p:spPr>
        <p:txBody>
          <a:bodyPr/>
          <a:lstStyle/>
          <a:p>
            <a:r>
              <a:rPr lang="en-GB" altLang="en-US"/>
              <a:t>An overview of alternatives</a:t>
            </a:r>
          </a:p>
        </p:txBody>
      </p:sp>
      <p:grpSp>
        <p:nvGrpSpPr>
          <p:cNvPr id="2" name="Group 1"/>
          <p:cNvGrpSpPr/>
          <p:nvPr/>
        </p:nvGrpSpPr>
        <p:grpSpPr>
          <a:xfrm>
            <a:off x="420688" y="2022476"/>
            <a:ext cx="9190037" cy="1855788"/>
            <a:chOff x="420688" y="1673225"/>
            <a:chExt cx="9190037" cy="1855788"/>
          </a:xfrm>
        </p:grpSpPr>
        <p:sp>
          <p:nvSpPr>
            <p:cNvPr id="1272835" name="Text Box 3"/>
            <p:cNvSpPr txBox="1">
              <a:spLocks noChangeArrowheads="1"/>
            </p:cNvSpPr>
            <p:nvPr/>
          </p:nvSpPr>
          <p:spPr bwMode="auto">
            <a:xfrm>
              <a:off x="7799388" y="1955800"/>
              <a:ext cx="719137" cy="304800"/>
            </a:xfrm>
            <a:prstGeom prst="rect">
              <a:avLst/>
            </a:prstGeom>
            <a:noFill/>
            <a:ln>
              <a:noFill/>
            </a:ln>
            <a:effectLst/>
            <a:extLst>
              <a:ext uri="{909E8E84-426E-40DD-AFC4-6F175D3DCCD1}">
                <a14:hiddenFill xmlns:a14="http://schemas.microsoft.com/office/drawing/2010/main">
                  <a:solidFill>
                    <a:srgbClr val="4D92B4"/>
                  </a:solidFill>
                </a14:hiddenFill>
              </a:ext>
              <a:ext uri="{91240B29-F687-4F45-9708-019B960494DF}">
                <a14:hiddenLine xmlns:a14="http://schemas.microsoft.com/office/drawing/2010/main" w="19050" algn="ctr">
                  <a:solidFill>
                    <a:srgbClr val="4D92B4"/>
                  </a:solidFill>
                  <a:miter lim="800000"/>
                  <a:headEnd/>
                  <a:tailEnd/>
                </a14:hiddenLine>
              </a:ext>
              <a:ext uri="{AF507438-7753-43E0-B8FC-AC1667EBCBE1}">
                <a14:hiddenEffects xmlns:a14="http://schemas.microsoft.com/office/drawing/2010/main">
                  <a:effectLst>
                    <a:outerShdw dist="17961" dir="2700000" algn="ctr" rotWithShape="0">
                      <a:srgbClr val="4D92B4">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rgbClr val="FFFFFF"/>
                  </a:solidFill>
                  <a:latin typeface="Frutiger 55 Roman" pitchFamily="34" charset="0"/>
                  <a:sym typeface="PMingLiU" pitchFamily="18" charset="-120"/>
                </a:rPr>
                <a:t>?</a:t>
              </a:r>
            </a:p>
          </p:txBody>
        </p:sp>
        <p:sp>
          <p:nvSpPr>
            <p:cNvPr id="1272836" name="Rectangle 4"/>
            <p:cNvSpPr>
              <a:spLocks noChangeArrowheads="1"/>
            </p:cNvSpPr>
            <p:nvPr/>
          </p:nvSpPr>
          <p:spPr bwMode="auto">
            <a:xfrm>
              <a:off x="490538" y="2036763"/>
              <a:ext cx="1854200" cy="244475"/>
            </a:xfrm>
            <a:prstGeom prst="rect">
              <a:avLst/>
            </a:prstGeom>
            <a:noFill/>
            <a:ln>
              <a:noFill/>
            </a:ln>
            <a:extLst>
              <a:ext uri="{909E8E84-426E-40DD-AFC4-6F175D3DCCD1}">
                <a14:hiddenFill xmlns:a14="http://schemas.microsoft.com/office/drawing/2010/main">
                  <a:solidFill>
                    <a:srgbClr val="4D92B4"/>
                  </a:solidFill>
                </a14:hiddenFill>
              </a:ext>
              <a:ext uri="{91240B29-F687-4F45-9708-019B960494DF}">
                <a14:hiddenLine xmlns:a14="http://schemas.microsoft.com/office/drawing/2010/main" w="19050">
                  <a:solidFill>
                    <a:srgbClr val="4D92B4"/>
                  </a:solidFill>
                  <a:miter lim="800000"/>
                  <a:headEnd/>
                  <a:tailEnd/>
                </a14:hiddenLine>
              </a:ext>
            </a:extLst>
          </p:spPr>
          <p:txBody>
            <a:bodyPr wrap="none" lIns="0" tIns="0" rIns="0" bIns="0">
              <a:spAutoFit/>
            </a:bodyPr>
            <a:lstStyle/>
            <a:p>
              <a:pPr algn="l"/>
              <a:r>
                <a:rPr lang="en-GB" altLang="en-US" sz="1600"/>
                <a:t>Preserves</a:t>
              </a:r>
              <a:r>
                <a:rPr lang="en-GB" altLang="en-US" sz="1600">
                  <a:solidFill>
                    <a:srgbClr val="FFFFFF"/>
                  </a:solidFill>
                </a:rPr>
                <a:t> </a:t>
              </a:r>
              <a:r>
                <a:rPr lang="en-GB" altLang="en-US" sz="1600"/>
                <a:t>real value</a:t>
              </a:r>
            </a:p>
          </p:txBody>
        </p:sp>
        <p:sp>
          <p:nvSpPr>
            <p:cNvPr id="1272837" name="Rectangle 5"/>
            <p:cNvSpPr>
              <a:spLocks noChangeArrowheads="1"/>
            </p:cNvSpPr>
            <p:nvPr/>
          </p:nvSpPr>
          <p:spPr bwMode="auto">
            <a:xfrm>
              <a:off x="2106613" y="203676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a:solidFill>
                    <a:srgbClr val="000000"/>
                  </a:solidFill>
                </a:rPr>
                <a:t> </a:t>
              </a:r>
              <a:endParaRPr lang="en-GB" altLang="en-US" sz="1600"/>
            </a:p>
          </p:txBody>
        </p:sp>
        <p:sp>
          <p:nvSpPr>
            <p:cNvPr id="1272838" name="Rectangle 6"/>
            <p:cNvSpPr>
              <a:spLocks noChangeArrowheads="1"/>
            </p:cNvSpPr>
            <p:nvPr/>
          </p:nvSpPr>
          <p:spPr bwMode="auto">
            <a:xfrm>
              <a:off x="512763" y="1720850"/>
              <a:ext cx="61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b="1">
                  <a:solidFill>
                    <a:srgbClr val="000000"/>
                  </a:solidFill>
                </a:rPr>
                <a:t> </a:t>
              </a:r>
              <a:endParaRPr lang="en-GB" altLang="en-US" sz="1600"/>
            </a:p>
          </p:txBody>
        </p:sp>
        <p:sp>
          <p:nvSpPr>
            <p:cNvPr id="1272839" name="Rectangle 7"/>
            <p:cNvSpPr>
              <a:spLocks noChangeArrowheads="1"/>
            </p:cNvSpPr>
            <p:nvPr/>
          </p:nvSpPr>
          <p:spPr bwMode="auto">
            <a:xfrm>
              <a:off x="2986088" y="1673225"/>
              <a:ext cx="1166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b="1">
                  <a:solidFill>
                    <a:srgbClr val="000000"/>
                  </a:solidFill>
                </a:rPr>
                <a:t>Real Estate</a:t>
              </a:r>
              <a:endParaRPr lang="en-GB" altLang="en-US" sz="1600"/>
            </a:p>
          </p:txBody>
        </p:sp>
        <p:sp>
          <p:nvSpPr>
            <p:cNvPr id="1272840" name="Rectangle 8"/>
            <p:cNvSpPr>
              <a:spLocks noChangeArrowheads="1"/>
            </p:cNvSpPr>
            <p:nvPr/>
          </p:nvSpPr>
          <p:spPr bwMode="auto">
            <a:xfrm>
              <a:off x="4595813" y="1673225"/>
              <a:ext cx="146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b="1">
                  <a:solidFill>
                    <a:srgbClr val="000000"/>
                  </a:solidFill>
                </a:rPr>
                <a:t>Infrastructure</a:t>
              </a:r>
              <a:endParaRPr lang="en-GB" altLang="en-US" sz="1600"/>
            </a:p>
          </p:txBody>
        </p:sp>
        <p:sp>
          <p:nvSpPr>
            <p:cNvPr id="1272841" name="Rectangle 9"/>
            <p:cNvSpPr>
              <a:spLocks noChangeArrowheads="1"/>
            </p:cNvSpPr>
            <p:nvPr/>
          </p:nvSpPr>
          <p:spPr bwMode="auto">
            <a:xfrm>
              <a:off x="6316663" y="1673225"/>
              <a:ext cx="1484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b="1">
                  <a:solidFill>
                    <a:srgbClr val="000000"/>
                  </a:solidFill>
                </a:rPr>
                <a:t>Private Equity</a:t>
              </a:r>
              <a:endParaRPr lang="en-GB" altLang="en-US" sz="1600"/>
            </a:p>
          </p:txBody>
        </p:sp>
        <p:sp>
          <p:nvSpPr>
            <p:cNvPr id="1272842" name="Rectangle 10"/>
            <p:cNvSpPr>
              <a:spLocks noChangeArrowheads="1"/>
            </p:cNvSpPr>
            <p:nvPr/>
          </p:nvSpPr>
          <p:spPr bwMode="auto">
            <a:xfrm>
              <a:off x="8115300" y="1673225"/>
              <a:ext cx="1350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b="1">
                  <a:solidFill>
                    <a:srgbClr val="000000"/>
                  </a:solidFill>
                </a:rPr>
                <a:t>Hedge Funds</a:t>
              </a:r>
              <a:endParaRPr lang="en-GB" altLang="en-US" sz="1600"/>
            </a:p>
          </p:txBody>
        </p:sp>
        <p:sp>
          <p:nvSpPr>
            <p:cNvPr id="1272843" name="Rectangle 11"/>
            <p:cNvSpPr>
              <a:spLocks noChangeArrowheads="1"/>
            </p:cNvSpPr>
            <p:nvPr/>
          </p:nvSpPr>
          <p:spPr bwMode="auto">
            <a:xfrm>
              <a:off x="9371013" y="1720850"/>
              <a:ext cx="61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b="1">
                  <a:solidFill>
                    <a:srgbClr val="000000"/>
                  </a:solidFill>
                </a:rPr>
                <a:t> </a:t>
              </a:r>
              <a:endParaRPr lang="en-GB" altLang="en-US" sz="1600"/>
            </a:p>
          </p:txBody>
        </p:sp>
        <p:grpSp>
          <p:nvGrpSpPr>
            <p:cNvPr id="1272844" name="Group 12"/>
            <p:cNvGrpSpPr>
              <a:grpSpLocks/>
            </p:cNvGrpSpPr>
            <p:nvPr/>
          </p:nvGrpSpPr>
          <p:grpSpPr bwMode="auto">
            <a:xfrm>
              <a:off x="490538" y="2257425"/>
              <a:ext cx="8694737" cy="309563"/>
              <a:chOff x="309" y="1422"/>
              <a:chExt cx="5477" cy="195"/>
            </a:xfrm>
          </p:grpSpPr>
          <p:sp>
            <p:nvSpPr>
              <p:cNvPr id="1272845" name="Text Box 13"/>
              <p:cNvSpPr txBox="1">
                <a:spLocks noChangeArrowheads="1"/>
              </p:cNvSpPr>
              <p:nvPr/>
            </p:nvSpPr>
            <p:spPr bwMode="auto">
              <a:xfrm>
                <a:off x="5333" y="1422"/>
                <a:ext cx="453" cy="192"/>
              </a:xfrm>
              <a:prstGeom prst="rect">
                <a:avLst/>
              </a:prstGeom>
              <a:noFill/>
              <a:ln>
                <a:noFill/>
              </a:ln>
              <a:effectLst/>
              <a:extLst>
                <a:ext uri="{909E8E84-426E-40DD-AFC4-6F175D3DCCD1}">
                  <a14:hiddenFill xmlns:a14="http://schemas.microsoft.com/office/drawing/2010/main">
                    <a:solidFill>
                      <a:srgbClr val="4D92B4"/>
                    </a:solidFill>
                  </a14:hiddenFill>
                </a:ext>
                <a:ext uri="{91240B29-F687-4F45-9708-019B960494DF}">
                  <a14:hiddenLine xmlns:a14="http://schemas.microsoft.com/office/drawing/2010/main" w="19050" algn="ctr">
                    <a:solidFill>
                      <a:srgbClr val="4D92B4"/>
                    </a:solidFill>
                    <a:miter lim="800000"/>
                    <a:headEnd/>
                    <a:tailEnd/>
                  </a14:hiddenLine>
                </a:ext>
                <a:ext uri="{AF507438-7753-43E0-B8FC-AC1667EBCBE1}">
                  <a14:hiddenEffects xmlns:a14="http://schemas.microsoft.com/office/drawing/2010/main">
                    <a:effectLst>
                      <a:outerShdw dist="17961" dir="2700000" algn="ctr" rotWithShape="0">
                        <a:srgbClr val="4D92B4">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chemeClr val="accent1"/>
                    </a:solidFill>
                    <a:latin typeface="Frutiger 55 Roman" pitchFamily="34" charset="0"/>
                    <a:sym typeface="PMingLiU" pitchFamily="18" charset="-120"/>
                  </a:rPr>
                  <a:t>?</a:t>
                </a:r>
              </a:p>
            </p:txBody>
          </p:sp>
          <p:sp>
            <p:nvSpPr>
              <p:cNvPr id="1272846" name="Freeform 14"/>
              <p:cNvSpPr>
                <a:spLocks/>
              </p:cNvSpPr>
              <p:nvPr/>
            </p:nvSpPr>
            <p:spPr bwMode="gray">
              <a:xfrm>
                <a:off x="2217" y="1446"/>
                <a:ext cx="152" cy="154"/>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47" name="Freeform 15"/>
              <p:cNvSpPr>
                <a:spLocks/>
              </p:cNvSpPr>
              <p:nvPr/>
            </p:nvSpPr>
            <p:spPr bwMode="gray">
              <a:xfrm>
                <a:off x="3152" y="1446"/>
                <a:ext cx="152" cy="154"/>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48" name="Freeform 16"/>
              <p:cNvSpPr>
                <a:spLocks/>
              </p:cNvSpPr>
              <p:nvPr/>
            </p:nvSpPr>
            <p:spPr bwMode="gray">
              <a:xfrm>
                <a:off x="3291" y="1446"/>
                <a:ext cx="152" cy="154"/>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49" name="Freeform 17"/>
              <p:cNvSpPr>
                <a:spLocks/>
              </p:cNvSpPr>
              <p:nvPr/>
            </p:nvSpPr>
            <p:spPr bwMode="gray">
              <a:xfrm>
                <a:off x="4366" y="1446"/>
                <a:ext cx="152" cy="154"/>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50" name="Freeform 18"/>
              <p:cNvSpPr>
                <a:spLocks/>
              </p:cNvSpPr>
              <p:nvPr/>
            </p:nvSpPr>
            <p:spPr bwMode="gray">
              <a:xfrm>
                <a:off x="3430" y="1446"/>
                <a:ext cx="152" cy="154"/>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51" name="Rectangle 19"/>
              <p:cNvSpPr>
                <a:spLocks noChangeArrowheads="1"/>
              </p:cNvSpPr>
              <p:nvPr/>
            </p:nvSpPr>
            <p:spPr bwMode="auto">
              <a:xfrm>
                <a:off x="309" y="1463"/>
                <a:ext cx="584" cy="154"/>
              </a:xfrm>
              <a:prstGeom prst="rect">
                <a:avLst/>
              </a:prstGeom>
              <a:noFill/>
              <a:ln>
                <a:noFill/>
              </a:ln>
              <a:extLst>
                <a:ext uri="{909E8E84-426E-40DD-AFC4-6F175D3DCCD1}">
                  <a14:hiddenFill xmlns:a14="http://schemas.microsoft.com/office/drawing/2010/main">
                    <a:solidFill>
                      <a:srgbClr val="4D92B4"/>
                    </a:solidFill>
                  </a14:hiddenFill>
                </a:ext>
                <a:ext uri="{91240B29-F687-4F45-9708-019B960494DF}">
                  <a14:hiddenLine xmlns:a14="http://schemas.microsoft.com/office/drawing/2010/main" w="19050">
                    <a:solidFill>
                      <a:srgbClr val="4D92B4"/>
                    </a:solidFill>
                    <a:miter lim="800000"/>
                    <a:headEnd/>
                    <a:tailEnd/>
                  </a14:hiddenLine>
                </a:ext>
              </a:extLst>
            </p:spPr>
            <p:txBody>
              <a:bodyPr wrap="none" lIns="0" tIns="0" rIns="0" bIns="0">
                <a:spAutoFit/>
              </a:bodyPr>
              <a:lstStyle/>
              <a:p>
                <a:pPr algn="l"/>
                <a:r>
                  <a:rPr lang="en-GB" altLang="en-US" sz="1600"/>
                  <a:t>Cash flow</a:t>
                </a:r>
              </a:p>
            </p:txBody>
          </p:sp>
        </p:grpSp>
        <p:grpSp>
          <p:nvGrpSpPr>
            <p:cNvPr id="1272852" name="Group 20"/>
            <p:cNvGrpSpPr>
              <a:grpSpLocks/>
            </p:cNvGrpSpPr>
            <p:nvPr/>
          </p:nvGrpSpPr>
          <p:grpSpPr bwMode="auto">
            <a:xfrm>
              <a:off x="490538" y="2559050"/>
              <a:ext cx="8439150" cy="303213"/>
              <a:chOff x="309" y="1612"/>
              <a:chExt cx="5316" cy="191"/>
            </a:xfrm>
          </p:grpSpPr>
          <p:sp>
            <p:nvSpPr>
              <p:cNvPr id="1272853" name="Text Box 21"/>
              <p:cNvSpPr txBox="1">
                <a:spLocks noChangeArrowheads="1"/>
              </p:cNvSpPr>
              <p:nvPr/>
            </p:nvSpPr>
            <p:spPr bwMode="auto">
              <a:xfrm>
                <a:off x="4216" y="1612"/>
                <a:ext cx="453" cy="191"/>
              </a:xfrm>
              <a:prstGeom prst="rect">
                <a:avLst/>
              </a:prstGeom>
              <a:noFill/>
              <a:ln>
                <a:noFill/>
              </a:ln>
              <a:effectLst/>
              <a:extLst>
                <a:ext uri="{909E8E84-426E-40DD-AFC4-6F175D3DCCD1}">
                  <a14:hiddenFill xmlns:a14="http://schemas.microsoft.com/office/drawing/2010/main">
                    <a:solidFill>
                      <a:srgbClr val="4D92B4"/>
                    </a:solidFill>
                  </a14:hiddenFill>
                </a:ext>
                <a:ext uri="{91240B29-F687-4F45-9708-019B960494DF}">
                  <a14:hiddenLine xmlns:a14="http://schemas.microsoft.com/office/drawing/2010/main" w="19050" algn="ctr">
                    <a:solidFill>
                      <a:srgbClr val="4D92B4"/>
                    </a:solidFill>
                    <a:miter lim="800000"/>
                    <a:headEnd/>
                    <a:tailEnd/>
                  </a14:hiddenLine>
                </a:ext>
                <a:ext uri="{AF507438-7753-43E0-B8FC-AC1667EBCBE1}">
                  <a14:hiddenEffects xmlns:a14="http://schemas.microsoft.com/office/drawing/2010/main">
                    <a:effectLst>
                      <a:outerShdw dist="17961" dir="2700000" algn="ctr" rotWithShape="0">
                        <a:srgbClr val="4D92B4">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chemeClr val="accent1"/>
                    </a:solidFill>
                    <a:latin typeface="Frutiger 55 Roman" pitchFamily="34" charset="0"/>
                    <a:sym typeface="PMingLiU" pitchFamily="18" charset="-120"/>
                  </a:rPr>
                  <a:t>?</a:t>
                </a:r>
              </a:p>
            </p:txBody>
          </p:sp>
          <p:sp>
            <p:nvSpPr>
              <p:cNvPr id="1272854" name="Freeform 22"/>
              <p:cNvSpPr>
                <a:spLocks/>
              </p:cNvSpPr>
              <p:nvPr/>
            </p:nvSpPr>
            <p:spPr bwMode="gray">
              <a:xfrm>
                <a:off x="2217" y="1639"/>
                <a:ext cx="152" cy="153"/>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55" name="Freeform 23"/>
              <p:cNvSpPr>
                <a:spLocks/>
              </p:cNvSpPr>
              <p:nvPr/>
            </p:nvSpPr>
            <p:spPr bwMode="gray">
              <a:xfrm>
                <a:off x="3296" y="1639"/>
                <a:ext cx="152" cy="153"/>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56" name="Freeform 24"/>
              <p:cNvSpPr>
                <a:spLocks/>
              </p:cNvSpPr>
              <p:nvPr/>
            </p:nvSpPr>
            <p:spPr bwMode="gray">
              <a:xfrm>
                <a:off x="5473" y="1639"/>
                <a:ext cx="152" cy="153"/>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57" name="Rectangle 25"/>
              <p:cNvSpPr>
                <a:spLocks noChangeArrowheads="1"/>
              </p:cNvSpPr>
              <p:nvPr/>
            </p:nvSpPr>
            <p:spPr bwMode="auto">
              <a:xfrm>
                <a:off x="309" y="1646"/>
                <a:ext cx="1133" cy="154"/>
              </a:xfrm>
              <a:prstGeom prst="rect">
                <a:avLst/>
              </a:prstGeom>
              <a:noFill/>
              <a:ln>
                <a:noFill/>
              </a:ln>
              <a:extLst>
                <a:ext uri="{909E8E84-426E-40DD-AFC4-6F175D3DCCD1}">
                  <a14:hiddenFill xmlns:a14="http://schemas.microsoft.com/office/drawing/2010/main">
                    <a:solidFill>
                      <a:srgbClr val="4D92B4"/>
                    </a:solidFill>
                  </a14:hiddenFill>
                </a:ext>
                <a:ext uri="{91240B29-F687-4F45-9708-019B960494DF}">
                  <a14:hiddenLine xmlns:a14="http://schemas.microsoft.com/office/drawing/2010/main" w="19050">
                    <a:solidFill>
                      <a:srgbClr val="4D92B4"/>
                    </a:solidFill>
                    <a:miter lim="800000"/>
                    <a:headEnd/>
                    <a:tailEnd/>
                  </a14:hiddenLine>
                </a:ext>
              </a:extLst>
            </p:spPr>
            <p:txBody>
              <a:bodyPr wrap="none" lIns="0" tIns="0" rIns="0" bIns="0">
                <a:spAutoFit/>
              </a:bodyPr>
              <a:lstStyle/>
              <a:p>
                <a:pPr algn="l"/>
                <a:r>
                  <a:rPr lang="en-GB" altLang="en-US" sz="1600"/>
                  <a:t>Portfolio efficiency</a:t>
                </a:r>
              </a:p>
            </p:txBody>
          </p:sp>
          <p:sp>
            <p:nvSpPr>
              <p:cNvPr id="1272858" name="Rectangle 26"/>
              <p:cNvSpPr>
                <a:spLocks noChangeArrowheads="1"/>
              </p:cNvSpPr>
              <p:nvPr/>
            </p:nvSpPr>
            <p:spPr bwMode="auto">
              <a:xfrm>
                <a:off x="1296" y="1645"/>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a:solidFill>
                      <a:schemeClr val="accent1"/>
                    </a:solidFill>
                  </a:rPr>
                  <a:t> </a:t>
                </a:r>
              </a:p>
            </p:txBody>
          </p:sp>
        </p:grpSp>
        <p:grpSp>
          <p:nvGrpSpPr>
            <p:cNvPr id="1272859" name="Group 27"/>
            <p:cNvGrpSpPr>
              <a:grpSpLocks/>
            </p:cNvGrpSpPr>
            <p:nvPr/>
          </p:nvGrpSpPr>
          <p:grpSpPr bwMode="auto">
            <a:xfrm>
              <a:off x="3281363" y="2857500"/>
              <a:ext cx="5903912" cy="304800"/>
              <a:chOff x="2067" y="1800"/>
              <a:chExt cx="3719" cy="192"/>
            </a:xfrm>
          </p:grpSpPr>
          <p:sp>
            <p:nvSpPr>
              <p:cNvPr id="1272860" name="Text Box 28"/>
              <p:cNvSpPr txBox="1">
                <a:spLocks noChangeArrowheads="1"/>
              </p:cNvSpPr>
              <p:nvPr/>
            </p:nvSpPr>
            <p:spPr bwMode="auto">
              <a:xfrm>
                <a:off x="2067" y="1800"/>
                <a:ext cx="45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chemeClr val="accent1"/>
                    </a:solidFill>
                    <a:latin typeface="Frutiger 55 Roman" pitchFamily="34" charset="0"/>
                    <a:sym typeface="PMingLiU" pitchFamily="18" charset="-120"/>
                  </a:rPr>
                  <a:t>?</a:t>
                </a:r>
              </a:p>
            </p:txBody>
          </p:sp>
          <p:sp>
            <p:nvSpPr>
              <p:cNvPr id="1272861" name="Text Box 29"/>
              <p:cNvSpPr txBox="1">
                <a:spLocks noChangeArrowheads="1"/>
              </p:cNvSpPr>
              <p:nvPr/>
            </p:nvSpPr>
            <p:spPr bwMode="auto">
              <a:xfrm>
                <a:off x="3141" y="1800"/>
                <a:ext cx="45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chemeClr val="accent1"/>
                    </a:solidFill>
                    <a:latin typeface="Frutiger 55 Roman" pitchFamily="34" charset="0"/>
                    <a:sym typeface="PMingLiU" pitchFamily="18" charset="-120"/>
                  </a:rPr>
                  <a:t>?</a:t>
                </a:r>
              </a:p>
            </p:txBody>
          </p:sp>
          <p:sp>
            <p:nvSpPr>
              <p:cNvPr id="1272862" name="Text Box 30"/>
              <p:cNvSpPr txBox="1">
                <a:spLocks noChangeArrowheads="1"/>
              </p:cNvSpPr>
              <p:nvPr/>
            </p:nvSpPr>
            <p:spPr bwMode="auto">
              <a:xfrm>
                <a:off x="4216" y="1800"/>
                <a:ext cx="45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chemeClr val="accent1"/>
                    </a:solidFill>
                    <a:latin typeface="Frutiger 55 Roman" pitchFamily="34" charset="0"/>
                    <a:sym typeface="PMingLiU" pitchFamily="18" charset="-120"/>
                  </a:rPr>
                  <a:t>?</a:t>
                </a:r>
              </a:p>
            </p:txBody>
          </p:sp>
          <p:sp>
            <p:nvSpPr>
              <p:cNvPr id="1272863" name="Text Box 31"/>
              <p:cNvSpPr txBox="1">
                <a:spLocks noChangeArrowheads="1"/>
              </p:cNvSpPr>
              <p:nvPr/>
            </p:nvSpPr>
            <p:spPr bwMode="auto">
              <a:xfrm>
                <a:off x="5333" y="1800"/>
                <a:ext cx="45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chemeClr val="accent1"/>
                    </a:solidFill>
                    <a:latin typeface="Frutiger 55 Roman" pitchFamily="34" charset="0"/>
                    <a:sym typeface="PMingLiU" pitchFamily="18" charset="-120"/>
                  </a:rPr>
                  <a:t>?</a:t>
                </a:r>
              </a:p>
            </p:txBody>
          </p:sp>
        </p:grpSp>
        <p:sp>
          <p:nvSpPr>
            <p:cNvPr id="1272864" name="Rectangle 32"/>
            <p:cNvSpPr>
              <a:spLocks noChangeArrowheads="1"/>
            </p:cNvSpPr>
            <p:nvPr/>
          </p:nvSpPr>
          <p:spPr bwMode="auto">
            <a:xfrm>
              <a:off x="490538" y="2898775"/>
              <a:ext cx="1704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a:solidFill>
                    <a:srgbClr val="000000"/>
                  </a:solidFill>
                </a:rPr>
                <a:t>Management cost</a:t>
              </a:r>
              <a:endParaRPr lang="en-GB" altLang="en-US" sz="1600"/>
            </a:p>
          </p:txBody>
        </p:sp>
        <p:sp>
          <p:nvSpPr>
            <p:cNvPr id="1272865" name="Rectangle 33"/>
            <p:cNvSpPr>
              <a:spLocks noChangeArrowheads="1"/>
            </p:cNvSpPr>
            <p:nvPr/>
          </p:nvSpPr>
          <p:spPr bwMode="auto">
            <a:xfrm>
              <a:off x="1978025" y="289877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a:solidFill>
                    <a:srgbClr val="000000"/>
                  </a:solidFill>
                </a:rPr>
                <a:t> </a:t>
              </a:r>
              <a:endParaRPr lang="en-GB" altLang="en-US" sz="1600"/>
            </a:p>
          </p:txBody>
        </p:sp>
        <p:sp>
          <p:nvSpPr>
            <p:cNvPr id="1272866" name="Line 34"/>
            <p:cNvSpPr>
              <a:spLocks noChangeShapeType="1"/>
            </p:cNvSpPr>
            <p:nvPr/>
          </p:nvSpPr>
          <p:spPr bwMode="auto">
            <a:xfrm>
              <a:off x="420688" y="3529013"/>
              <a:ext cx="91900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2867" name="Rectangle 35"/>
            <p:cNvSpPr>
              <a:spLocks noChangeArrowheads="1"/>
            </p:cNvSpPr>
            <p:nvPr/>
          </p:nvSpPr>
          <p:spPr bwMode="auto">
            <a:xfrm>
              <a:off x="425450" y="3271838"/>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a:solidFill>
                    <a:srgbClr val="000000"/>
                  </a:solidFill>
                </a:rPr>
                <a:t> </a:t>
              </a:r>
              <a:endParaRPr lang="en-GB" altLang="en-US" sz="1600"/>
            </a:p>
          </p:txBody>
        </p:sp>
        <p:sp>
          <p:nvSpPr>
            <p:cNvPr id="1272868" name="Line 36"/>
            <p:cNvSpPr>
              <a:spLocks noChangeShapeType="1"/>
            </p:cNvSpPr>
            <p:nvPr/>
          </p:nvSpPr>
          <p:spPr bwMode="auto">
            <a:xfrm>
              <a:off x="420688" y="1957388"/>
              <a:ext cx="91900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72869" name="Group 37"/>
            <p:cNvGrpSpPr>
              <a:grpSpLocks/>
            </p:cNvGrpSpPr>
            <p:nvPr/>
          </p:nvGrpSpPr>
          <p:grpSpPr bwMode="auto">
            <a:xfrm>
              <a:off x="3505200" y="1966913"/>
              <a:ext cx="5670550" cy="327025"/>
              <a:chOff x="2208" y="1239"/>
              <a:chExt cx="3572" cy="206"/>
            </a:xfrm>
          </p:grpSpPr>
          <p:sp>
            <p:nvSpPr>
              <p:cNvPr id="1272870" name="Freeform 38"/>
              <p:cNvSpPr>
                <a:spLocks/>
              </p:cNvSpPr>
              <p:nvPr/>
            </p:nvSpPr>
            <p:spPr bwMode="gray">
              <a:xfrm>
                <a:off x="2208" y="1262"/>
                <a:ext cx="152" cy="154"/>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71" name="Freeform 39"/>
              <p:cNvSpPr>
                <a:spLocks/>
              </p:cNvSpPr>
              <p:nvPr/>
            </p:nvSpPr>
            <p:spPr bwMode="gray">
              <a:xfrm>
                <a:off x="3230" y="1262"/>
                <a:ext cx="152" cy="154"/>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72" name="Freeform 40"/>
              <p:cNvSpPr>
                <a:spLocks/>
              </p:cNvSpPr>
              <p:nvPr/>
            </p:nvSpPr>
            <p:spPr bwMode="gray">
              <a:xfrm>
                <a:off x="3377" y="1262"/>
                <a:ext cx="152" cy="154"/>
              </a:xfrm>
              <a:custGeom>
                <a:avLst/>
                <a:gdLst>
                  <a:gd name="T0" fmla="*/ 516 w 1494"/>
                  <a:gd name="T1" fmla="*/ 968 h 1520"/>
                  <a:gd name="T2" fmla="*/ 648 w 1494"/>
                  <a:gd name="T3" fmla="*/ 718 h 1520"/>
                  <a:gd name="T4" fmla="*/ 742 w 1494"/>
                  <a:gd name="T5" fmla="*/ 558 h 1520"/>
                  <a:gd name="T6" fmla="*/ 852 w 1494"/>
                  <a:gd name="T7" fmla="*/ 394 h 1520"/>
                  <a:gd name="T8" fmla="*/ 1004 w 1494"/>
                  <a:gd name="T9" fmla="*/ 190 h 1520"/>
                  <a:gd name="T10" fmla="*/ 1080 w 1494"/>
                  <a:gd name="T11" fmla="*/ 108 h 1520"/>
                  <a:gd name="T12" fmla="*/ 1154 w 1494"/>
                  <a:gd name="T13" fmla="*/ 46 h 1520"/>
                  <a:gd name="T14" fmla="*/ 1202 w 1494"/>
                  <a:gd name="T15" fmla="*/ 28 h 1520"/>
                  <a:gd name="T16" fmla="*/ 1274 w 1494"/>
                  <a:gd name="T17" fmla="*/ 14 h 1520"/>
                  <a:gd name="T18" fmla="*/ 1388 w 1494"/>
                  <a:gd name="T19" fmla="*/ 0 h 1520"/>
                  <a:gd name="T20" fmla="*/ 1434 w 1494"/>
                  <a:gd name="T21" fmla="*/ 0 h 1520"/>
                  <a:gd name="T22" fmla="*/ 1472 w 1494"/>
                  <a:gd name="T23" fmla="*/ 20 h 1520"/>
                  <a:gd name="T24" fmla="*/ 1488 w 1494"/>
                  <a:gd name="T25" fmla="*/ 44 h 1520"/>
                  <a:gd name="T26" fmla="*/ 1494 w 1494"/>
                  <a:gd name="T27" fmla="*/ 74 h 1520"/>
                  <a:gd name="T28" fmla="*/ 1488 w 1494"/>
                  <a:gd name="T29" fmla="*/ 108 h 1520"/>
                  <a:gd name="T30" fmla="*/ 1474 w 1494"/>
                  <a:gd name="T31" fmla="*/ 128 h 1520"/>
                  <a:gd name="T32" fmla="*/ 1428 w 1494"/>
                  <a:gd name="T33" fmla="*/ 174 h 1520"/>
                  <a:gd name="T34" fmla="*/ 1284 w 1494"/>
                  <a:gd name="T35" fmla="*/ 326 h 1520"/>
                  <a:gd name="T36" fmla="*/ 1136 w 1494"/>
                  <a:gd name="T37" fmla="*/ 518 h 1520"/>
                  <a:gd name="T38" fmla="*/ 1036 w 1494"/>
                  <a:gd name="T39" fmla="*/ 670 h 1520"/>
                  <a:gd name="T40" fmla="*/ 896 w 1494"/>
                  <a:gd name="T41" fmla="*/ 906 h 1520"/>
                  <a:gd name="T42" fmla="*/ 778 w 1494"/>
                  <a:gd name="T43" fmla="*/ 1138 h 1520"/>
                  <a:gd name="T44" fmla="*/ 714 w 1494"/>
                  <a:gd name="T45" fmla="*/ 1290 h 1520"/>
                  <a:gd name="T46" fmla="*/ 646 w 1494"/>
                  <a:gd name="T47" fmla="*/ 1442 h 1520"/>
                  <a:gd name="T48" fmla="*/ 622 w 1494"/>
                  <a:gd name="T49" fmla="*/ 1474 h 1520"/>
                  <a:gd name="T50" fmla="*/ 588 w 1494"/>
                  <a:gd name="T51" fmla="*/ 1500 h 1520"/>
                  <a:gd name="T52" fmla="*/ 536 w 1494"/>
                  <a:gd name="T53" fmla="*/ 1514 h 1520"/>
                  <a:gd name="T54" fmla="*/ 452 w 1494"/>
                  <a:gd name="T55" fmla="*/ 1520 h 1520"/>
                  <a:gd name="T56" fmla="*/ 368 w 1494"/>
                  <a:gd name="T57" fmla="*/ 1514 h 1520"/>
                  <a:gd name="T58" fmla="*/ 338 w 1494"/>
                  <a:gd name="T59" fmla="*/ 1504 h 1520"/>
                  <a:gd name="T60" fmla="*/ 306 w 1494"/>
                  <a:gd name="T61" fmla="*/ 1480 h 1520"/>
                  <a:gd name="T62" fmla="*/ 242 w 1494"/>
                  <a:gd name="T63" fmla="*/ 1388 h 1520"/>
                  <a:gd name="T64" fmla="*/ 166 w 1494"/>
                  <a:gd name="T65" fmla="*/ 1282 h 1520"/>
                  <a:gd name="T66" fmla="*/ 66 w 1494"/>
                  <a:gd name="T67" fmla="*/ 1166 h 1520"/>
                  <a:gd name="T68" fmla="*/ 16 w 1494"/>
                  <a:gd name="T69" fmla="*/ 1100 h 1520"/>
                  <a:gd name="T70" fmla="*/ 0 w 1494"/>
                  <a:gd name="T71" fmla="*/ 1058 h 1520"/>
                  <a:gd name="T72" fmla="*/ 0 w 1494"/>
                  <a:gd name="T73" fmla="*/ 1028 h 1520"/>
                  <a:gd name="T74" fmla="*/ 18 w 1494"/>
                  <a:gd name="T75" fmla="*/ 982 h 1520"/>
                  <a:gd name="T76" fmla="*/ 56 w 1494"/>
                  <a:gd name="T77" fmla="*/ 938 h 1520"/>
                  <a:gd name="T78" fmla="*/ 92 w 1494"/>
                  <a:gd name="T79" fmla="*/ 912 h 1520"/>
                  <a:gd name="T80" fmla="*/ 144 w 1494"/>
                  <a:gd name="T81" fmla="*/ 884 h 1520"/>
                  <a:gd name="T82" fmla="*/ 192 w 1494"/>
                  <a:gd name="T83" fmla="*/ 870 h 1520"/>
                  <a:gd name="T84" fmla="*/ 224 w 1494"/>
                  <a:gd name="T85" fmla="*/ 870 h 1520"/>
                  <a:gd name="T86" fmla="*/ 270 w 1494"/>
                  <a:gd name="T87" fmla="*/ 882 h 1520"/>
                  <a:gd name="T88" fmla="*/ 338 w 1494"/>
                  <a:gd name="T89" fmla="*/ 918 h 1520"/>
                  <a:gd name="T90" fmla="*/ 408 w 1494"/>
                  <a:gd name="T91" fmla="*/ 976 h 1520"/>
                  <a:gd name="T92" fmla="*/ 472 w 1494"/>
                  <a:gd name="T93" fmla="*/ 105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4" h="1520">
                    <a:moveTo>
                      <a:pt x="472" y="1058"/>
                    </a:moveTo>
                    <a:lnTo>
                      <a:pt x="472" y="1058"/>
                    </a:lnTo>
                    <a:lnTo>
                      <a:pt x="516" y="968"/>
                    </a:lnTo>
                    <a:lnTo>
                      <a:pt x="560" y="880"/>
                    </a:lnTo>
                    <a:lnTo>
                      <a:pt x="604" y="798"/>
                    </a:lnTo>
                    <a:lnTo>
                      <a:pt x="648" y="718"/>
                    </a:lnTo>
                    <a:lnTo>
                      <a:pt x="648" y="718"/>
                    </a:lnTo>
                    <a:lnTo>
                      <a:pt x="692" y="640"/>
                    </a:lnTo>
                    <a:lnTo>
                      <a:pt x="742" y="558"/>
                    </a:lnTo>
                    <a:lnTo>
                      <a:pt x="794" y="476"/>
                    </a:lnTo>
                    <a:lnTo>
                      <a:pt x="852" y="394"/>
                    </a:lnTo>
                    <a:lnTo>
                      <a:pt x="852" y="394"/>
                    </a:lnTo>
                    <a:lnTo>
                      <a:pt x="908" y="314"/>
                    </a:lnTo>
                    <a:lnTo>
                      <a:pt x="958" y="246"/>
                    </a:lnTo>
                    <a:lnTo>
                      <a:pt x="1004" y="190"/>
                    </a:lnTo>
                    <a:lnTo>
                      <a:pt x="1044" y="144"/>
                    </a:lnTo>
                    <a:lnTo>
                      <a:pt x="1044" y="144"/>
                    </a:lnTo>
                    <a:lnTo>
                      <a:pt x="1080" y="108"/>
                    </a:lnTo>
                    <a:lnTo>
                      <a:pt x="1110" y="80"/>
                    </a:lnTo>
                    <a:lnTo>
                      <a:pt x="1134" y="58"/>
                    </a:lnTo>
                    <a:lnTo>
                      <a:pt x="1154" y="46"/>
                    </a:lnTo>
                    <a:lnTo>
                      <a:pt x="1154" y="46"/>
                    </a:lnTo>
                    <a:lnTo>
                      <a:pt x="1174" y="36"/>
                    </a:lnTo>
                    <a:lnTo>
                      <a:pt x="1202" y="28"/>
                    </a:lnTo>
                    <a:lnTo>
                      <a:pt x="1234" y="20"/>
                    </a:lnTo>
                    <a:lnTo>
                      <a:pt x="1274" y="14"/>
                    </a:lnTo>
                    <a:lnTo>
                      <a:pt x="1274" y="14"/>
                    </a:lnTo>
                    <a:lnTo>
                      <a:pt x="1316" y="8"/>
                    </a:lnTo>
                    <a:lnTo>
                      <a:pt x="1354" y="2"/>
                    </a:lnTo>
                    <a:lnTo>
                      <a:pt x="1388" y="0"/>
                    </a:lnTo>
                    <a:lnTo>
                      <a:pt x="1418" y="0"/>
                    </a:lnTo>
                    <a:lnTo>
                      <a:pt x="1418" y="0"/>
                    </a:lnTo>
                    <a:lnTo>
                      <a:pt x="1434" y="0"/>
                    </a:lnTo>
                    <a:lnTo>
                      <a:pt x="1448" y="4"/>
                    </a:lnTo>
                    <a:lnTo>
                      <a:pt x="1462" y="12"/>
                    </a:lnTo>
                    <a:lnTo>
                      <a:pt x="1472" y="20"/>
                    </a:lnTo>
                    <a:lnTo>
                      <a:pt x="1472" y="20"/>
                    </a:lnTo>
                    <a:lnTo>
                      <a:pt x="1482" y="32"/>
                    </a:lnTo>
                    <a:lnTo>
                      <a:pt x="1488" y="44"/>
                    </a:lnTo>
                    <a:lnTo>
                      <a:pt x="1492" y="58"/>
                    </a:lnTo>
                    <a:lnTo>
                      <a:pt x="1494" y="74"/>
                    </a:lnTo>
                    <a:lnTo>
                      <a:pt x="1494" y="74"/>
                    </a:lnTo>
                    <a:lnTo>
                      <a:pt x="1494" y="86"/>
                    </a:lnTo>
                    <a:lnTo>
                      <a:pt x="1490" y="96"/>
                    </a:lnTo>
                    <a:lnTo>
                      <a:pt x="1488" y="108"/>
                    </a:lnTo>
                    <a:lnTo>
                      <a:pt x="1482" y="116"/>
                    </a:lnTo>
                    <a:lnTo>
                      <a:pt x="1482" y="116"/>
                    </a:lnTo>
                    <a:lnTo>
                      <a:pt x="1474" y="128"/>
                    </a:lnTo>
                    <a:lnTo>
                      <a:pt x="1462" y="140"/>
                    </a:lnTo>
                    <a:lnTo>
                      <a:pt x="1428" y="174"/>
                    </a:lnTo>
                    <a:lnTo>
                      <a:pt x="1428" y="174"/>
                    </a:lnTo>
                    <a:lnTo>
                      <a:pt x="1380" y="220"/>
                    </a:lnTo>
                    <a:lnTo>
                      <a:pt x="1332" y="270"/>
                    </a:lnTo>
                    <a:lnTo>
                      <a:pt x="1284" y="326"/>
                    </a:lnTo>
                    <a:lnTo>
                      <a:pt x="1236" y="386"/>
                    </a:lnTo>
                    <a:lnTo>
                      <a:pt x="1186" y="450"/>
                    </a:lnTo>
                    <a:lnTo>
                      <a:pt x="1136" y="518"/>
                    </a:lnTo>
                    <a:lnTo>
                      <a:pt x="1086" y="592"/>
                    </a:lnTo>
                    <a:lnTo>
                      <a:pt x="1036" y="670"/>
                    </a:lnTo>
                    <a:lnTo>
                      <a:pt x="1036" y="670"/>
                    </a:lnTo>
                    <a:lnTo>
                      <a:pt x="986" y="748"/>
                    </a:lnTo>
                    <a:lnTo>
                      <a:pt x="940" y="828"/>
                    </a:lnTo>
                    <a:lnTo>
                      <a:pt x="896" y="906"/>
                    </a:lnTo>
                    <a:lnTo>
                      <a:pt x="854" y="984"/>
                    </a:lnTo>
                    <a:lnTo>
                      <a:pt x="816" y="1062"/>
                    </a:lnTo>
                    <a:lnTo>
                      <a:pt x="778" y="1138"/>
                    </a:lnTo>
                    <a:lnTo>
                      <a:pt x="744" y="1214"/>
                    </a:lnTo>
                    <a:lnTo>
                      <a:pt x="714" y="1290"/>
                    </a:lnTo>
                    <a:lnTo>
                      <a:pt x="714" y="1290"/>
                    </a:lnTo>
                    <a:lnTo>
                      <a:pt x="674" y="1386"/>
                    </a:lnTo>
                    <a:lnTo>
                      <a:pt x="658" y="1420"/>
                    </a:lnTo>
                    <a:lnTo>
                      <a:pt x="646" y="1442"/>
                    </a:lnTo>
                    <a:lnTo>
                      <a:pt x="646" y="1442"/>
                    </a:lnTo>
                    <a:lnTo>
                      <a:pt x="634" y="1460"/>
                    </a:lnTo>
                    <a:lnTo>
                      <a:pt x="622" y="1474"/>
                    </a:lnTo>
                    <a:lnTo>
                      <a:pt x="606" y="1488"/>
                    </a:lnTo>
                    <a:lnTo>
                      <a:pt x="588" y="1500"/>
                    </a:lnTo>
                    <a:lnTo>
                      <a:pt x="588" y="1500"/>
                    </a:lnTo>
                    <a:lnTo>
                      <a:pt x="578" y="1504"/>
                    </a:lnTo>
                    <a:lnTo>
                      <a:pt x="566" y="1508"/>
                    </a:lnTo>
                    <a:lnTo>
                      <a:pt x="536" y="1514"/>
                    </a:lnTo>
                    <a:lnTo>
                      <a:pt x="498" y="1518"/>
                    </a:lnTo>
                    <a:lnTo>
                      <a:pt x="452" y="1520"/>
                    </a:lnTo>
                    <a:lnTo>
                      <a:pt x="452" y="1520"/>
                    </a:lnTo>
                    <a:lnTo>
                      <a:pt x="418" y="1518"/>
                    </a:lnTo>
                    <a:lnTo>
                      <a:pt x="390" y="1516"/>
                    </a:lnTo>
                    <a:lnTo>
                      <a:pt x="368" y="1514"/>
                    </a:lnTo>
                    <a:lnTo>
                      <a:pt x="352" y="1510"/>
                    </a:lnTo>
                    <a:lnTo>
                      <a:pt x="352" y="1510"/>
                    </a:lnTo>
                    <a:lnTo>
                      <a:pt x="338" y="1504"/>
                    </a:lnTo>
                    <a:lnTo>
                      <a:pt x="326" y="1496"/>
                    </a:lnTo>
                    <a:lnTo>
                      <a:pt x="316" y="1488"/>
                    </a:lnTo>
                    <a:lnTo>
                      <a:pt x="306" y="1480"/>
                    </a:lnTo>
                    <a:lnTo>
                      <a:pt x="306" y="1480"/>
                    </a:lnTo>
                    <a:lnTo>
                      <a:pt x="280" y="1446"/>
                    </a:lnTo>
                    <a:lnTo>
                      <a:pt x="242" y="1388"/>
                    </a:lnTo>
                    <a:lnTo>
                      <a:pt x="242" y="1388"/>
                    </a:lnTo>
                    <a:lnTo>
                      <a:pt x="206" y="1336"/>
                    </a:lnTo>
                    <a:lnTo>
                      <a:pt x="166" y="1282"/>
                    </a:lnTo>
                    <a:lnTo>
                      <a:pt x="118" y="1226"/>
                    </a:lnTo>
                    <a:lnTo>
                      <a:pt x="66" y="1166"/>
                    </a:lnTo>
                    <a:lnTo>
                      <a:pt x="66" y="1166"/>
                    </a:lnTo>
                    <a:lnTo>
                      <a:pt x="38" y="1132"/>
                    </a:lnTo>
                    <a:lnTo>
                      <a:pt x="26" y="1114"/>
                    </a:lnTo>
                    <a:lnTo>
                      <a:pt x="16" y="1100"/>
                    </a:lnTo>
                    <a:lnTo>
                      <a:pt x="10" y="1084"/>
                    </a:lnTo>
                    <a:lnTo>
                      <a:pt x="4" y="1070"/>
                    </a:lnTo>
                    <a:lnTo>
                      <a:pt x="0" y="1058"/>
                    </a:lnTo>
                    <a:lnTo>
                      <a:pt x="0" y="1044"/>
                    </a:lnTo>
                    <a:lnTo>
                      <a:pt x="0" y="1044"/>
                    </a:lnTo>
                    <a:lnTo>
                      <a:pt x="0" y="1028"/>
                    </a:lnTo>
                    <a:lnTo>
                      <a:pt x="4" y="1012"/>
                    </a:lnTo>
                    <a:lnTo>
                      <a:pt x="10" y="998"/>
                    </a:lnTo>
                    <a:lnTo>
                      <a:pt x="18" y="982"/>
                    </a:lnTo>
                    <a:lnTo>
                      <a:pt x="28" y="968"/>
                    </a:lnTo>
                    <a:lnTo>
                      <a:pt x="42" y="952"/>
                    </a:lnTo>
                    <a:lnTo>
                      <a:pt x="56" y="938"/>
                    </a:lnTo>
                    <a:lnTo>
                      <a:pt x="74" y="924"/>
                    </a:lnTo>
                    <a:lnTo>
                      <a:pt x="74" y="924"/>
                    </a:lnTo>
                    <a:lnTo>
                      <a:pt x="92" y="912"/>
                    </a:lnTo>
                    <a:lnTo>
                      <a:pt x="110" y="900"/>
                    </a:lnTo>
                    <a:lnTo>
                      <a:pt x="126" y="890"/>
                    </a:lnTo>
                    <a:lnTo>
                      <a:pt x="144" y="884"/>
                    </a:lnTo>
                    <a:lnTo>
                      <a:pt x="160" y="878"/>
                    </a:lnTo>
                    <a:lnTo>
                      <a:pt x="176" y="872"/>
                    </a:lnTo>
                    <a:lnTo>
                      <a:pt x="192" y="870"/>
                    </a:lnTo>
                    <a:lnTo>
                      <a:pt x="208" y="870"/>
                    </a:lnTo>
                    <a:lnTo>
                      <a:pt x="208" y="870"/>
                    </a:lnTo>
                    <a:lnTo>
                      <a:pt x="224" y="870"/>
                    </a:lnTo>
                    <a:lnTo>
                      <a:pt x="238" y="872"/>
                    </a:lnTo>
                    <a:lnTo>
                      <a:pt x="254" y="876"/>
                    </a:lnTo>
                    <a:lnTo>
                      <a:pt x="270" y="882"/>
                    </a:lnTo>
                    <a:lnTo>
                      <a:pt x="288" y="888"/>
                    </a:lnTo>
                    <a:lnTo>
                      <a:pt x="304" y="896"/>
                    </a:lnTo>
                    <a:lnTo>
                      <a:pt x="338" y="918"/>
                    </a:lnTo>
                    <a:lnTo>
                      <a:pt x="338" y="918"/>
                    </a:lnTo>
                    <a:lnTo>
                      <a:pt x="374" y="944"/>
                    </a:lnTo>
                    <a:lnTo>
                      <a:pt x="408" y="976"/>
                    </a:lnTo>
                    <a:lnTo>
                      <a:pt x="440" y="1014"/>
                    </a:lnTo>
                    <a:lnTo>
                      <a:pt x="472" y="1058"/>
                    </a:lnTo>
                    <a:lnTo>
                      <a:pt x="472" y="1058"/>
                    </a:lnTo>
                    <a:close/>
                  </a:path>
                </a:pathLst>
              </a:custGeom>
              <a:solidFill>
                <a:srgbClr val="4D92B4"/>
              </a:solidFill>
              <a:ln w="19050">
                <a:solidFill>
                  <a:srgbClr val="4D92B4"/>
                </a:solidFill>
                <a:round/>
                <a:headEnd/>
                <a:tailEnd/>
              </a:ln>
            </p:spPr>
            <p:txBody>
              <a:bodyPr/>
              <a:lstStyle/>
              <a:p>
                <a:endParaRPr lang="en-US">
                  <a:solidFill>
                    <a:schemeClr val="accent1"/>
                  </a:solidFill>
                </a:endParaRPr>
              </a:p>
            </p:txBody>
          </p:sp>
          <p:sp>
            <p:nvSpPr>
              <p:cNvPr id="1272873" name="Text Box 41"/>
              <p:cNvSpPr txBox="1">
                <a:spLocks noChangeArrowheads="1"/>
              </p:cNvSpPr>
              <p:nvPr/>
            </p:nvSpPr>
            <p:spPr bwMode="auto">
              <a:xfrm>
                <a:off x="4220" y="1253"/>
                <a:ext cx="45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chemeClr val="accent1"/>
                    </a:solidFill>
                    <a:latin typeface="Frutiger 55 Roman" pitchFamily="34" charset="0"/>
                    <a:sym typeface="PMingLiU" pitchFamily="18" charset="-120"/>
                  </a:rPr>
                  <a:t>?</a:t>
                </a:r>
              </a:p>
            </p:txBody>
          </p:sp>
          <p:sp>
            <p:nvSpPr>
              <p:cNvPr id="1272874" name="Text Box 42"/>
              <p:cNvSpPr txBox="1">
                <a:spLocks noChangeArrowheads="1"/>
              </p:cNvSpPr>
              <p:nvPr/>
            </p:nvSpPr>
            <p:spPr bwMode="auto">
              <a:xfrm>
                <a:off x="5327" y="1239"/>
                <a:ext cx="45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600" b="1">
                    <a:solidFill>
                      <a:schemeClr val="accent1"/>
                    </a:solidFill>
                    <a:latin typeface="Frutiger 55 Roman" pitchFamily="34" charset="0"/>
                    <a:sym typeface="PMingLiU" pitchFamily="18" charset="-120"/>
                  </a:rPr>
                  <a:t>?</a:t>
                </a:r>
              </a:p>
            </p:txBody>
          </p:sp>
        </p:grpSp>
        <p:sp>
          <p:nvSpPr>
            <p:cNvPr id="1272875" name="Rectangle 43"/>
            <p:cNvSpPr>
              <a:spLocks noChangeArrowheads="1"/>
            </p:cNvSpPr>
            <p:nvPr/>
          </p:nvSpPr>
          <p:spPr bwMode="auto">
            <a:xfrm>
              <a:off x="490538" y="3194050"/>
              <a:ext cx="825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600"/>
                <a:t>Liquidity</a:t>
              </a:r>
            </a:p>
          </p:txBody>
        </p:sp>
        <p:sp>
          <p:nvSpPr>
            <p:cNvPr id="1272878" name="Text Box 46"/>
            <p:cNvSpPr txBox="1">
              <a:spLocks noChangeArrowheads="1"/>
            </p:cNvSpPr>
            <p:nvPr/>
          </p:nvSpPr>
          <p:spPr bwMode="auto">
            <a:xfrm>
              <a:off x="3148013" y="3200400"/>
              <a:ext cx="9001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400" b="1">
                  <a:solidFill>
                    <a:schemeClr val="accent1"/>
                  </a:solidFill>
                  <a:latin typeface="Frutiger 55 Roman" pitchFamily="34" charset="0"/>
                  <a:sym typeface="PMingLiU" pitchFamily="18" charset="-120"/>
                </a:rPr>
                <a:t>Quarterly</a:t>
              </a:r>
            </a:p>
          </p:txBody>
        </p:sp>
        <p:sp>
          <p:nvSpPr>
            <p:cNvPr id="1272887" name="Text Box 55"/>
            <p:cNvSpPr txBox="1">
              <a:spLocks noChangeArrowheads="1"/>
            </p:cNvSpPr>
            <p:nvPr/>
          </p:nvSpPr>
          <p:spPr bwMode="auto">
            <a:xfrm>
              <a:off x="8315325" y="3200400"/>
              <a:ext cx="9001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400" b="1">
                  <a:solidFill>
                    <a:schemeClr val="accent1"/>
                  </a:solidFill>
                  <a:latin typeface="Frutiger 55 Roman" pitchFamily="34" charset="0"/>
                  <a:sym typeface="PMingLiU" pitchFamily="18" charset="-120"/>
                </a:rPr>
                <a:t>Quarterly</a:t>
              </a:r>
            </a:p>
          </p:txBody>
        </p:sp>
        <p:sp>
          <p:nvSpPr>
            <p:cNvPr id="1272888" name="Text Box 56"/>
            <p:cNvSpPr txBox="1">
              <a:spLocks noChangeArrowheads="1"/>
            </p:cNvSpPr>
            <p:nvPr/>
          </p:nvSpPr>
          <p:spPr bwMode="auto">
            <a:xfrm>
              <a:off x="4886325" y="3200400"/>
              <a:ext cx="9001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400" b="1">
                  <a:solidFill>
                    <a:schemeClr val="accent1"/>
                  </a:solidFill>
                  <a:latin typeface="Frutiger 55 Roman" pitchFamily="34" charset="0"/>
                  <a:sym typeface="PMingLiU" pitchFamily="18" charset="-120"/>
                </a:rPr>
                <a:t>Illiquid</a:t>
              </a:r>
            </a:p>
          </p:txBody>
        </p:sp>
        <p:sp>
          <p:nvSpPr>
            <p:cNvPr id="1272890" name="Text Box 58"/>
            <p:cNvSpPr txBox="1">
              <a:spLocks noChangeArrowheads="1"/>
            </p:cNvSpPr>
            <p:nvPr/>
          </p:nvSpPr>
          <p:spPr bwMode="auto">
            <a:xfrm>
              <a:off x="6572250" y="3200400"/>
              <a:ext cx="9001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lstStyle>
              <a:lvl1pPr algn="l" defTabSz="1006475">
                <a:spcBef>
                  <a:spcPct val="0"/>
                </a:spcBef>
                <a:defRPr sz="2400">
                  <a:solidFill>
                    <a:schemeClr val="tx1"/>
                  </a:solidFill>
                  <a:latin typeface="Times New Roman" pitchFamily="18" charset="0"/>
                </a:defRPr>
              </a:lvl1pPr>
              <a:lvl2pPr marL="503238" algn="l" defTabSz="1006475">
                <a:spcBef>
                  <a:spcPct val="0"/>
                </a:spcBef>
                <a:defRPr sz="2400">
                  <a:solidFill>
                    <a:schemeClr val="tx1"/>
                  </a:solidFill>
                  <a:latin typeface="Times New Roman" pitchFamily="18" charset="0"/>
                </a:defRPr>
              </a:lvl2pPr>
              <a:lvl3pPr marL="1006475" algn="l" defTabSz="1006475">
                <a:spcBef>
                  <a:spcPct val="0"/>
                </a:spcBef>
                <a:defRPr sz="2400">
                  <a:solidFill>
                    <a:schemeClr val="tx1"/>
                  </a:solidFill>
                  <a:latin typeface="Times New Roman" pitchFamily="18" charset="0"/>
                </a:defRPr>
              </a:lvl3pPr>
              <a:lvl4pPr marL="1508125" algn="l" defTabSz="1006475">
                <a:spcBef>
                  <a:spcPct val="0"/>
                </a:spcBef>
                <a:defRPr sz="2400">
                  <a:solidFill>
                    <a:schemeClr val="tx1"/>
                  </a:solidFill>
                  <a:latin typeface="Times New Roman" pitchFamily="18" charset="0"/>
                </a:defRPr>
              </a:lvl4pPr>
              <a:lvl5pPr marL="2011363" algn="l" defTabSz="1006475">
                <a:spcBef>
                  <a:spcPct val="0"/>
                </a:spcBef>
                <a:defRPr sz="2400">
                  <a:solidFill>
                    <a:schemeClr val="tx1"/>
                  </a:solidFill>
                  <a:latin typeface="Times New Roman" pitchFamily="18" charset="0"/>
                </a:defRPr>
              </a:lvl5pPr>
              <a:lvl6pPr marL="2468563" defTabSz="1006475" eaLnBrk="0" fontAlgn="base" hangingPunct="0">
                <a:spcBef>
                  <a:spcPct val="0"/>
                </a:spcBef>
                <a:spcAft>
                  <a:spcPct val="0"/>
                </a:spcAft>
                <a:defRPr sz="2400">
                  <a:solidFill>
                    <a:schemeClr val="tx1"/>
                  </a:solidFill>
                  <a:latin typeface="Times New Roman" pitchFamily="18" charset="0"/>
                </a:defRPr>
              </a:lvl6pPr>
              <a:lvl7pPr marL="2925763" defTabSz="1006475" eaLnBrk="0" fontAlgn="base" hangingPunct="0">
                <a:spcBef>
                  <a:spcPct val="0"/>
                </a:spcBef>
                <a:spcAft>
                  <a:spcPct val="0"/>
                </a:spcAft>
                <a:defRPr sz="2400">
                  <a:solidFill>
                    <a:schemeClr val="tx1"/>
                  </a:solidFill>
                  <a:latin typeface="Times New Roman" pitchFamily="18" charset="0"/>
                </a:defRPr>
              </a:lvl7pPr>
              <a:lvl8pPr marL="3382963" defTabSz="1006475" eaLnBrk="0" fontAlgn="base" hangingPunct="0">
                <a:spcBef>
                  <a:spcPct val="0"/>
                </a:spcBef>
                <a:spcAft>
                  <a:spcPct val="0"/>
                </a:spcAft>
                <a:defRPr sz="2400">
                  <a:solidFill>
                    <a:schemeClr val="tx1"/>
                  </a:solidFill>
                  <a:latin typeface="Times New Roman" pitchFamily="18" charset="0"/>
                </a:defRPr>
              </a:lvl8pPr>
              <a:lvl9pPr marL="3840163" defTabSz="10064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400" b="1">
                  <a:solidFill>
                    <a:schemeClr val="accent1"/>
                  </a:solidFill>
                  <a:latin typeface="Frutiger 55 Roman" pitchFamily="34" charset="0"/>
                  <a:sym typeface="PMingLiU" pitchFamily="18" charset="-120"/>
                </a:rPr>
                <a:t>Illiquid</a:t>
              </a:r>
            </a:p>
          </p:txBody>
        </p:sp>
      </p:grpSp>
    </p:spTree>
    <p:custDataLst>
      <p:tags r:id="rId1"/>
    </p:custDataLst>
    <p:extLst>
      <p:ext uri="{BB962C8B-B14F-4D97-AF65-F5344CB8AC3E}">
        <p14:creationId xmlns:p14="http://schemas.microsoft.com/office/powerpoint/2010/main" val="3221768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ChangeArrowheads="1"/>
          </p:cNvSpPr>
          <p:nvPr>
            <p:ph type="title"/>
            <p:custDataLst>
              <p:tags r:id="rId3"/>
            </p:custDataLst>
          </p:nvPr>
        </p:nvSpPr>
        <p:spPr>
          <a:xfrm>
            <a:off x="420624" y="3"/>
            <a:ext cx="9189720" cy="941832"/>
          </a:xfrm>
        </p:spPr>
        <p:txBody>
          <a:bodyPr/>
          <a:lstStyle/>
          <a:p>
            <a:r>
              <a:rPr lang="en-US" altLang="en-US"/>
              <a:t>How alternatives can help</a:t>
            </a:r>
            <a:endParaRPr lang="en-GB" altLang="en-US"/>
          </a:p>
        </p:txBody>
      </p:sp>
      <p:graphicFrame>
        <p:nvGraphicFramePr>
          <p:cNvPr id="1275907" name="Pie Chart"/>
          <p:cNvGraphicFramePr>
            <a:graphicFrameLocks noChangeAspect="1"/>
          </p:cNvGraphicFramePr>
          <p:nvPr/>
        </p:nvGraphicFramePr>
        <p:xfrm>
          <a:off x="4618038" y="1495425"/>
          <a:ext cx="5126037" cy="4233863"/>
        </p:xfrm>
        <a:graphic>
          <a:graphicData uri="http://schemas.openxmlformats.org/presentationml/2006/ole">
            <mc:AlternateContent xmlns:mc="http://schemas.openxmlformats.org/markup-compatibility/2006">
              <mc:Choice xmlns:v="urn:schemas-microsoft-com:vml" Requires="v">
                <p:oleObj spid="_x0000_s58369" name="Chart" r:id="rId6" imgW="5086443" imgH="4200432" progId="MSGraph.Chart.8">
                  <p:embed followColorScheme="full"/>
                </p:oleObj>
              </mc:Choice>
              <mc:Fallback>
                <p:oleObj name="Chart" r:id="rId6" imgW="5086443" imgH="4200432" progId="MSGraph.Chart.8">
                  <p:embed followColorScheme="full"/>
                  <p:pic>
                    <p:nvPicPr>
                      <p:cNvPr id="1275907" name="Pie Ch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4618038" y="1495425"/>
                        <a:ext cx="5126037"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75908" name="Text Box 4"/>
          <p:cNvSpPr txBox="1">
            <a:spLocks noChangeArrowheads="1"/>
          </p:cNvSpPr>
          <p:nvPr/>
        </p:nvSpPr>
        <p:spPr bwMode="auto">
          <a:xfrm>
            <a:off x="5229225" y="1682750"/>
            <a:ext cx="438150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spAutoFit/>
          </a:bodyPr>
          <a:lstStyle/>
          <a:p>
            <a:pPr algn="l"/>
            <a:r>
              <a:rPr lang="en-GB" altLang="en-US" sz="1400" b="1"/>
              <a:t>Diversified strategy</a:t>
            </a:r>
          </a:p>
        </p:txBody>
      </p:sp>
      <p:sp>
        <p:nvSpPr>
          <p:cNvPr id="1275909" name="Text Box 5"/>
          <p:cNvSpPr txBox="1">
            <a:spLocks noChangeArrowheads="1"/>
          </p:cNvSpPr>
          <p:nvPr/>
        </p:nvSpPr>
        <p:spPr bwMode="auto">
          <a:xfrm>
            <a:off x="420688" y="1682750"/>
            <a:ext cx="451961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spAutoFit/>
          </a:bodyPr>
          <a:lstStyle/>
          <a:p>
            <a:pPr algn="l"/>
            <a:r>
              <a:rPr lang="en-GB" altLang="en-US" sz="1400" b="1"/>
              <a:t>Traditional only</a:t>
            </a:r>
          </a:p>
        </p:txBody>
      </p:sp>
      <p:graphicFrame>
        <p:nvGraphicFramePr>
          <p:cNvPr id="1275910" name="Pie Chart"/>
          <p:cNvGraphicFramePr>
            <a:graphicFrameLocks noChangeAspect="1"/>
          </p:cNvGraphicFramePr>
          <p:nvPr/>
        </p:nvGraphicFramePr>
        <p:xfrm>
          <a:off x="3175" y="1495425"/>
          <a:ext cx="5126038" cy="4233863"/>
        </p:xfrm>
        <a:graphic>
          <a:graphicData uri="http://schemas.openxmlformats.org/presentationml/2006/ole">
            <mc:AlternateContent xmlns:mc="http://schemas.openxmlformats.org/markup-compatibility/2006">
              <mc:Choice xmlns:v="urn:schemas-microsoft-com:vml" Requires="v">
                <p:oleObj spid="_x0000_s58370" name="Chart" r:id="rId8" imgW="5086443" imgH="4200432" progId="MSGraph.Chart.8">
                  <p:embed followColorScheme="full"/>
                </p:oleObj>
              </mc:Choice>
              <mc:Fallback>
                <p:oleObj name="Chart" r:id="rId8" imgW="5086443" imgH="4200432" progId="MSGraph.Chart.8">
                  <p:embed followColorScheme="full"/>
                  <p:pic>
                    <p:nvPicPr>
                      <p:cNvPr id="1275910" name="Pie Ch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175" y="1495425"/>
                        <a:ext cx="5126038"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75911" name="Rectangle 7"/>
          <p:cNvSpPr>
            <a:spLocks noChangeArrowheads="1"/>
          </p:cNvSpPr>
          <p:nvPr/>
        </p:nvSpPr>
        <p:spPr bwMode="auto">
          <a:xfrm>
            <a:off x="1254125" y="5295900"/>
            <a:ext cx="2668588" cy="690563"/>
          </a:xfrm>
          <a:prstGeom prst="rect">
            <a:avLst/>
          </a:prstGeom>
          <a:solidFill>
            <a:srgbClr val="BFD6EB"/>
          </a:solidFill>
          <a:ln w="19050">
            <a:solidFill>
              <a:srgbClr val="BFD6EB"/>
            </a:solidFill>
            <a:miter lim="800000"/>
            <a:headEnd/>
            <a:tailEnd/>
          </a:ln>
          <a:effectLst/>
          <a:extLst>
            <a:ext uri="{AF507438-7753-43E0-B8FC-AC1667EBCBE1}">
              <a14:hiddenEffects xmlns:a14="http://schemas.microsoft.com/office/drawing/2010/main">
                <a:effectLst>
                  <a:outerShdw dist="17961" dir="2700000" algn="ctr" rotWithShape="0">
                    <a:srgbClr val="BFD6EB">
                      <a:gamma/>
                      <a:shade val="60000"/>
                      <a:invGamma/>
                    </a:srgbClr>
                  </a:outerShdw>
                </a:effectLst>
              </a14:hiddenEffects>
            </a:ext>
          </a:extLst>
        </p:spPr>
        <p:txBody>
          <a:bodyPr lIns="71994" tIns="71994" rIns="71994" bIns="71994" anchor="ctr"/>
          <a:lstStyle>
            <a:lvl1pPr algn="l">
              <a:spcBef>
                <a:spcPct val="0"/>
              </a:spcBef>
              <a:tabLst>
                <a:tab pos="2509838" algn="r"/>
              </a:tabLst>
              <a:defRPr sz="2400">
                <a:solidFill>
                  <a:schemeClr val="tx1"/>
                </a:solidFill>
                <a:latin typeface="Times New Roman" pitchFamily="18" charset="0"/>
              </a:defRPr>
            </a:lvl1pPr>
            <a:lvl2pPr algn="l">
              <a:spcBef>
                <a:spcPct val="0"/>
              </a:spcBef>
              <a:tabLst>
                <a:tab pos="2509838" algn="r"/>
              </a:tabLst>
              <a:defRPr sz="2400">
                <a:solidFill>
                  <a:schemeClr val="tx1"/>
                </a:solidFill>
                <a:latin typeface="Times New Roman" pitchFamily="18" charset="0"/>
              </a:defRPr>
            </a:lvl2pPr>
            <a:lvl3pPr algn="l">
              <a:spcBef>
                <a:spcPct val="0"/>
              </a:spcBef>
              <a:tabLst>
                <a:tab pos="2509838" algn="r"/>
              </a:tabLst>
              <a:defRPr sz="2400">
                <a:solidFill>
                  <a:schemeClr val="tx1"/>
                </a:solidFill>
                <a:latin typeface="Times New Roman" pitchFamily="18" charset="0"/>
              </a:defRPr>
            </a:lvl3pPr>
            <a:lvl4pPr algn="l">
              <a:spcBef>
                <a:spcPct val="0"/>
              </a:spcBef>
              <a:tabLst>
                <a:tab pos="2509838" algn="r"/>
              </a:tabLst>
              <a:defRPr sz="2400">
                <a:solidFill>
                  <a:schemeClr val="tx1"/>
                </a:solidFill>
                <a:latin typeface="Times New Roman" pitchFamily="18" charset="0"/>
              </a:defRPr>
            </a:lvl4pPr>
            <a:lvl5pPr algn="l">
              <a:spcBef>
                <a:spcPct val="0"/>
              </a:spcBef>
              <a:tabLst>
                <a:tab pos="2509838" algn="r"/>
              </a:tabLst>
              <a:defRPr sz="2400">
                <a:solidFill>
                  <a:schemeClr val="tx1"/>
                </a:solidFill>
                <a:latin typeface="Times New Roman" pitchFamily="18" charset="0"/>
              </a:defRPr>
            </a:lvl5pPr>
            <a:lvl6pPr eaLnBrk="0" fontAlgn="base" hangingPunct="0">
              <a:spcBef>
                <a:spcPct val="0"/>
              </a:spcBef>
              <a:spcAft>
                <a:spcPct val="0"/>
              </a:spcAft>
              <a:tabLst>
                <a:tab pos="2509838" algn="r"/>
              </a:tabLst>
              <a:defRPr sz="2400">
                <a:solidFill>
                  <a:schemeClr val="tx1"/>
                </a:solidFill>
                <a:latin typeface="Times New Roman" pitchFamily="18" charset="0"/>
              </a:defRPr>
            </a:lvl6pPr>
            <a:lvl7pPr eaLnBrk="0" fontAlgn="base" hangingPunct="0">
              <a:spcBef>
                <a:spcPct val="0"/>
              </a:spcBef>
              <a:spcAft>
                <a:spcPct val="0"/>
              </a:spcAft>
              <a:tabLst>
                <a:tab pos="2509838" algn="r"/>
              </a:tabLst>
              <a:defRPr sz="2400">
                <a:solidFill>
                  <a:schemeClr val="tx1"/>
                </a:solidFill>
                <a:latin typeface="Times New Roman" pitchFamily="18" charset="0"/>
              </a:defRPr>
            </a:lvl7pPr>
            <a:lvl8pPr eaLnBrk="0" fontAlgn="base" hangingPunct="0">
              <a:spcBef>
                <a:spcPct val="0"/>
              </a:spcBef>
              <a:spcAft>
                <a:spcPct val="0"/>
              </a:spcAft>
              <a:tabLst>
                <a:tab pos="2509838" algn="r"/>
              </a:tabLst>
              <a:defRPr sz="2400">
                <a:solidFill>
                  <a:schemeClr val="tx1"/>
                </a:solidFill>
                <a:latin typeface="Times New Roman" pitchFamily="18" charset="0"/>
              </a:defRPr>
            </a:lvl8pPr>
            <a:lvl9pPr eaLnBrk="0" fontAlgn="base" hangingPunct="0">
              <a:spcBef>
                <a:spcPct val="0"/>
              </a:spcBef>
              <a:spcAft>
                <a:spcPct val="0"/>
              </a:spcAft>
              <a:tabLst>
                <a:tab pos="2509838" algn="r"/>
              </a:tabLst>
              <a:defRPr sz="2400">
                <a:solidFill>
                  <a:schemeClr val="tx1"/>
                </a:solidFill>
                <a:latin typeface="Times New Roman" pitchFamily="18" charset="0"/>
              </a:defRPr>
            </a:lvl9pPr>
          </a:lstStyle>
          <a:p>
            <a:pPr>
              <a:spcBef>
                <a:spcPct val="50000"/>
              </a:spcBef>
            </a:pPr>
            <a:r>
              <a:rPr lang="en-US" altLang="en-US" sz="1600">
                <a:solidFill>
                  <a:srgbClr val="000000"/>
                </a:solidFill>
                <a:latin typeface="Frutiger 55 Roman" pitchFamily="34" charset="0"/>
              </a:rPr>
              <a:t>Expected return	7.3% p.a.</a:t>
            </a:r>
          </a:p>
          <a:p>
            <a:pPr>
              <a:spcBef>
                <a:spcPct val="50000"/>
              </a:spcBef>
            </a:pPr>
            <a:r>
              <a:rPr lang="en-US" altLang="en-US" sz="1600">
                <a:solidFill>
                  <a:srgbClr val="000000"/>
                </a:solidFill>
                <a:latin typeface="Frutiger 55 Roman" pitchFamily="34" charset="0"/>
              </a:rPr>
              <a:t>Expected risk	11.6%</a:t>
            </a:r>
            <a:endParaRPr lang="en-GB" altLang="en-US" sz="1600">
              <a:solidFill>
                <a:srgbClr val="000000"/>
              </a:solidFill>
              <a:latin typeface="Frutiger 55 Roman" pitchFamily="34" charset="0"/>
            </a:endParaRPr>
          </a:p>
        </p:txBody>
      </p:sp>
      <p:sp>
        <p:nvSpPr>
          <p:cNvPr id="1275912" name="Rectangle 8"/>
          <p:cNvSpPr>
            <a:spLocks noChangeArrowheads="1"/>
          </p:cNvSpPr>
          <p:nvPr/>
        </p:nvSpPr>
        <p:spPr bwMode="auto">
          <a:xfrm>
            <a:off x="6096000" y="5295900"/>
            <a:ext cx="2668588" cy="690563"/>
          </a:xfrm>
          <a:prstGeom prst="rect">
            <a:avLst/>
          </a:prstGeom>
          <a:solidFill>
            <a:srgbClr val="BFD6EB"/>
          </a:solidFill>
          <a:ln w="19050">
            <a:solidFill>
              <a:srgbClr val="BFD6EB"/>
            </a:solidFill>
            <a:miter lim="800000"/>
            <a:headEnd/>
            <a:tailEnd/>
          </a:ln>
          <a:effectLst/>
          <a:extLst>
            <a:ext uri="{AF507438-7753-43E0-B8FC-AC1667EBCBE1}">
              <a14:hiddenEffects xmlns:a14="http://schemas.microsoft.com/office/drawing/2010/main">
                <a:effectLst>
                  <a:outerShdw dist="17961" dir="2700000" algn="ctr" rotWithShape="0">
                    <a:srgbClr val="BFD6EB">
                      <a:gamma/>
                      <a:shade val="60000"/>
                      <a:invGamma/>
                    </a:srgbClr>
                  </a:outerShdw>
                </a:effectLst>
              </a14:hiddenEffects>
            </a:ext>
          </a:extLst>
        </p:spPr>
        <p:txBody>
          <a:bodyPr lIns="71994" tIns="71994" rIns="71994" bIns="71994" anchor="ctr"/>
          <a:lstStyle>
            <a:lvl1pPr algn="l">
              <a:spcBef>
                <a:spcPct val="0"/>
              </a:spcBef>
              <a:tabLst>
                <a:tab pos="2509838" algn="r"/>
              </a:tabLst>
              <a:defRPr sz="2400">
                <a:solidFill>
                  <a:schemeClr val="tx1"/>
                </a:solidFill>
                <a:latin typeface="Times New Roman" pitchFamily="18" charset="0"/>
              </a:defRPr>
            </a:lvl1pPr>
            <a:lvl2pPr algn="l">
              <a:spcBef>
                <a:spcPct val="0"/>
              </a:spcBef>
              <a:tabLst>
                <a:tab pos="2509838" algn="r"/>
              </a:tabLst>
              <a:defRPr sz="2400">
                <a:solidFill>
                  <a:schemeClr val="tx1"/>
                </a:solidFill>
                <a:latin typeface="Times New Roman" pitchFamily="18" charset="0"/>
              </a:defRPr>
            </a:lvl2pPr>
            <a:lvl3pPr algn="l">
              <a:spcBef>
                <a:spcPct val="0"/>
              </a:spcBef>
              <a:tabLst>
                <a:tab pos="2509838" algn="r"/>
              </a:tabLst>
              <a:defRPr sz="2400">
                <a:solidFill>
                  <a:schemeClr val="tx1"/>
                </a:solidFill>
                <a:latin typeface="Times New Roman" pitchFamily="18" charset="0"/>
              </a:defRPr>
            </a:lvl3pPr>
            <a:lvl4pPr algn="l">
              <a:spcBef>
                <a:spcPct val="0"/>
              </a:spcBef>
              <a:tabLst>
                <a:tab pos="2509838" algn="r"/>
              </a:tabLst>
              <a:defRPr sz="2400">
                <a:solidFill>
                  <a:schemeClr val="tx1"/>
                </a:solidFill>
                <a:latin typeface="Times New Roman" pitchFamily="18" charset="0"/>
              </a:defRPr>
            </a:lvl4pPr>
            <a:lvl5pPr algn="l">
              <a:spcBef>
                <a:spcPct val="0"/>
              </a:spcBef>
              <a:tabLst>
                <a:tab pos="2509838" algn="r"/>
              </a:tabLst>
              <a:defRPr sz="2400">
                <a:solidFill>
                  <a:schemeClr val="tx1"/>
                </a:solidFill>
                <a:latin typeface="Times New Roman" pitchFamily="18" charset="0"/>
              </a:defRPr>
            </a:lvl5pPr>
            <a:lvl6pPr eaLnBrk="0" fontAlgn="base" hangingPunct="0">
              <a:spcBef>
                <a:spcPct val="0"/>
              </a:spcBef>
              <a:spcAft>
                <a:spcPct val="0"/>
              </a:spcAft>
              <a:tabLst>
                <a:tab pos="2509838" algn="r"/>
              </a:tabLst>
              <a:defRPr sz="2400">
                <a:solidFill>
                  <a:schemeClr val="tx1"/>
                </a:solidFill>
                <a:latin typeface="Times New Roman" pitchFamily="18" charset="0"/>
              </a:defRPr>
            </a:lvl6pPr>
            <a:lvl7pPr eaLnBrk="0" fontAlgn="base" hangingPunct="0">
              <a:spcBef>
                <a:spcPct val="0"/>
              </a:spcBef>
              <a:spcAft>
                <a:spcPct val="0"/>
              </a:spcAft>
              <a:tabLst>
                <a:tab pos="2509838" algn="r"/>
              </a:tabLst>
              <a:defRPr sz="2400">
                <a:solidFill>
                  <a:schemeClr val="tx1"/>
                </a:solidFill>
                <a:latin typeface="Times New Roman" pitchFamily="18" charset="0"/>
              </a:defRPr>
            </a:lvl7pPr>
            <a:lvl8pPr eaLnBrk="0" fontAlgn="base" hangingPunct="0">
              <a:spcBef>
                <a:spcPct val="0"/>
              </a:spcBef>
              <a:spcAft>
                <a:spcPct val="0"/>
              </a:spcAft>
              <a:tabLst>
                <a:tab pos="2509838" algn="r"/>
              </a:tabLst>
              <a:defRPr sz="2400">
                <a:solidFill>
                  <a:schemeClr val="tx1"/>
                </a:solidFill>
                <a:latin typeface="Times New Roman" pitchFamily="18" charset="0"/>
              </a:defRPr>
            </a:lvl8pPr>
            <a:lvl9pPr eaLnBrk="0" fontAlgn="base" hangingPunct="0">
              <a:spcBef>
                <a:spcPct val="0"/>
              </a:spcBef>
              <a:spcAft>
                <a:spcPct val="0"/>
              </a:spcAft>
              <a:tabLst>
                <a:tab pos="2509838" algn="r"/>
              </a:tabLst>
              <a:defRPr sz="2400">
                <a:solidFill>
                  <a:schemeClr val="tx1"/>
                </a:solidFill>
                <a:latin typeface="Times New Roman" pitchFamily="18" charset="0"/>
              </a:defRPr>
            </a:lvl9pPr>
          </a:lstStyle>
          <a:p>
            <a:pPr>
              <a:spcBef>
                <a:spcPct val="50000"/>
              </a:spcBef>
            </a:pPr>
            <a:r>
              <a:rPr lang="en-US" altLang="en-US" sz="1600">
                <a:solidFill>
                  <a:srgbClr val="000000"/>
                </a:solidFill>
                <a:latin typeface="Frutiger 55 Roman" pitchFamily="34" charset="0"/>
              </a:rPr>
              <a:t>Expected return	7.2% p.a.</a:t>
            </a:r>
          </a:p>
          <a:p>
            <a:pPr>
              <a:spcBef>
                <a:spcPct val="50000"/>
              </a:spcBef>
            </a:pPr>
            <a:r>
              <a:rPr lang="en-US" altLang="en-US" sz="1600">
                <a:solidFill>
                  <a:srgbClr val="000000"/>
                </a:solidFill>
                <a:latin typeface="Frutiger 55 Roman" pitchFamily="34" charset="0"/>
              </a:rPr>
              <a:t>Expected risk	9.2%</a:t>
            </a:r>
            <a:endParaRPr lang="en-GB" altLang="en-US" sz="1600">
              <a:solidFill>
                <a:srgbClr val="000000"/>
              </a:solidFill>
              <a:latin typeface="Frutiger 55 Roman" pitchFamily="34" charset="0"/>
            </a:endParaRPr>
          </a:p>
        </p:txBody>
      </p:sp>
      <p:sp>
        <p:nvSpPr>
          <p:cNvPr id="1275914" name="Text Box 10"/>
          <p:cNvSpPr txBox="1">
            <a:spLocks noChangeArrowheads="1"/>
          </p:cNvSpPr>
          <p:nvPr>
            <p:custDataLst>
              <p:tags r:id="rId4"/>
            </p:custDataLst>
          </p:nvPr>
        </p:nvSpPr>
        <p:spPr bwMode="auto">
          <a:xfrm>
            <a:off x="420624" y="1220788"/>
            <a:ext cx="85455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spAutoFit/>
          </a:bodyPr>
          <a:lstStyle>
            <a:lvl1pPr marL="228600" indent="-228600" algn="l">
              <a:spcBef>
                <a:spcPct val="0"/>
              </a:spcBef>
              <a:defRPr sz="2400">
                <a:solidFill>
                  <a:schemeClr val="tx1"/>
                </a:solidFill>
                <a:latin typeface="Times New Roman" pitchFamily="18" charset="0"/>
              </a:defRPr>
            </a:lvl1pPr>
            <a:lvl2pPr indent="-228600" algn="l">
              <a:spcBef>
                <a:spcPct val="0"/>
              </a:spcBef>
              <a:defRPr sz="2400">
                <a:solidFill>
                  <a:schemeClr val="tx1"/>
                </a:solidFill>
                <a:latin typeface="Times New Roman" pitchFamily="18" charset="0"/>
              </a:defRPr>
            </a:lvl2pPr>
            <a:lvl3pPr marL="685800" indent="-228600" algn="l">
              <a:spcBef>
                <a:spcPct val="0"/>
              </a:spcBef>
              <a:defRPr sz="2400">
                <a:solidFill>
                  <a:schemeClr val="tx1"/>
                </a:solidFill>
                <a:latin typeface="Times New Roman" pitchFamily="18" charset="0"/>
              </a:defRPr>
            </a:lvl3pPr>
            <a:lvl4pPr marL="914400" indent="-228600" algn="l">
              <a:spcBef>
                <a:spcPct val="0"/>
              </a:spcBef>
              <a:defRPr sz="2400">
                <a:solidFill>
                  <a:schemeClr val="tx1"/>
                </a:solidFill>
                <a:latin typeface="Times New Roman" pitchFamily="18" charset="0"/>
              </a:defRPr>
            </a:lvl4pPr>
            <a:lvl5pPr marL="1143000" indent="-228600" algn="l">
              <a:spcBef>
                <a:spcPct val="0"/>
              </a:spcBef>
              <a:defRPr sz="2400">
                <a:solidFill>
                  <a:schemeClr val="tx1"/>
                </a:solidFill>
                <a:latin typeface="Times New Roman" pitchFamily="18" charset="0"/>
              </a:defRPr>
            </a:lvl5pPr>
            <a:lvl6pPr marL="1600200" indent="-228600" eaLnBrk="0" fontAlgn="base" hangingPunct="0">
              <a:spcBef>
                <a:spcPct val="0"/>
              </a:spcBef>
              <a:spcAft>
                <a:spcPct val="0"/>
              </a:spcAft>
              <a:defRPr sz="2400">
                <a:solidFill>
                  <a:schemeClr val="tx1"/>
                </a:solidFill>
                <a:latin typeface="Times New Roman" pitchFamily="18" charset="0"/>
              </a:defRPr>
            </a:lvl6pPr>
            <a:lvl7pPr marL="2057400" indent="-228600" eaLnBrk="0" fontAlgn="base" hangingPunct="0">
              <a:spcBef>
                <a:spcPct val="0"/>
              </a:spcBef>
              <a:spcAft>
                <a:spcPct val="0"/>
              </a:spcAft>
              <a:defRPr sz="2400">
                <a:solidFill>
                  <a:schemeClr val="tx1"/>
                </a:solidFill>
                <a:latin typeface="Times New Roman" pitchFamily="18" charset="0"/>
              </a:defRPr>
            </a:lvl7pPr>
            <a:lvl8pPr marL="2514600" indent="-228600" eaLnBrk="0" fontAlgn="base" hangingPunct="0">
              <a:spcBef>
                <a:spcPct val="0"/>
              </a:spcBef>
              <a:spcAft>
                <a:spcPct val="0"/>
              </a:spcAft>
              <a:defRPr sz="2400">
                <a:solidFill>
                  <a:schemeClr val="tx1"/>
                </a:solidFill>
                <a:latin typeface="Times New Roman" pitchFamily="18" charset="0"/>
              </a:defRPr>
            </a:lvl8pPr>
            <a:lvl9pPr marL="2971800" indent="-228600" eaLnBrk="0" fontAlgn="base" hangingPunct="0">
              <a:spcBef>
                <a:spcPct val="0"/>
              </a:spcBef>
              <a:spcAft>
                <a:spcPct val="0"/>
              </a:spcAft>
              <a:defRPr sz="2400">
                <a:solidFill>
                  <a:schemeClr val="tx1"/>
                </a:solidFill>
                <a:latin typeface="Times New Roman" pitchFamily="18" charset="0"/>
              </a:defRPr>
            </a:lvl9pPr>
          </a:lstStyle>
          <a:p>
            <a:pPr>
              <a:buFont typeface="Frutiger 55 Roman" pitchFamily="34" charset="0"/>
              <a:buNone/>
            </a:pPr>
            <a:r>
              <a:rPr lang="en-GB" altLang="en-US" sz="1800" b="1">
                <a:solidFill>
                  <a:srgbClr val="646464"/>
                </a:solidFill>
                <a:latin typeface="Frutiger 55 Roman" pitchFamily="34" charset="0"/>
              </a:rPr>
              <a:t>Impact on long-term trends – General Example</a:t>
            </a:r>
          </a:p>
        </p:txBody>
      </p:sp>
    </p:spTree>
    <p:custDataLst>
      <p:tags r:id="rId2"/>
    </p:custDataLst>
    <p:extLst>
      <p:ext uri="{BB962C8B-B14F-4D97-AF65-F5344CB8AC3E}">
        <p14:creationId xmlns:p14="http://schemas.microsoft.com/office/powerpoint/2010/main" val="2838155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754380" y="5196840"/>
            <a:ext cx="8549640" cy="1927860"/>
          </a:xfrm>
          <a:prstGeom prst="rect">
            <a:avLst/>
          </a:prstGeom>
          <a:noFill/>
          <a:ln w="9525">
            <a:noFill/>
            <a:miter lim="800000"/>
            <a:headEnd/>
            <a:tailEnd/>
          </a:ln>
        </p:spPr>
        <p:txBody>
          <a:bodyPr anchor="ctr" anchorCtr="1"/>
          <a:lstStyle/>
          <a:p>
            <a:pPr algn="ctr"/>
            <a:endParaRPr lang="en-GB" sz="3520">
              <a:solidFill>
                <a:schemeClr val="bg1"/>
              </a:solidFill>
            </a:endParaRPr>
          </a:p>
        </p:txBody>
      </p:sp>
      <p:sp>
        <p:nvSpPr>
          <p:cNvPr id="4" name="Rectangle 3"/>
          <p:cNvSpPr/>
          <p:nvPr/>
        </p:nvSpPr>
        <p:spPr>
          <a:xfrm>
            <a:off x="864364" y="5736445"/>
            <a:ext cx="8408253" cy="1446550"/>
          </a:xfrm>
          <a:prstGeom prst="rect">
            <a:avLst/>
          </a:prstGeom>
        </p:spPr>
        <p:txBody>
          <a:bodyPr wrap="square">
            <a:spAutoFit/>
          </a:bodyPr>
          <a:lstStyle/>
          <a:p>
            <a:pPr algn="ctr"/>
            <a:r>
              <a:rPr lang="en-GB" sz="4400">
                <a:solidFill>
                  <a:schemeClr val="bg1"/>
                </a:solidFill>
              </a:rPr>
              <a:t>Pension Fund Strategy Review - John Raisin</a:t>
            </a:r>
          </a:p>
        </p:txBody>
      </p:sp>
    </p:spTree>
    <p:extLst>
      <p:ext uri="{BB962C8B-B14F-4D97-AF65-F5344CB8AC3E}">
        <p14:creationId xmlns:p14="http://schemas.microsoft.com/office/powerpoint/2010/main" val="3065536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20" b="1"/>
              <a:t>Strategy Review – Regulatory Background (1)</a:t>
            </a:r>
          </a:p>
        </p:txBody>
      </p:sp>
      <p:sp>
        <p:nvSpPr>
          <p:cNvPr id="3" name="Content Placeholder 2"/>
          <p:cNvSpPr>
            <a:spLocks noGrp="1"/>
          </p:cNvSpPr>
          <p:nvPr>
            <p:ph idx="1"/>
          </p:nvPr>
        </p:nvSpPr>
        <p:spPr/>
        <p:txBody>
          <a:bodyPr>
            <a:normAutofit fontScale="92500"/>
          </a:bodyPr>
          <a:lstStyle/>
          <a:p>
            <a:pPr marL="377190" indent="-377190" algn="just" defTabSz="1005840">
              <a:spcBef>
                <a:spcPct val="20000"/>
              </a:spcBef>
              <a:buClrTx/>
              <a:buSzTx/>
              <a:buFont typeface="Arial" pitchFamily="34" charset="0"/>
              <a:buChar char="•"/>
              <a:defRPr/>
            </a:pPr>
            <a:r>
              <a:rPr lang="en-GB" sz="2200">
                <a:solidFill>
                  <a:prstClr val="black"/>
                </a:solidFill>
                <a:latin typeface="Calibri"/>
              </a:rPr>
              <a:t>Each LGPS Fund is responsible for determining its own approach to Investment within the broad framework set down in the LGPS Regulations.</a:t>
            </a:r>
          </a:p>
          <a:p>
            <a:pPr marL="377190" indent="-377190" algn="just" defTabSz="1005840">
              <a:spcBef>
                <a:spcPct val="20000"/>
              </a:spcBef>
              <a:buClrTx/>
              <a:buSzTx/>
              <a:buFont typeface="Arial" pitchFamily="34" charset="0"/>
              <a:buChar char="•"/>
              <a:defRPr/>
            </a:pPr>
            <a:r>
              <a:rPr lang="en-GB" sz="2200">
                <a:solidFill>
                  <a:prstClr val="black"/>
                </a:solidFill>
                <a:latin typeface="Calibri"/>
              </a:rPr>
              <a:t>The relevant Regulations are </a:t>
            </a:r>
            <a:r>
              <a:rPr lang="en-GB" sz="2200" b="1" i="1">
                <a:solidFill>
                  <a:prstClr val="black"/>
                </a:solidFill>
                <a:latin typeface="Calibri"/>
              </a:rPr>
              <a:t>“The Local Government Pension Scheme (Management and Investment of Funds) Regulations 2016.” </a:t>
            </a:r>
            <a:endParaRPr lang="en-GB" sz="1320">
              <a:solidFill>
                <a:prstClr val="black"/>
              </a:solidFill>
              <a:latin typeface="Calibri"/>
            </a:endParaRPr>
          </a:p>
          <a:p>
            <a:pPr marL="377190" indent="-377190" algn="just" defTabSz="1005840">
              <a:spcBef>
                <a:spcPct val="20000"/>
              </a:spcBef>
              <a:buClrTx/>
              <a:buSzTx/>
              <a:buFont typeface="Arial" pitchFamily="34" charset="0"/>
              <a:buChar char="•"/>
              <a:defRPr/>
            </a:pPr>
            <a:r>
              <a:rPr lang="en-GB" sz="2200">
                <a:solidFill>
                  <a:prstClr val="black"/>
                </a:solidFill>
                <a:latin typeface="Calibri"/>
              </a:rPr>
              <a:t>Under the 2016 Investment Regulations there are no specified limits on investment in any particular vehicle or asset class. LGPS Funds are expected to determine their own “prudential approach” as set out in their </a:t>
            </a:r>
            <a:r>
              <a:rPr lang="en-GB" sz="2200" b="1">
                <a:solidFill>
                  <a:prstClr val="black"/>
                </a:solidFill>
                <a:latin typeface="Calibri"/>
              </a:rPr>
              <a:t>Investment Strategy Statement </a:t>
            </a:r>
            <a:r>
              <a:rPr lang="en-GB" sz="2200">
                <a:solidFill>
                  <a:prstClr val="black"/>
                </a:solidFill>
                <a:latin typeface="Calibri"/>
              </a:rPr>
              <a:t>but it must include a statement of the maximum percentage of the value of all its investments that it will invest in any particular vehicle or asset class.</a:t>
            </a:r>
            <a:endParaRPr lang="en-GB" sz="2200" b="1">
              <a:solidFill>
                <a:prstClr val="black"/>
              </a:solidFill>
              <a:latin typeface="Calibri"/>
            </a:endParaRPr>
          </a:p>
          <a:p>
            <a:pPr marL="377190" indent="-377190" algn="just" defTabSz="1005840">
              <a:spcBef>
                <a:spcPct val="20000"/>
              </a:spcBef>
              <a:buClrTx/>
              <a:buSzTx/>
              <a:buFont typeface="Arial" pitchFamily="34" charset="0"/>
              <a:buChar char="•"/>
              <a:defRPr/>
            </a:pPr>
            <a:r>
              <a:rPr lang="en-GB" sz="2200">
                <a:solidFill>
                  <a:prstClr val="black"/>
                </a:solidFill>
                <a:latin typeface="Calibri"/>
              </a:rPr>
              <a:t>The </a:t>
            </a:r>
            <a:r>
              <a:rPr lang="en-GB" sz="2200" b="1">
                <a:solidFill>
                  <a:prstClr val="black"/>
                </a:solidFill>
                <a:latin typeface="Calibri"/>
              </a:rPr>
              <a:t>Investment Strategy Statement</a:t>
            </a:r>
            <a:r>
              <a:rPr lang="en-GB" sz="2200">
                <a:solidFill>
                  <a:prstClr val="black"/>
                </a:solidFill>
                <a:latin typeface="Calibri"/>
              </a:rPr>
              <a:t> is the document that sets out the Fund’s approach to investment.</a:t>
            </a:r>
          </a:p>
          <a:p>
            <a:pPr marL="377190" indent="-377190" algn="just" defTabSz="1005840">
              <a:spcBef>
                <a:spcPct val="20000"/>
              </a:spcBef>
              <a:buClrTx/>
              <a:buSzTx/>
              <a:buFont typeface="Arial" pitchFamily="34" charset="0"/>
              <a:buChar char="•"/>
              <a:defRPr/>
            </a:pPr>
            <a:r>
              <a:rPr lang="en-GB" sz="2200">
                <a:solidFill>
                  <a:prstClr val="black"/>
                </a:solidFill>
                <a:latin typeface="Calibri"/>
              </a:rPr>
              <a:t>In 2016 (revised July 2017) the Government issued </a:t>
            </a:r>
            <a:r>
              <a:rPr lang="en-GB" sz="2200" b="1" i="1">
                <a:solidFill>
                  <a:prstClr val="black"/>
                </a:solidFill>
                <a:latin typeface="Calibri"/>
              </a:rPr>
              <a:t>“Guidance on Preparing and Maintaining an Investment Strategy Statement”  </a:t>
            </a:r>
            <a:r>
              <a:rPr lang="en-GB" sz="2200">
                <a:solidFill>
                  <a:prstClr val="black"/>
                </a:solidFill>
                <a:latin typeface="Calibri"/>
              </a:rPr>
              <a:t>to assist LGPS Funds “</a:t>
            </a:r>
            <a:r>
              <a:rPr lang="en-GB" sz="2200" i="1">
                <a:solidFill>
                  <a:prstClr val="black"/>
                </a:solidFill>
                <a:latin typeface="Calibri"/>
              </a:rPr>
              <a:t>with the formulation, publication, and maintenance of their Investment Strategy Statement.” </a:t>
            </a:r>
            <a:endParaRPr lang="en-GB" sz="2200">
              <a:solidFill>
                <a:prstClr val="black"/>
              </a:solidFill>
              <a:latin typeface="Calibri"/>
            </a:endParaRPr>
          </a:p>
          <a:p>
            <a:pPr marL="0" indent="0" algn="just">
              <a:buNone/>
            </a:pPr>
            <a:endParaRPr lang="en-GB" sz="2640"/>
          </a:p>
          <a:p>
            <a:pPr marL="0" indent="0" algn="ctr">
              <a:buNone/>
            </a:pPr>
            <a:endParaRPr lang="en-GB"/>
          </a:p>
        </p:txBody>
      </p:sp>
    </p:spTree>
    <p:extLst>
      <p:ext uri="{BB962C8B-B14F-4D97-AF65-F5344CB8AC3E}">
        <p14:creationId xmlns:p14="http://schemas.microsoft.com/office/powerpoint/2010/main" val="106919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20" b="1">
                <a:solidFill>
                  <a:prstClr val="black"/>
                </a:solidFill>
                <a:latin typeface="Calibri"/>
              </a:rPr>
              <a:t>Strategy Review – Regulatory Background (2)</a:t>
            </a:r>
            <a:endParaRPr lang="en-GB" sz="3520"/>
          </a:p>
        </p:txBody>
      </p:sp>
      <p:sp>
        <p:nvSpPr>
          <p:cNvPr id="3" name="Content Placeholder 2"/>
          <p:cNvSpPr>
            <a:spLocks noGrp="1"/>
          </p:cNvSpPr>
          <p:nvPr>
            <p:ph idx="1"/>
          </p:nvPr>
        </p:nvSpPr>
        <p:spPr/>
        <p:txBody>
          <a:bodyPr>
            <a:normAutofit fontScale="85000" lnSpcReduction="20000"/>
          </a:bodyPr>
          <a:lstStyle/>
          <a:p>
            <a:pPr marL="0" indent="0" algn="just">
              <a:buNone/>
            </a:pPr>
            <a:r>
              <a:rPr lang="en-GB" b="1"/>
              <a:t>Under Regulation 7(2) the Investment Strategy statement must include-</a:t>
            </a:r>
          </a:p>
          <a:p>
            <a:pPr marL="502920" indent="-502920" algn="just">
              <a:buAutoNum type="alphaLcParenBoth"/>
            </a:pPr>
            <a:r>
              <a:rPr lang="en-GB" i="1"/>
              <a:t>a requirement to invest fund money in a wide variety of investments;</a:t>
            </a:r>
          </a:p>
          <a:p>
            <a:pPr marL="502920" indent="-502920" algn="just">
              <a:buAutoNum type="alphaLcParenBoth"/>
            </a:pPr>
            <a:r>
              <a:rPr lang="en-GB" i="1"/>
              <a:t>the authority’s assessment of the suitability of particular investments and types of investments;</a:t>
            </a:r>
          </a:p>
          <a:p>
            <a:pPr marL="502920" indent="-502920" algn="just">
              <a:buAutoNum type="alphaLcParenBoth"/>
            </a:pPr>
            <a:r>
              <a:rPr lang="en-GB" i="1"/>
              <a:t>the authority’s approach to risk, including the ways in which risks are to be assessed and managed;</a:t>
            </a:r>
          </a:p>
          <a:p>
            <a:pPr marL="502920" indent="-502920" algn="just">
              <a:buAutoNum type="alphaLcParenBoth"/>
            </a:pPr>
            <a:r>
              <a:rPr lang="en-GB" i="1"/>
              <a:t>the authority’s approach to pooling investments, including the use of collective investment vehicles and shared services;</a:t>
            </a:r>
          </a:p>
          <a:p>
            <a:pPr marL="502920" indent="-502920" algn="just">
              <a:buAutoNum type="alphaLcParenBoth"/>
            </a:pPr>
            <a:r>
              <a:rPr lang="en-GB" i="1"/>
              <a:t>the authority’s policy on how social, environmental and corporate governance considerations are taken into account in the selection, non-selection, retention and realisation of investments; and</a:t>
            </a:r>
          </a:p>
          <a:p>
            <a:pPr marL="502920" indent="-502920" algn="just">
              <a:buAutoNum type="alphaLcParenBoth"/>
            </a:pPr>
            <a:r>
              <a:rPr lang="en-GB" i="1"/>
              <a:t>the authority’s policy on the exercise of the rights (including voting rights) attaching to investments</a:t>
            </a:r>
          </a:p>
          <a:p>
            <a:pPr marL="0" indent="0" defTabSz="1005840">
              <a:spcBef>
                <a:spcPct val="20000"/>
              </a:spcBef>
              <a:buClrTx/>
              <a:buSzTx/>
              <a:buNone/>
              <a:defRPr/>
            </a:pPr>
            <a:r>
              <a:rPr lang="en-GB" b="1"/>
              <a:t>Regulation 7(3) </a:t>
            </a:r>
            <a:r>
              <a:rPr lang="en-GB"/>
              <a:t>states </a:t>
            </a:r>
            <a:r>
              <a:rPr lang="en-GB" sz="3520" i="1">
                <a:solidFill>
                  <a:prstClr val="black"/>
                </a:solidFill>
                <a:latin typeface="Calibri"/>
              </a:rPr>
              <a:t>“The authority’s investment strategy must set out the maximum percentage of the total value of all investments of fund money that it will invest in particular investments or classes of investment.” – </a:t>
            </a:r>
            <a:r>
              <a:rPr lang="en-GB" sz="3520">
                <a:solidFill>
                  <a:prstClr val="black"/>
                </a:solidFill>
                <a:latin typeface="Calibri"/>
              </a:rPr>
              <a:t>This is commonly referred to as the </a:t>
            </a:r>
            <a:r>
              <a:rPr lang="en-GB" sz="3520" b="1">
                <a:solidFill>
                  <a:prstClr val="black"/>
                </a:solidFill>
                <a:latin typeface="Calibri"/>
              </a:rPr>
              <a:t>Strategic Asset Allocation.</a:t>
            </a:r>
            <a:endParaRPr lang="en-GB" sz="3520">
              <a:solidFill>
                <a:prstClr val="black"/>
              </a:solidFill>
              <a:latin typeface="Calibri"/>
            </a:endParaRPr>
          </a:p>
          <a:p>
            <a:pPr marL="0" indent="0" algn="just">
              <a:buNone/>
            </a:pPr>
            <a:endParaRPr lang="en-GB" b="1"/>
          </a:p>
          <a:p>
            <a:endParaRPr lang="en-GB"/>
          </a:p>
        </p:txBody>
      </p:sp>
    </p:spTree>
    <p:extLst>
      <p:ext uri="{BB962C8B-B14F-4D97-AF65-F5344CB8AC3E}">
        <p14:creationId xmlns:p14="http://schemas.microsoft.com/office/powerpoint/2010/main" val="3258954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20" b="1"/>
              <a:t>Strategic Asset Allocation – characteristics</a:t>
            </a:r>
          </a:p>
        </p:txBody>
      </p:sp>
      <p:sp>
        <p:nvSpPr>
          <p:cNvPr id="3" name="Content Placeholder 2"/>
          <p:cNvSpPr>
            <a:spLocks noGrp="1"/>
          </p:cNvSpPr>
          <p:nvPr>
            <p:ph idx="1"/>
          </p:nvPr>
        </p:nvSpPr>
        <p:spPr/>
        <p:txBody>
          <a:bodyPr>
            <a:normAutofit/>
          </a:bodyPr>
          <a:lstStyle/>
          <a:p>
            <a:pPr algn="just"/>
            <a:r>
              <a:rPr lang="en-GB"/>
              <a:t>Types of Assets to be held eg Listed Equities, Bonds, Property etc.</a:t>
            </a:r>
          </a:p>
          <a:p>
            <a:pPr algn="just"/>
            <a:r>
              <a:rPr lang="en-GB"/>
              <a:t>Proportion to be held in each Asset Class.</a:t>
            </a:r>
          </a:p>
          <a:p>
            <a:pPr algn="just"/>
            <a:r>
              <a:rPr lang="en-GB"/>
              <a:t>Overriding principle – must take account of Liabilities .</a:t>
            </a:r>
          </a:p>
          <a:p>
            <a:pPr algn="just"/>
            <a:r>
              <a:rPr lang="en-GB"/>
              <a:t>Investment Strategy must seek to achieve an investment return to meet the Liabilities.</a:t>
            </a:r>
          </a:p>
          <a:p>
            <a:pPr algn="just"/>
            <a:r>
              <a:rPr lang="en-GB"/>
              <a:t>The </a:t>
            </a:r>
            <a:r>
              <a:rPr lang="en-GB" b="1"/>
              <a:t>Strategic Asset Allocation </a:t>
            </a:r>
            <a:r>
              <a:rPr lang="en-GB"/>
              <a:t>is the  </a:t>
            </a:r>
            <a:r>
              <a:rPr lang="en-GB" b="1"/>
              <a:t>SINGLE</a:t>
            </a:r>
            <a:r>
              <a:rPr lang="en-GB"/>
              <a:t> most important factor determining the returns of an Investment Portfolio.</a:t>
            </a:r>
          </a:p>
          <a:p>
            <a:pPr algn="just"/>
            <a:r>
              <a:rPr lang="en-GB"/>
              <a:t>The selection of Investment Managers is secondary to the selection of the proportion of the Fund to be invested in each Asset Class.</a:t>
            </a:r>
          </a:p>
        </p:txBody>
      </p:sp>
    </p:spTree>
    <p:extLst>
      <p:ext uri="{BB962C8B-B14F-4D97-AF65-F5344CB8AC3E}">
        <p14:creationId xmlns:p14="http://schemas.microsoft.com/office/powerpoint/2010/main" val="285310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401934"/>
            <a:ext cx="9189720" cy="539897"/>
          </a:xfrm>
          <a:ln>
            <a:solidFill>
              <a:schemeClr val="tx1"/>
            </a:solidFill>
          </a:ln>
        </p:spPr>
        <p:txBody>
          <a:bodyPr>
            <a:normAutofit/>
          </a:bodyPr>
          <a:lstStyle/>
          <a:p>
            <a:r>
              <a:rPr lang="en-GB" sz="2800" b="1">
                <a:solidFill>
                  <a:srgbClr val="C00000"/>
                </a:solidFill>
                <a:latin typeface="Arial" panose="020B0604020202020204" pitchFamily="34" charset="0"/>
                <a:cs typeface="Arial" panose="020B0604020202020204" pitchFamily="34" charset="0"/>
              </a:rPr>
              <a:t> Pension Fund Costs – Triennial Valuation</a:t>
            </a:r>
          </a:p>
        </p:txBody>
      </p:sp>
      <p:sp>
        <p:nvSpPr>
          <p:cNvPr id="3" name="Content Placeholder 2"/>
          <p:cNvSpPr>
            <a:spLocks noGrp="1"/>
          </p:cNvSpPr>
          <p:nvPr>
            <p:ph idx="1"/>
          </p:nvPr>
        </p:nvSpPr>
        <p:spPr>
          <a:xfrm>
            <a:off x="420625" y="1158010"/>
            <a:ext cx="9189720" cy="5482124"/>
          </a:xfrm>
        </p:spPr>
        <p:txBody>
          <a:bodyPr/>
          <a:lstStyle/>
          <a:p>
            <a:pPr>
              <a:buNone/>
            </a:pPr>
            <a:r>
              <a:rPr lang="en-GB" sz="1600" b="1">
                <a:solidFill>
                  <a:schemeClr val="accent1">
                    <a:lumMod val="50000"/>
                  </a:schemeClr>
                </a:solidFill>
                <a:latin typeface="Arial" panose="020B0604020202020204" pitchFamily="34" charset="0"/>
                <a:cs typeface="Arial" panose="020B0604020202020204" pitchFamily="34" charset="0"/>
              </a:rPr>
              <a:t>Triennial Valuation:</a:t>
            </a:r>
          </a:p>
          <a:p>
            <a:pPr>
              <a:buFont typeface="Wingdings" pitchFamily="2" charset="2"/>
              <a:buChar char="Ø"/>
            </a:pPr>
            <a:r>
              <a:rPr lang="en-GB" sz="1600">
                <a:latin typeface="Arial" panose="020B0604020202020204" pitchFamily="34" charset="0"/>
                <a:cs typeface="Arial" panose="020B0604020202020204" pitchFamily="34" charset="0"/>
              </a:rPr>
              <a:t>Completed every 3 years by the actuary; Determines the employer contribution rate.</a:t>
            </a:r>
          </a:p>
          <a:p>
            <a:pPr>
              <a:buFont typeface="Wingdings" pitchFamily="2" charset="2"/>
              <a:buChar char="Ø"/>
            </a:pPr>
            <a:r>
              <a:rPr lang="en-GB" sz="1600">
                <a:latin typeface="Arial" panose="020B0604020202020204" pitchFamily="34" charset="0"/>
                <a:cs typeface="Arial" panose="020B0604020202020204" pitchFamily="34" charset="0"/>
              </a:rPr>
              <a:t>Next valuation: 	2022, data provided as at 31 March 2022.</a:t>
            </a:r>
          </a:p>
          <a:p>
            <a:pPr lvl="6">
              <a:buFont typeface="Wingdings" pitchFamily="2" charset="2"/>
              <a:buChar char="Ø"/>
            </a:pPr>
            <a:endParaRPr lang="en-GB">
              <a:latin typeface="Arial" panose="020B0604020202020204" pitchFamily="34" charset="0"/>
              <a:cs typeface="Arial" panose="020B0604020202020204" pitchFamily="34" charset="0"/>
            </a:endParaRPr>
          </a:p>
          <a:p>
            <a:pPr>
              <a:buNone/>
            </a:pPr>
            <a:r>
              <a:rPr lang="en-GB" sz="1600" b="1">
                <a:solidFill>
                  <a:schemeClr val="accent1">
                    <a:lumMod val="50000"/>
                  </a:schemeClr>
                </a:solidFill>
                <a:latin typeface="Arial" panose="020B0604020202020204" pitchFamily="34" charset="0"/>
                <a:cs typeface="Arial" panose="020B0604020202020204" pitchFamily="34" charset="0"/>
              </a:rPr>
              <a:t>Summary of 2022 triennial valuation:</a:t>
            </a:r>
          </a:p>
          <a:p>
            <a:pPr>
              <a:buFont typeface="Wingdings" pitchFamily="2" charset="2"/>
              <a:buChar char="Ø"/>
            </a:pPr>
            <a:r>
              <a:rPr lang="en-GB" sz="1800" b="0" i="0" u="none" strike="noStrike" baseline="0">
                <a:solidFill>
                  <a:srgbClr val="000000"/>
                </a:solidFill>
                <a:latin typeface="Segoe UI" panose="020B0502040204020203" pitchFamily="34" charset="0"/>
              </a:rPr>
              <a:t>Improved funding position from 90% in 2019 to 103% in 2022 corresponding to a surplus of £33m. Due to strong investment performance and contributions paid plus lower pension increases.</a:t>
            </a:r>
          </a:p>
          <a:p>
            <a:pPr>
              <a:buFont typeface="Wingdings" pitchFamily="2" charset="2"/>
              <a:buChar char="Ø"/>
            </a:pPr>
            <a:r>
              <a:rPr lang="en-GB" sz="1800" b="0" i="0" u="none" strike="noStrike" baseline="0">
                <a:solidFill>
                  <a:srgbClr val="000000"/>
                </a:solidFill>
                <a:latin typeface="Segoe UI" panose="020B0502040204020203" pitchFamily="34" charset="0"/>
              </a:rPr>
              <a:t>Average primary rates increasing from 19.8% in 2019 to 20.7% in 2022 due to high inflation and a lower net discount rate assumption puts upwards pressure on rates </a:t>
            </a:r>
          </a:p>
          <a:p>
            <a:r>
              <a:rPr lang="en-GB" sz="1800" b="0" i="0" u="none" strike="noStrike" baseline="0">
                <a:solidFill>
                  <a:srgbClr val="000000"/>
                </a:solidFill>
                <a:latin typeface="Segoe UI" panose="020B0502040204020203" pitchFamily="34" charset="0"/>
              </a:rPr>
              <a:t>Increased reporting requirements. Need to value McCloud in line with the proposed benefit changes (as instructed by DLUHC) and  consider Climate risks. </a:t>
            </a:r>
          </a:p>
          <a:p>
            <a:endParaRPr lang="en-GB" sz="1600" b="1">
              <a:latin typeface="Arial" panose="020B0604020202020204" pitchFamily="34" charset="0"/>
              <a:cs typeface="Arial" panose="020B0604020202020204" pitchFamily="34" charset="0"/>
            </a:endParaRPr>
          </a:p>
          <a:p>
            <a:pPr>
              <a:spcBef>
                <a:spcPts val="0"/>
              </a:spcBef>
              <a:spcAft>
                <a:spcPts val="330"/>
              </a:spcAft>
              <a:buNone/>
            </a:pPr>
            <a:r>
              <a:rPr lang="en-GB" sz="1600" b="1">
                <a:solidFill>
                  <a:schemeClr val="accent1">
                    <a:lumMod val="50000"/>
                  </a:schemeClr>
                </a:solidFill>
                <a:latin typeface="Arial" panose="020B0604020202020204" pitchFamily="34" charset="0"/>
                <a:cs typeface="Arial" panose="020B0604020202020204" pitchFamily="34" charset="0"/>
              </a:rPr>
              <a:t>2016 Valuation: Liabilities £1,001, Assets £   772m </a:t>
            </a:r>
            <a:r>
              <a:rPr lang="en-GB" sz="1600" b="1">
                <a:solidFill>
                  <a:schemeClr val="accent1">
                    <a:lumMod val="50000"/>
                  </a:schemeClr>
                </a:solidFill>
                <a:latin typeface="Arial" panose="020B0604020202020204" pitchFamily="34" charset="0"/>
                <a:cs typeface="Arial" panose="020B0604020202020204" pitchFamily="34" charset="0"/>
                <a:sym typeface="Wingdings" pitchFamily="2" charset="2"/>
              </a:rPr>
              <a:t> </a:t>
            </a:r>
            <a:r>
              <a:rPr lang="en-GB" sz="1600" b="1">
                <a:solidFill>
                  <a:schemeClr val="accent1">
                    <a:lumMod val="50000"/>
                  </a:schemeClr>
                </a:solidFill>
                <a:latin typeface="Arial" panose="020B0604020202020204" pitchFamily="34" charset="0"/>
                <a:cs typeface="Arial" panose="020B0604020202020204" pitchFamily="34" charset="0"/>
              </a:rPr>
              <a:t>Deficit of £228m or 77% funded</a:t>
            </a:r>
          </a:p>
          <a:p>
            <a:pPr>
              <a:spcBef>
                <a:spcPts val="0"/>
              </a:spcBef>
              <a:spcAft>
                <a:spcPts val="330"/>
              </a:spcAft>
              <a:buNone/>
            </a:pPr>
            <a:r>
              <a:rPr lang="en-GB" sz="1600" b="1">
                <a:solidFill>
                  <a:schemeClr val="accent1">
                    <a:lumMod val="50000"/>
                  </a:schemeClr>
                </a:solidFill>
                <a:latin typeface="Arial" panose="020B0604020202020204" pitchFamily="34" charset="0"/>
                <a:cs typeface="Arial" panose="020B0604020202020204" pitchFamily="34" charset="0"/>
              </a:rPr>
              <a:t>2019 Valuation: Liabilities £1,141, Assets £1,022m </a:t>
            </a:r>
            <a:r>
              <a:rPr lang="en-GB" sz="1600" b="1">
                <a:solidFill>
                  <a:schemeClr val="accent1">
                    <a:lumMod val="50000"/>
                  </a:schemeClr>
                </a:solidFill>
                <a:latin typeface="Arial" panose="020B0604020202020204" pitchFamily="34" charset="0"/>
                <a:cs typeface="Arial" panose="020B0604020202020204" pitchFamily="34" charset="0"/>
                <a:sym typeface="Wingdings" pitchFamily="2" charset="2"/>
              </a:rPr>
              <a:t> </a:t>
            </a:r>
            <a:r>
              <a:rPr lang="en-GB" sz="1600" b="1">
                <a:solidFill>
                  <a:schemeClr val="accent1">
                    <a:lumMod val="50000"/>
                  </a:schemeClr>
                </a:solidFill>
                <a:latin typeface="Arial" panose="020B0604020202020204" pitchFamily="34" charset="0"/>
                <a:cs typeface="Arial" panose="020B0604020202020204" pitchFamily="34" charset="0"/>
              </a:rPr>
              <a:t>Deficit of £119m or 90% funded</a:t>
            </a:r>
          </a:p>
          <a:p>
            <a:pPr>
              <a:spcBef>
                <a:spcPts val="0"/>
              </a:spcBef>
              <a:spcAft>
                <a:spcPts val="330"/>
              </a:spcAft>
              <a:buNone/>
            </a:pPr>
            <a:r>
              <a:rPr lang="en-GB" sz="1600" b="1">
                <a:solidFill>
                  <a:schemeClr val="accent1">
                    <a:lumMod val="50000"/>
                  </a:schemeClr>
                </a:solidFill>
                <a:latin typeface="Arial" panose="020B0604020202020204" pitchFamily="34" charset="0"/>
                <a:cs typeface="Arial" panose="020B0604020202020204" pitchFamily="34" charset="0"/>
              </a:rPr>
              <a:t>2022 Valuation: Liabilities £1,283, Assets £1,306m </a:t>
            </a:r>
            <a:r>
              <a:rPr lang="en-GB" sz="1600" b="1">
                <a:solidFill>
                  <a:schemeClr val="accent1">
                    <a:lumMod val="50000"/>
                  </a:schemeClr>
                </a:solidFill>
                <a:latin typeface="Arial" panose="020B0604020202020204" pitchFamily="34" charset="0"/>
                <a:cs typeface="Arial" panose="020B0604020202020204" pitchFamily="34" charset="0"/>
                <a:sym typeface="Wingdings" pitchFamily="2" charset="2"/>
              </a:rPr>
              <a:t> </a:t>
            </a:r>
            <a:r>
              <a:rPr lang="en-GB" sz="1600" b="1">
                <a:solidFill>
                  <a:schemeClr val="accent1">
                    <a:lumMod val="50000"/>
                  </a:schemeClr>
                </a:solidFill>
                <a:latin typeface="Arial" panose="020B0604020202020204" pitchFamily="34" charset="0"/>
                <a:cs typeface="Arial" panose="020B0604020202020204" pitchFamily="34" charset="0"/>
              </a:rPr>
              <a:t>Surplus of £33m or 103% funded</a:t>
            </a:r>
          </a:p>
          <a:p>
            <a:pPr>
              <a:spcBef>
                <a:spcPts val="0"/>
              </a:spcBef>
              <a:spcAft>
                <a:spcPts val="330"/>
              </a:spcAft>
              <a:buNone/>
            </a:pPr>
            <a:endParaRPr lang="en-GB" sz="1600" b="1">
              <a:latin typeface="Arial" panose="020B0604020202020204" pitchFamily="34" charset="0"/>
              <a:cs typeface="Arial" panose="020B0604020202020204" pitchFamily="34" charset="0"/>
            </a:endParaRPr>
          </a:p>
          <a:p>
            <a:pPr>
              <a:spcBef>
                <a:spcPts val="0"/>
              </a:spcBef>
              <a:spcAft>
                <a:spcPts val="330"/>
              </a:spcAft>
              <a:buNone/>
            </a:pPr>
            <a:endParaRPr lang="en-GB" sz="1100"/>
          </a:p>
          <a:p>
            <a:pPr>
              <a:buFont typeface="Wingdings" pitchFamily="2" charset="2"/>
              <a:buChar char="Ø"/>
            </a:pPr>
            <a:endParaRPr lang="en-GB" sz="2200"/>
          </a:p>
          <a:p>
            <a:pPr>
              <a:buNone/>
            </a:pPr>
            <a:endParaRPr lang="en-GB" sz="2200"/>
          </a:p>
        </p:txBody>
      </p:sp>
      <p:pic>
        <p:nvPicPr>
          <p:cNvPr id="4" name="Picture 3" descr="http://www.pensions-insight.co.uk/pictures/380xAny/2/5/3/12253_scales_money_iStock_000016983905Large_WEB-READY.jpg"/>
          <p:cNvPicPr/>
          <p:nvPr/>
        </p:nvPicPr>
        <p:blipFill>
          <a:blip r:embed="rId3" cstate="print"/>
          <a:srcRect/>
          <a:stretch>
            <a:fillRect/>
          </a:stretch>
        </p:blipFill>
        <p:spPr bwMode="auto">
          <a:xfrm>
            <a:off x="6775729" y="1896894"/>
            <a:ext cx="2138638" cy="1039180"/>
          </a:xfrm>
          <a:prstGeom prst="rect">
            <a:avLst/>
          </a:prstGeom>
          <a:noFill/>
          <a:ln w="9525">
            <a:noFill/>
            <a:miter lim="800000"/>
            <a:headEnd/>
            <a:tailEnd/>
          </a:ln>
        </p:spPr>
      </p:pic>
    </p:spTree>
    <p:extLst>
      <p:ext uri="{BB962C8B-B14F-4D97-AF65-F5344CB8AC3E}">
        <p14:creationId xmlns:p14="http://schemas.microsoft.com/office/powerpoint/2010/main" val="896396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20" b="1">
                <a:solidFill>
                  <a:prstClr val="black"/>
                </a:solidFill>
                <a:latin typeface="Calibri"/>
              </a:rPr>
              <a:t>Strategic Asset Allocation – practicalities</a:t>
            </a:r>
            <a:endParaRPr lang="en-GB" sz="3520"/>
          </a:p>
        </p:txBody>
      </p:sp>
      <p:sp>
        <p:nvSpPr>
          <p:cNvPr id="3" name="Content Placeholder 2"/>
          <p:cNvSpPr>
            <a:spLocks noGrp="1"/>
          </p:cNvSpPr>
          <p:nvPr>
            <p:ph idx="1"/>
          </p:nvPr>
        </p:nvSpPr>
        <p:spPr>
          <a:xfrm>
            <a:off x="502920" y="1803276"/>
            <a:ext cx="9052560" cy="4978559"/>
          </a:xfrm>
        </p:spPr>
        <p:txBody>
          <a:bodyPr>
            <a:normAutofit fontScale="77500" lnSpcReduction="20000"/>
          </a:bodyPr>
          <a:lstStyle/>
          <a:p>
            <a:pPr algn="just"/>
            <a:r>
              <a:rPr lang="en-GB" sz="2640"/>
              <a:t>100% Funding needed in long term.</a:t>
            </a:r>
          </a:p>
          <a:p>
            <a:pPr algn="just"/>
            <a:r>
              <a:rPr lang="en-GB" sz="2640"/>
              <a:t>Open Defined Benefit Scheme.</a:t>
            </a:r>
          </a:p>
          <a:p>
            <a:pPr algn="just"/>
            <a:r>
              <a:rPr lang="en-GB" sz="2640"/>
              <a:t>Fund is likely to require more income going forward to pay benefits.</a:t>
            </a:r>
          </a:p>
          <a:p>
            <a:pPr algn="just"/>
            <a:r>
              <a:rPr lang="en-GB" sz="2640"/>
              <a:t>Therefore as the LBBD Fund is both an Open Defined Benefit scheme but also likely to need increasing income it needs to invest in both “Growth Assets” and income generative assets.</a:t>
            </a:r>
          </a:p>
          <a:p>
            <a:pPr algn="just"/>
            <a:r>
              <a:rPr lang="en-GB" sz="2640"/>
              <a:t>Refraining from investing sufficiently in “Growth Assets” would require considerably higher employer contributions and therefore these are likely to remain the main focus of the Strategic Asset Allocation.</a:t>
            </a:r>
          </a:p>
          <a:p>
            <a:pPr algn="just"/>
            <a:r>
              <a:rPr lang="en-GB" sz="2640"/>
              <a:t>In preparing its </a:t>
            </a:r>
            <a:r>
              <a:rPr lang="en-GB" sz="2640" b="1"/>
              <a:t>Investment Strategy Statement </a:t>
            </a:r>
            <a:r>
              <a:rPr lang="en-GB" sz="2640"/>
              <a:t>the LGPS Regulations require a LGPS Fund to take </a:t>
            </a:r>
            <a:r>
              <a:rPr lang="en-GB" sz="2640" i="1"/>
              <a:t>“proper advice” </a:t>
            </a:r>
            <a:r>
              <a:rPr lang="en-GB" sz="2640"/>
              <a:t>The provider of </a:t>
            </a:r>
            <a:r>
              <a:rPr lang="en-GB" sz="2640" i="1"/>
              <a:t>“proper advice” </a:t>
            </a:r>
            <a:r>
              <a:rPr lang="en-GB" sz="2640"/>
              <a:t>to the LBBD Fund is Hymans Robertson.</a:t>
            </a:r>
          </a:p>
          <a:p>
            <a:pPr algn="just"/>
            <a:r>
              <a:rPr lang="en-GB" sz="2640"/>
              <a:t>The Pensions Committee determines the </a:t>
            </a:r>
            <a:r>
              <a:rPr lang="en-GB" sz="2640" b="1"/>
              <a:t>Investment Strategy Statement </a:t>
            </a:r>
            <a:r>
              <a:rPr lang="en-GB" sz="2640"/>
              <a:t>including the Strategic Asset Allocation based on input from the Funds Officers, Investment Consultant (Hymans Robertson), Actuary (Barnett Waddingham) and Independent Advisor (John Raisin Financial Services).</a:t>
            </a:r>
          </a:p>
          <a:p>
            <a:pPr algn="just"/>
            <a:endParaRPr lang="en-GB"/>
          </a:p>
        </p:txBody>
      </p:sp>
    </p:spTree>
    <p:extLst>
      <p:ext uri="{BB962C8B-B14F-4D97-AF65-F5344CB8AC3E}">
        <p14:creationId xmlns:p14="http://schemas.microsoft.com/office/powerpoint/2010/main" val="2599352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5522-72A3-10AA-BEF8-14523EBE1983}"/>
              </a:ext>
            </a:extLst>
          </p:cNvPr>
          <p:cNvSpPr>
            <a:spLocks noGrp="1"/>
          </p:cNvSpPr>
          <p:nvPr>
            <p:ph type="title"/>
          </p:nvPr>
        </p:nvSpPr>
        <p:spPr/>
        <p:txBody>
          <a:bodyPr>
            <a:normAutofit/>
          </a:bodyPr>
          <a:lstStyle/>
          <a:p>
            <a:r>
              <a:rPr lang="en-GB" sz="3080" b="1">
                <a:solidFill>
                  <a:prstClr val="black"/>
                </a:solidFill>
                <a:latin typeface="Calibri"/>
              </a:rPr>
              <a:t>Strategic Asset Allocation – Asset Class examples</a:t>
            </a:r>
            <a:endParaRPr lang="en-GB" sz="3080"/>
          </a:p>
        </p:txBody>
      </p:sp>
      <p:sp>
        <p:nvSpPr>
          <p:cNvPr id="3" name="Content Placeholder 2">
            <a:extLst>
              <a:ext uri="{FF2B5EF4-FFF2-40B4-BE49-F238E27FC236}">
                <a16:creationId xmlns:a16="http://schemas.microsoft.com/office/drawing/2014/main" id="{23B33D2E-A04D-A118-E064-883C42727ACC}"/>
              </a:ext>
            </a:extLst>
          </p:cNvPr>
          <p:cNvSpPr>
            <a:spLocks noGrp="1"/>
          </p:cNvSpPr>
          <p:nvPr>
            <p:ph idx="1"/>
          </p:nvPr>
        </p:nvSpPr>
        <p:spPr/>
        <p:txBody>
          <a:bodyPr>
            <a:normAutofit fontScale="85000" lnSpcReduction="20000"/>
          </a:bodyPr>
          <a:lstStyle/>
          <a:p>
            <a:pPr marL="0" indent="0" algn="just">
              <a:buNone/>
            </a:pPr>
            <a:r>
              <a:rPr lang="en-GB" sz="2640" b="1"/>
              <a:t>Examples of Growth Assets </a:t>
            </a:r>
            <a:r>
              <a:rPr lang="en-GB" sz="2640"/>
              <a:t>(based on Hymans training February 2022)</a:t>
            </a:r>
            <a:endParaRPr lang="en-GB" sz="2640" b="1"/>
          </a:p>
          <a:p>
            <a:pPr algn="just"/>
            <a:r>
              <a:rPr lang="en-GB" sz="2640"/>
              <a:t>Listed Equity</a:t>
            </a:r>
          </a:p>
          <a:p>
            <a:pPr algn="just"/>
            <a:r>
              <a:rPr lang="en-GB" sz="2640"/>
              <a:t>Private Equity</a:t>
            </a:r>
          </a:p>
          <a:p>
            <a:pPr algn="just"/>
            <a:r>
              <a:rPr lang="en-GB" sz="2640"/>
              <a:t>Diversified Growth</a:t>
            </a:r>
          </a:p>
          <a:p>
            <a:pPr algn="just"/>
            <a:r>
              <a:rPr lang="en-GB" sz="2640"/>
              <a:t>Hedge Funds</a:t>
            </a:r>
          </a:p>
          <a:p>
            <a:pPr algn="just"/>
            <a:r>
              <a:rPr lang="en-GB" sz="2640"/>
              <a:t> Property (some)</a:t>
            </a:r>
          </a:p>
          <a:p>
            <a:pPr marL="0" indent="0" algn="just">
              <a:buNone/>
            </a:pPr>
            <a:r>
              <a:rPr lang="en-GB" sz="2640" b="1"/>
              <a:t>Examples of Income Assets </a:t>
            </a:r>
            <a:r>
              <a:rPr lang="en-GB" sz="2640"/>
              <a:t>(based on Hymans training February 2022)</a:t>
            </a:r>
            <a:endParaRPr lang="en-GB" sz="2640" b="1"/>
          </a:p>
          <a:p>
            <a:pPr algn="just"/>
            <a:r>
              <a:rPr lang="en-GB" sz="2640"/>
              <a:t>Infrastructure</a:t>
            </a:r>
          </a:p>
          <a:p>
            <a:pPr algn="just"/>
            <a:r>
              <a:rPr lang="en-GB" sz="2640"/>
              <a:t>Property (some)</a:t>
            </a:r>
          </a:p>
          <a:p>
            <a:pPr algn="just"/>
            <a:r>
              <a:rPr lang="en-GB" sz="2640"/>
              <a:t>Investment Grade Corporate Bonds</a:t>
            </a:r>
          </a:p>
          <a:p>
            <a:pPr algn="just"/>
            <a:r>
              <a:rPr lang="en-GB" sz="2640"/>
              <a:t>Alternative Credit</a:t>
            </a:r>
          </a:p>
          <a:p>
            <a:endParaRPr lang="en-GB" sz="2640"/>
          </a:p>
        </p:txBody>
      </p:sp>
    </p:spTree>
    <p:extLst>
      <p:ext uri="{BB962C8B-B14F-4D97-AF65-F5344CB8AC3E}">
        <p14:creationId xmlns:p14="http://schemas.microsoft.com/office/powerpoint/2010/main" val="1449693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20" b="1">
                <a:solidFill>
                  <a:prstClr val="black"/>
                </a:solidFill>
                <a:latin typeface="Calibri"/>
              </a:rPr>
              <a:t>Strategic Asset Allocation -</a:t>
            </a:r>
            <a:r>
              <a:rPr lang="en-GB" sz="3520"/>
              <a:t> </a:t>
            </a:r>
            <a:r>
              <a:rPr lang="en-GB" sz="3520" b="1"/>
              <a:t>Diversification </a:t>
            </a:r>
          </a:p>
        </p:txBody>
      </p:sp>
      <p:sp>
        <p:nvSpPr>
          <p:cNvPr id="3" name="Content Placeholder 2"/>
          <p:cNvSpPr>
            <a:spLocks noGrp="1"/>
          </p:cNvSpPr>
          <p:nvPr>
            <p:ph idx="1"/>
          </p:nvPr>
        </p:nvSpPr>
        <p:spPr>
          <a:xfrm>
            <a:off x="502920" y="1791681"/>
            <a:ext cx="9052560" cy="4978559"/>
          </a:xfrm>
        </p:spPr>
        <p:txBody>
          <a:bodyPr>
            <a:normAutofit fontScale="85000" lnSpcReduction="20000"/>
          </a:bodyPr>
          <a:lstStyle/>
          <a:p>
            <a:endParaRPr lang="en-GB" sz="3080"/>
          </a:p>
          <a:p>
            <a:pPr algn="just"/>
            <a:r>
              <a:rPr lang="en-GB" sz="3080"/>
              <a:t>Spreading risk across a range of Asset Classes.</a:t>
            </a:r>
          </a:p>
          <a:p>
            <a:pPr algn="just"/>
            <a:r>
              <a:rPr lang="en-GB" sz="3080"/>
              <a:t>Each Asset Class performs differently over time.</a:t>
            </a:r>
          </a:p>
          <a:p>
            <a:pPr algn="just"/>
            <a:r>
              <a:rPr lang="en-GB" sz="3080"/>
              <a:t>Including Asset Classes that increase or decrease to different extents under different market conditions.</a:t>
            </a:r>
          </a:p>
          <a:p>
            <a:pPr algn="just"/>
            <a:r>
              <a:rPr lang="en-GB" sz="3080"/>
              <a:t>Reduce volatility and smooth returns.</a:t>
            </a:r>
          </a:p>
          <a:p>
            <a:pPr algn="just"/>
            <a:r>
              <a:rPr lang="en-GB" sz="3080"/>
              <a:t>Sacrifice some return for more stability?</a:t>
            </a:r>
          </a:p>
          <a:p>
            <a:pPr algn="just"/>
            <a:r>
              <a:rPr lang="en-GB" sz="3080"/>
              <a:t>Include some Asset Classes  with clear income generative characteristics.</a:t>
            </a:r>
          </a:p>
          <a:p>
            <a:pPr algn="just"/>
            <a:r>
              <a:rPr lang="en-GB" sz="3080"/>
              <a:t>An appropriate </a:t>
            </a:r>
            <a:r>
              <a:rPr lang="en-GB" sz="3080" b="1"/>
              <a:t>Strategic Asset Allocation </a:t>
            </a:r>
            <a:r>
              <a:rPr lang="en-GB" sz="3080"/>
              <a:t>should mitigate further Budget pressures on Council and other Employers.</a:t>
            </a:r>
          </a:p>
          <a:p>
            <a:endParaRPr lang="en-GB"/>
          </a:p>
        </p:txBody>
      </p:sp>
    </p:spTree>
    <p:extLst>
      <p:ext uri="{BB962C8B-B14F-4D97-AF65-F5344CB8AC3E}">
        <p14:creationId xmlns:p14="http://schemas.microsoft.com/office/powerpoint/2010/main" val="2132070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961948-46D1-401B-9734-5D3224C24869}"/>
              </a:ext>
            </a:extLst>
          </p:cNvPr>
          <p:cNvSpPr txBox="1"/>
          <p:nvPr/>
        </p:nvSpPr>
        <p:spPr>
          <a:xfrm>
            <a:off x="647635" y="604922"/>
            <a:ext cx="8903807" cy="523220"/>
          </a:xfrm>
          <a:prstGeom prst="rect">
            <a:avLst/>
          </a:prstGeom>
          <a:noFill/>
          <a:ln>
            <a:solidFill>
              <a:schemeClr val="tx1"/>
            </a:solidFill>
          </a:ln>
        </p:spPr>
        <p:txBody>
          <a:bodyPr wrap="square">
            <a:spAutoFit/>
          </a:bodyPr>
          <a:lstStyle/>
          <a:p>
            <a:r>
              <a:rPr lang="en-GB" sz="2800" b="1">
                <a:ln>
                  <a:solidFill>
                    <a:schemeClr val="tx1"/>
                  </a:solidFill>
                </a:ln>
                <a:solidFill>
                  <a:srgbClr val="C00000"/>
                </a:solidFill>
                <a:latin typeface="Arial" panose="020B0604020202020204" pitchFamily="34" charset="0"/>
              </a:rPr>
              <a:t>Strategy Review</a:t>
            </a:r>
            <a:endParaRPr lang="en-GB" sz="2800">
              <a:ln>
                <a:solidFill>
                  <a:schemeClr val="tx1"/>
                </a:solidFill>
              </a:ln>
              <a:solidFill>
                <a:srgbClr val="C00000"/>
              </a:solidFill>
            </a:endParaRPr>
          </a:p>
        </p:txBody>
      </p:sp>
      <p:sp>
        <p:nvSpPr>
          <p:cNvPr id="3" name="TextBox 2">
            <a:extLst>
              <a:ext uri="{FF2B5EF4-FFF2-40B4-BE49-F238E27FC236}">
                <a16:creationId xmlns:a16="http://schemas.microsoft.com/office/drawing/2014/main" id="{1D39DF6B-A765-441E-89AC-BCA0CBFCBE8F}"/>
              </a:ext>
            </a:extLst>
          </p:cNvPr>
          <p:cNvSpPr txBox="1"/>
          <p:nvPr/>
        </p:nvSpPr>
        <p:spPr>
          <a:xfrm>
            <a:off x="647635" y="1407654"/>
            <a:ext cx="8903807" cy="656590"/>
          </a:xfrm>
          <a:prstGeom prst="rect">
            <a:avLst/>
          </a:prstGeom>
          <a:noFill/>
          <a:ln w="15875" cap="sq">
            <a:solidFill>
              <a:schemeClr val="tx1"/>
            </a:solidFill>
          </a:ln>
        </p:spPr>
        <p:txBody>
          <a:bodyPr wrap="square">
            <a:spAutoFit/>
          </a:bodyPr>
          <a:lstStyle/>
          <a:p>
            <a:pPr marL="235744" indent="-235744">
              <a:spcBef>
                <a:spcPts val="413"/>
              </a:spcBef>
              <a:spcAft>
                <a:spcPts val="413"/>
              </a:spcAft>
              <a:buFont typeface="Wingdings"/>
              <a:buChar char="Ø"/>
            </a:pPr>
            <a:r>
              <a:rPr lang="en-GB" sz="1500">
                <a:latin typeface="Arial" panose="020B0604020202020204" pitchFamily="34" charset="0"/>
                <a:cs typeface="Arial" panose="020B0604020202020204" pitchFamily="34" charset="0"/>
              </a:rPr>
              <a:t>Proposed Timetable provided below with Investment Strategy Review completed by March 2023;</a:t>
            </a:r>
          </a:p>
          <a:p>
            <a:pPr marL="235744" indent="-235744">
              <a:spcBef>
                <a:spcPts val="413"/>
              </a:spcBef>
              <a:spcAft>
                <a:spcPts val="413"/>
              </a:spcAft>
              <a:buFont typeface="Wingdings"/>
              <a:buChar char="Ø"/>
            </a:pPr>
            <a:r>
              <a:rPr lang="en-GB" sz="1500">
                <a:latin typeface="Arial" panose="020B0604020202020204" pitchFamily="34" charset="0"/>
                <a:cs typeface="Arial" panose="020B0604020202020204" pitchFamily="34" charset="0"/>
              </a:rPr>
              <a:t> Strategy review to look at risk and asset allocation and will link this to the London CIV and ESG;</a:t>
            </a:r>
          </a:p>
        </p:txBody>
      </p:sp>
      <p:graphicFrame>
        <p:nvGraphicFramePr>
          <p:cNvPr id="5" name="Table 4">
            <a:extLst>
              <a:ext uri="{FF2B5EF4-FFF2-40B4-BE49-F238E27FC236}">
                <a16:creationId xmlns:a16="http://schemas.microsoft.com/office/drawing/2014/main" id="{94612254-0AE1-8539-C508-62D86E049FED}"/>
              </a:ext>
            </a:extLst>
          </p:cNvPr>
          <p:cNvGraphicFramePr>
            <a:graphicFrameLocks noGrp="1"/>
          </p:cNvGraphicFramePr>
          <p:nvPr>
            <p:extLst>
              <p:ext uri="{D42A27DB-BD31-4B8C-83A1-F6EECF244321}">
                <p14:modId xmlns:p14="http://schemas.microsoft.com/office/powerpoint/2010/main" val="3434193030"/>
              </p:ext>
            </p:extLst>
          </p:nvPr>
        </p:nvGraphicFramePr>
        <p:xfrm>
          <a:off x="647637" y="2343757"/>
          <a:ext cx="8903805" cy="4112547"/>
        </p:xfrm>
        <a:graphic>
          <a:graphicData uri="http://schemas.openxmlformats.org/drawingml/2006/table">
            <a:tbl>
              <a:tblPr firstRow="1" firstCol="1" bandRow="1"/>
              <a:tblGrid>
                <a:gridCol w="801784">
                  <a:extLst>
                    <a:ext uri="{9D8B030D-6E8A-4147-A177-3AD203B41FA5}">
                      <a16:colId xmlns:a16="http://schemas.microsoft.com/office/drawing/2014/main" val="2649560723"/>
                    </a:ext>
                  </a:extLst>
                </a:gridCol>
                <a:gridCol w="2266545">
                  <a:extLst>
                    <a:ext uri="{9D8B030D-6E8A-4147-A177-3AD203B41FA5}">
                      <a16:colId xmlns:a16="http://schemas.microsoft.com/office/drawing/2014/main" val="2691824971"/>
                    </a:ext>
                  </a:extLst>
                </a:gridCol>
                <a:gridCol w="5835476">
                  <a:extLst>
                    <a:ext uri="{9D8B030D-6E8A-4147-A177-3AD203B41FA5}">
                      <a16:colId xmlns:a16="http://schemas.microsoft.com/office/drawing/2014/main" val="2305444875"/>
                    </a:ext>
                  </a:extLst>
                </a:gridCol>
              </a:tblGrid>
              <a:tr h="124085">
                <a:tc>
                  <a:txBody>
                    <a:bodyPr/>
                    <a:lstStyle/>
                    <a:p>
                      <a:r>
                        <a:rPr lang="en-GB" sz="1300" b="1">
                          <a:solidFill>
                            <a:srgbClr val="FFFFFF"/>
                          </a:solidFill>
                          <a:effectLst/>
                          <a:latin typeface="Arial" panose="020B0604020202020204" pitchFamily="34" charset="0"/>
                          <a:ea typeface="Calibri" panose="020F0502020204030204" pitchFamily="34" charset="0"/>
                          <a:cs typeface="Arial" panose="020B0604020202020204" pitchFamily="34" charset="0"/>
                        </a:rPr>
                        <a:t>Period </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r>
                        <a:rPr lang="en-GB" sz="1300" b="1">
                          <a:solidFill>
                            <a:srgbClr val="FFFFFF"/>
                          </a:solidFill>
                          <a:effectLst/>
                          <a:latin typeface="Arial" panose="020B0604020202020204" pitchFamily="34" charset="0"/>
                          <a:ea typeface="Calibri" panose="020F0502020204030204" pitchFamily="34" charset="0"/>
                          <a:cs typeface="Arial" panose="020B0604020202020204" pitchFamily="34" charset="0"/>
                        </a:rPr>
                        <a:t>Work items</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r>
                        <a:rPr lang="en-GB" sz="1300" b="1">
                          <a:solidFill>
                            <a:srgbClr val="FFFFFF"/>
                          </a:solidFill>
                          <a:effectLst/>
                          <a:latin typeface="Arial" panose="020B0604020202020204" pitchFamily="34" charset="0"/>
                          <a:ea typeface="Calibri" panose="020F0502020204030204" pitchFamily="34" charset="0"/>
                          <a:cs typeface="Arial" panose="020B0604020202020204" pitchFamily="34" charset="0"/>
                        </a:rPr>
                        <a:t>Notes on deliverables/timescales </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417902451"/>
                  </a:ext>
                </a:extLst>
              </a:tr>
              <a:tr h="248169">
                <a:tc>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Q4 2022</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Review Investment Priorities for 2022/2023</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Discuss with Fund Officers in the first instance and discuss provisional valuation results - </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December 2022</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74164"/>
                  </a:ext>
                </a:extLst>
              </a:tr>
              <a:tr h="248169">
                <a:tc rowSpan="6">
                  <a:txBody>
                    <a:bodyPr/>
                    <a:lstStyle/>
                    <a:p>
                      <a:pPr algn="ctr"/>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Q1 2023</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Review of investment beliefs</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Investment beliefs survey for the Committee (also covering Responsible Investment)- </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December</a:t>
                      </a:r>
                      <a:r>
                        <a:rPr lang="en-GB" sz="1300">
                          <a:solidFill>
                            <a:srgbClr val="333333"/>
                          </a:solidFill>
                          <a:effectLst/>
                          <a:latin typeface="Arial" panose="020B0604020202020204" pitchFamily="34" charset="0"/>
                          <a:ea typeface="Calibri" panose="020F0502020204030204" pitchFamily="34" charset="0"/>
                          <a:cs typeface="Arial" panose="020B0604020202020204" pitchFamily="34" charset="0"/>
                        </a:rPr>
                        <a:t> 2022</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44600654"/>
                  </a:ext>
                </a:extLst>
              </a:tr>
              <a:tr h="248169">
                <a:tc vMerge="1">
                  <a:txBody>
                    <a:bodyPr/>
                    <a:lstStyle/>
                    <a:p>
                      <a:endParaRPr lang="en-GB"/>
                    </a:p>
                  </a:txBody>
                  <a:tcPr/>
                </a:tc>
                <a:tc vMerge="1">
                  <a:txBody>
                    <a:bodyPr/>
                    <a:lstStyle/>
                    <a:p>
                      <a:endParaRPr lang="en-GB"/>
                    </a:p>
                  </a:txBody>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Training on investment beliefs &amp; discussion of survey results-</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January 2023</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9912183"/>
                  </a:ext>
                </a:extLst>
              </a:tr>
              <a:tr h="248169">
                <a:tc vMerge="1">
                  <a:txBody>
                    <a:bodyPr/>
                    <a:lstStyle/>
                    <a:p>
                      <a:endParaRPr lang="en-GB"/>
                    </a:p>
                  </a:txBody>
                  <a:tcPr/>
                </a:tc>
                <a:tc vMerge="1">
                  <a:txBody>
                    <a:bodyPr/>
                    <a:lstStyle/>
                    <a:p>
                      <a:endParaRPr lang="en-GB"/>
                    </a:p>
                  </a:txBody>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Draft investment beliefs March Committee meeting- </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February 2023</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4546832"/>
                  </a:ext>
                </a:extLst>
              </a:tr>
              <a:tr h="372254">
                <a:tc vMerge="1">
                  <a:txBody>
                    <a:bodyPr/>
                    <a:lstStyle/>
                    <a:p>
                      <a:endParaRPr lang="en-GB"/>
                    </a:p>
                  </a:txBody>
                  <a:tcPr/>
                </a:tc>
                <a:tc>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Responsible Investment wording for ISS</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Hymans to provide Responsible Investment section for inclusion in the ISS, to firm up approach to ESG based on beliefs session- </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January 2023</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364995"/>
                  </a:ext>
                </a:extLst>
              </a:tr>
              <a:tr h="496339">
                <a:tc vMerge="1">
                  <a:txBody>
                    <a:bodyPr/>
                    <a:lstStyle/>
                    <a:p>
                      <a:endParaRPr lang="en-GB"/>
                    </a:p>
                  </a:txBody>
                  <a:tcPr/>
                </a:tc>
                <a:tc>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Investment strategy review</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Investment strategy review alongside the 2022 actuarial valuation to inform potential adjustments to the level of risk/return and asset allocation. Agree scope of the review with Officers - </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January 2023, report to March Committee</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19960703"/>
                  </a:ext>
                </a:extLst>
              </a:tr>
              <a:tr h="496339">
                <a:tc vMerge="1">
                  <a:txBody>
                    <a:bodyPr/>
                    <a:lstStyle/>
                    <a:p>
                      <a:endParaRPr lang="en-GB"/>
                    </a:p>
                  </a:txBody>
                  <a:tcPr/>
                </a:tc>
                <a:tc>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Committee investment training sessions</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Hymans to prepare training sessions for Committee alongside strategy review process, covering alternative asset classes (e.g. credit, infrastructure) and Responsible Investment (incl. passive equity)- </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February</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628557"/>
                  </a:ext>
                </a:extLst>
              </a:tr>
              <a:tr h="496339">
                <a:tc rowSpan="2">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Q2 2023</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Implementation of proposed investment strategy options</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Implementation of investment strategy review proposals, including formal recommendations. Consider options via LCIV, look at equity portfolio and review currency hedging process (if required)- </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April/May</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5458721"/>
                  </a:ext>
                </a:extLst>
              </a:tr>
              <a:tr h="248169">
                <a:tc vMerge="1">
                  <a:txBody>
                    <a:bodyPr/>
                    <a:lstStyle/>
                    <a:p>
                      <a:endParaRPr lang="en-GB"/>
                    </a:p>
                  </a:txBody>
                  <a:tcPr/>
                </a:tc>
                <a:tc>
                  <a:txBody>
                    <a:bodyPr/>
                    <a:lstStyle/>
                    <a:p>
                      <a:r>
                        <a:rPr lang="en-GB" sz="1300" b="1">
                          <a:solidFill>
                            <a:srgbClr val="4B4B4B"/>
                          </a:solidFill>
                          <a:effectLst/>
                          <a:latin typeface="Arial" panose="020B0604020202020204" pitchFamily="34" charset="0"/>
                          <a:ea typeface="Calibri" panose="020F0502020204030204" pitchFamily="34" charset="0"/>
                          <a:cs typeface="Arial" panose="020B0604020202020204" pitchFamily="34" charset="0"/>
                        </a:rPr>
                        <a:t>Review of ISS</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en-GB" sz="1300">
                          <a:solidFill>
                            <a:srgbClr val="4B4B4B"/>
                          </a:solidFill>
                          <a:effectLst/>
                          <a:latin typeface="Arial" panose="020B0604020202020204" pitchFamily="34" charset="0"/>
                          <a:ea typeface="Calibri" panose="020F0502020204030204" pitchFamily="34" charset="0"/>
                          <a:cs typeface="Arial" panose="020B0604020202020204" pitchFamily="34" charset="0"/>
                        </a:rPr>
                        <a:t>Work with Officers to update ISS as required- </a:t>
                      </a:r>
                      <a:r>
                        <a:rPr lang="en-GB" sz="1300" b="1">
                          <a:solidFill>
                            <a:srgbClr val="333333"/>
                          </a:solidFill>
                          <a:effectLst/>
                          <a:latin typeface="Arial" panose="020B0604020202020204" pitchFamily="34" charset="0"/>
                          <a:ea typeface="Calibri" panose="020F0502020204030204" pitchFamily="34" charset="0"/>
                          <a:cs typeface="Arial" panose="020B0604020202020204" pitchFamily="34" charset="0"/>
                        </a:rPr>
                        <a:t>May/June</a:t>
                      </a:r>
                      <a:endParaRPr lang="en-GB" sz="1300">
                        <a:effectLst/>
                        <a:latin typeface="Arial" panose="020B0604020202020204" pitchFamily="34" charset="0"/>
                        <a:ea typeface="Calibri" panose="020F0502020204030204" pitchFamily="34" charset="0"/>
                        <a:cs typeface="Arial" panose="020B0604020202020204" pitchFamily="34" charset="0"/>
                      </a:endParaRPr>
                    </a:p>
                  </a:txBody>
                  <a:tcPr marL="53196" marR="5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670336"/>
                  </a:ext>
                </a:extLst>
              </a:tr>
            </a:tbl>
          </a:graphicData>
        </a:graphic>
      </p:graphicFrame>
    </p:spTree>
    <p:extLst>
      <p:ext uri="{BB962C8B-B14F-4D97-AF65-F5344CB8AC3E}">
        <p14:creationId xmlns:p14="http://schemas.microsoft.com/office/powerpoint/2010/main" val="21622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961948-46D1-401B-9734-5D3224C24869}"/>
              </a:ext>
            </a:extLst>
          </p:cNvPr>
          <p:cNvSpPr txBox="1"/>
          <p:nvPr/>
        </p:nvSpPr>
        <p:spPr>
          <a:xfrm>
            <a:off x="506958" y="884670"/>
            <a:ext cx="9044485" cy="523220"/>
          </a:xfrm>
          <a:prstGeom prst="rect">
            <a:avLst/>
          </a:prstGeom>
          <a:noFill/>
          <a:ln>
            <a:solidFill>
              <a:schemeClr val="tx1"/>
            </a:solidFill>
          </a:ln>
        </p:spPr>
        <p:txBody>
          <a:bodyPr wrap="square">
            <a:spAutoFit/>
          </a:bodyPr>
          <a:lstStyle/>
          <a:p>
            <a:r>
              <a:rPr lang="en-GB" sz="2800" b="1">
                <a:ln>
                  <a:solidFill>
                    <a:schemeClr val="tx1"/>
                  </a:solidFill>
                </a:ln>
                <a:solidFill>
                  <a:srgbClr val="C00000"/>
                </a:solidFill>
                <a:latin typeface="Arial" panose="020B0604020202020204" pitchFamily="34" charset="0"/>
              </a:rPr>
              <a:t>Social, Environmental and Ethical Considerations</a:t>
            </a:r>
            <a:endParaRPr lang="en-GB" sz="2800">
              <a:ln>
                <a:solidFill>
                  <a:schemeClr val="tx1"/>
                </a:solidFill>
              </a:ln>
              <a:solidFill>
                <a:srgbClr val="C00000"/>
              </a:solidFill>
            </a:endParaRPr>
          </a:p>
        </p:txBody>
      </p:sp>
      <p:sp>
        <p:nvSpPr>
          <p:cNvPr id="3" name="TextBox 2">
            <a:extLst>
              <a:ext uri="{FF2B5EF4-FFF2-40B4-BE49-F238E27FC236}">
                <a16:creationId xmlns:a16="http://schemas.microsoft.com/office/drawing/2014/main" id="{1D39DF6B-A765-441E-89AC-BCA0CBFCBE8F}"/>
              </a:ext>
            </a:extLst>
          </p:cNvPr>
          <p:cNvSpPr txBox="1"/>
          <p:nvPr/>
        </p:nvSpPr>
        <p:spPr>
          <a:xfrm>
            <a:off x="506958" y="1627204"/>
            <a:ext cx="9044485" cy="4914166"/>
          </a:xfrm>
          <a:prstGeom prst="rect">
            <a:avLst/>
          </a:prstGeom>
          <a:noFill/>
          <a:ln w="15875" cap="sq">
            <a:solidFill>
              <a:srgbClr val="C00000"/>
            </a:solidFill>
          </a:ln>
        </p:spPr>
        <p:txBody>
          <a:bodyPr wrap="square">
            <a:spAutoFit/>
          </a:bodyPr>
          <a:lstStyle/>
          <a:p>
            <a:pPr>
              <a:spcBef>
                <a:spcPts val="413"/>
              </a:spcBef>
              <a:spcAft>
                <a:spcPts val="413"/>
              </a:spcAft>
            </a:pPr>
            <a:r>
              <a:rPr lang="en-GB" sz="1300" b="1">
                <a:solidFill>
                  <a:srgbClr val="000000"/>
                </a:solidFill>
                <a:latin typeface="Arial" panose="020B0604020202020204" pitchFamily="34" charset="0"/>
              </a:rPr>
              <a:t>ESG Summary</a:t>
            </a:r>
          </a:p>
          <a:p>
            <a:pPr marL="235744" indent="-235744">
              <a:spcBef>
                <a:spcPts val="413"/>
              </a:spcBef>
              <a:spcAft>
                <a:spcPts val="413"/>
              </a:spcAft>
              <a:buFont typeface="Wingdings"/>
              <a:buChar char="Ø"/>
            </a:pPr>
            <a:r>
              <a:rPr lang="en-GB" sz="1300">
                <a:solidFill>
                  <a:srgbClr val="000000"/>
                </a:solidFill>
                <a:latin typeface="Arial" panose="020B0604020202020204" pitchFamily="34" charset="0"/>
              </a:rPr>
              <a:t>Committed to being a long-term steward of the assets in which it invests and expects this approach to protect and enhance the value of the Fund in the long term. </a:t>
            </a:r>
          </a:p>
          <a:p>
            <a:pPr marL="235744" indent="-235744">
              <a:spcBef>
                <a:spcPts val="413"/>
              </a:spcBef>
              <a:spcAft>
                <a:spcPts val="413"/>
              </a:spcAft>
              <a:buFont typeface="Wingdings"/>
              <a:buChar char="Ø"/>
            </a:pPr>
            <a:r>
              <a:rPr lang="en-GB" sz="1300">
                <a:solidFill>
                  <a:srgbClr val="000000"/>
                </a:solidFill>
                <a:latin typeface="Arial" panose="020B0604020202020204" pitchFamily="34" charset="0"/>
              </a:rPr>
              <a:t>Recognises that ESG are among the factors which investment managers will take into account, where relevant, when selecting investments for purchase, retention or sale. The Fund requires its investment managers to integrate all material financial factors, including ESG considerations, into the decision-making process for all fund investments. </a:t>
            </a:r>
          </a:p>
          <a:p>
            <a:pPr marL="235744" indent="-235744">
              <a:spcBef>
                <a:spcPts val="413"/>
              </a:spcBef>
              <a:spcAft>
                <a:spcPts val="413"/>
              </a:spcAft>
              <a:buFont typeface="Wingdings"/>
              <a:buChar char="Ø"/>
            </a:pPr>
            <a:r>
              <a:rPr lang="en-GB" sz="1300">
                <a:solidFill>
                  <a:srgbClr val="000000"/>
                </a:solidFill>
                <a:latin typeface="Arial" panose="020B0604020202020204" pitchFamily="34" charset="0"/>
              </a:rPr>
              <a:t>Expects managers to follow good practice and use their influence as major institutional investors and long-term stewards of capital to promote good practice in the investee companies and markets to which the Fund is exposed. Fund expects its fund managers to integrate material ESG factors within its investment analysis &amp; decision making. </a:t>
            </a:r>
          </a:p>
          <a:p>
            <a:pPr marL="235744" indent="-235744">
              <a:spcBef>
                <a:spcPts val="413"/>
              </a:spcBef>
              <a:spcAft>
                <a:spcPts val="413"/>
              </a:spcAft>
              <a:buFont typeface="Wingdings"/>
              <a:buChar char="Ø"/>
            </a:pPr>
            <a:r>
              <a:rPr lang="en-GB" sz="1300">
                <a:solidFill>
                  <a:srgbClr val="000000"/>
                </a:solidFill>
                <a:latin typeface="Arial" panose="020B0604020202020204" pitchFamily="34" charset="0"/>
              </a:rPr>
              <a:t>Effective monitoring and identification of these issues can enable engagement with boards and management of investee companies to seek resolution of potential problems at an early stage. Where collaboration is likely to be the most effective mechanism for encouraging issues to be addressed, the Fund expects its investment managers to participate in joint action with other institutional investors as permitted by relevant legal and regulatory codes. </a:t>
            </a:r>
          </a:p>
          <a:p>
            <a:pPr marL="235744" indent="-235744">
              <a:spcBef>
                <a:spcPts val="413"/>
              </a:spcBef>
              <a:spcAft>
                <a:spcPts val="413"/>
              </a:spcAft>
              <a:buFont typeface="Wingdings"/>
              <a:buChar char="Ø"/>
            </a:pPr>
            <a:r>
              <a:rPr lang="en-GB" sz="1300" b="1">
                <a:solidFill>
                  <a:srgbClr val="000000"/>
                </a:solidFill>
                <a:latin typeface="Arial" panose="020B0604020202020204" pitchFamily="34" charset="0"/>
              </a:rPr>
              <a:t>Current Restrictions</a:t>
            </a:r>
            <a:r>
              <a:rPr lang="en-GB" sz="1300">
                <a:solidFill>
                  <a:srgbClr val="000000"/>
                </a:solidFill>
                <a:latin typeface="Arial" panose="020B0604020202020204" pitchFamily="34" charset="0"/>
              </a:rPr>
              <a:t>: restricts direct investment in tobacco but allow indirect investments in tobacco.</a:t>
            </a:r>
          </a:p>
          <a:p>
            <a:pPr marL="235744" indent="-235744">
              <a:spcBef>
                <a:spcPts val="413"/>
              </a:spcBef>
              <a:spcAft>
                <a:spcPts val="413"/>
              </a:spcAft>
              <a:buFont typeface="Wingdings"/>
              <a:buChar char="Ø"/>
            </a:pPr>
            <a:r>
              <a:rPr lang="en-GB" sz="1300" b="1">
                <a:solidFill>
                  <a:srgbClr val="000000"/>
                </a:solidFill>
                <a:latin typeface="Arial" panose="020B0604020202020204" pitchFamily="34" charset="0"/>
              </a:rPr>
              <a:t>Strategy Changes: </a:t>
            </a:r>
            <a:r>
              <a:rPr lang="en-GB" sz="1300">
                <a:solidFill>
                  <a:srgbClr val="000000"/>
                </a:solidFill>
                <a:latin typeface="Arial" panose="020B0604020202020204" pitchFamily="34" charset="0"/>
              </a:rPr>
              <a:t>Fund moved to Paris Aligned Strategy with Baillie Gifford, holds renewables with Hermes.</a:t>
            </a:r>
            <a:endParaRPr lang="en-GB" sz="1300" b="1">
              <a:solidFill>
                <a:srgbClr val="000000"/>
              </a:solidFill>
              <a:latin typeface="Arial" panose="020B0604020202020204" pitchFamily="34" charset="0"/>
            </a:endParaRPr>
          </a:p>
          <a:p>
            <a:pPr marL="235744" indent="-235744">
              <a:spcBef>
                <a:spcPts val="413"/>
              </a:spcBef>
              <a:spcAft>
                <a:spcPts val="413"/>
              </a:spcAft>
              <a:buFont typeface="Wingdings"/>
              <a:buChar char="Ø"/>
            </a:pPr>
            <a:r>
              <a:rPr lang="en-GB" sz="1300" b="1">
                <a:solidFill>
                  <a:srgbClr val="000000"/>
                </a:solidFill>
                <a:latin typeface="Arial" panose="020B0604020202020204" pitchFamily="34" charset="0"/>
              </a:rPr>
              <a:t>Engagement:</a:t>
            </a:r>
            <a:r>
              <a:rPr lang="en-GB" sz="1300">
                <a:solidFill>
                  <a:srgbClr val="000000"/>
                </a:solidFill>
                <a:latin typeface="Arial" panose="020B0604020202020204" pitchFamily="34" charset="0"/>
              </a:rPr>
              <a:t> Fund is a member of the LAPFF and in this way joins with other LGPS Funds to magnify its voice and maximise the influence of investors as asset owners. The Fund gives support to shareholder resolutions where these reflect concerns which are shared and represent the Fund interest and joins wider lobbying activities where appropriate opportunities arise. </a:t>
            </a:r>
          </a:p>
          <a:p>
            <a:pPr marL="235744" indent="-235744">
              <a:spcBef>
                <a:spcPts val="413"/>
              </a:spcBef>
              <a:spcAft>
                <a:spcPts val="413"/>
              </a:spcAft>
              <a:buFont typeface="Wingdings"/>
              <a:buChar char="Ø"/>
            </a:pPr>
            <a:r>
              <a:rPr lang="en-GB" sz="1300" b="1">
                <a:solidFill>
                  <a:srgbClr val="000000"/>
                </a:solidFill>
                <a:latin typeface="Arial" panose="020B0604020202020204" pitchFamily="34" charset="0"/>
              </a:rPr>
              <a:t>Reporting: </a:t>
            </a:r>
            <a:r>
              <a:rPr lang="en-GB" sz="1300">
                <a:solidFill>
                  <a:srgbClr val="000000"/>
                </a:solidFill>
                <a:latin typeface="Arial" panose="020B0604020202020204" pitchFamily="34" charset="0"/>
              </a:rPr>
              <a:t>Fund will increase reporting on management engagement, voting and strategies carbon footprint. </a:t>
            </a:r>
            <a:endParaRPr lang="en-GB" sz="1300" b="1">
              <a:solidFill>
                <a:srgbClr val="000000"/>
              </a:solidFill>
              <a:latin typeface="Arial" panose="020B0604020202020204" pitchFamily="34" charset="0"/>
            </a:endParaRPr>
          </a:p>
        </p:txBody>
      </p:sp>
    </p:spTree>
    <p:extLst>
      <p:ext uri="{BB962C8B-B14F-4D97-AF65-F5344CB8AC3E}">
        <p14:creationId xmlns:p14="http://schemas.microsoft.com/office/powerpoint/2010/main" val="120508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457200"/>
            <a:ext cx="9189720" cy="484632"/>
          </a:xfrm>
          <a:ln>
            <a:solidFill>
              <a:schemeClr val="tx1"/>
            </a:solidFill>
          </a:ln>
        </p:spPr>
        <p:txBody>
          <a:bodyPr/>
          <a:lstStyle/>
          <a:p>
            <a:r>
              <a:rPr lang="en-GB" sz="2800" b="1">
                <a:solidFill>
                  <a:srgbClr val="C00000"/>
                </a:solidFill>
                <a:latin typeface="Arial" panose="020B0604020202020204" pitchFamily="34" charset="0"/>
                <a:cs typeface="Arial" panose="020B0604020202020204" pitchFamily="34" charset="0"/>
              </a:rPr>
              <a:t> Contribution Rates (LBBD)</a:t>
            </a:r>
            <a:endParaRPr lang="en-GB"/>
          </a:p>
        </p:txBody>
      </p:sp>
      <p:sp>
        <p:nvSpPr>
          <p:cNvPr id="3" name="Content Placeholder 2"/>
          <p:cNvSpPr>
            <a:spLocks noGrp="1"/>
          </p:cNvSpPr>
          <p:nvPr>
            <p:ph idx="1"/>
          </p:nvPr>
        </p:nvSpPr>
        <p:spPr>
          <a:xfrm>
            <a:off x="355881" y="1237218"/>
            <a:ext cx="9505056" cy="5606344"/>
          </a:xfrm>
        </p:spPr>
        <p:txBody>
          <a:bodyPr/>
          <a:lstStyle/>
          <a:p>
            <a:pPr marL="0">
              <a:spcBef>
                <a:spcPts val="0"/>
              </a:spcBef>
              <a:spcAft>
                <a:spcPts val="330"/>
              </a:spcAft>
              <a:buNone/>
            </a:pPr>
            <a:r>
              <a:rPr lang="en-GB" sz="1760"/>
              <a:t>LGPS guaranteed by Government but employer responsible for shortfall: agreed a plan to close deficit over an 15 year period taking into account:</a:t>
            </a:r>
          </a:p>
          <a:p>
            <a:pPr>
              <a:spcBef>
                <a:spcPts val="0"/>
              </a:spcBef>
              <a:spcAft>
                <a:spcPts val="330"/>
              </a:spcAft>
            </a:pPr>
            <a:endParaRPr lang="en-GB" sz="1760"/>
          </a:p>
          <a:p>
            <a:pPr lvl="1">
              <a:spcBef>
                <a:spcPts val="0"/>
              </a:spcBef>
              <a:spcAft>
                <a:spcPts val="330"/>
              </a:spcAft>
              <a:buFont typeface="Wingdings" pitchFamily="2" charset="2"/>
              <a:buChar char="Ø"/>
            </a:pPr>
            <a:r>
              <a:rPr lang="en-GB" sz="1760"/>
              <a:t>Investment returns; </a:t>
            </a:r>
          </a:p>
          <a:p>
            <a:pPr lvl="1">
              <a:spcBef>
                <a:spcPts val="0"/>
              </a:spcBef>
              <a:spcAft>
                <a:spcPts val="330"/>
              </a:spcAft>
              <a:buFont typeface="Wingdings" pitchFamily="2" charset="2"/>
              <a:buChar char="Ø"/>
            </a:pPr>
            <a:r>
              <a:rPr lang="en-GB" sz="1760"/>
              <a:t>Life Expectancy; </a:t>
            </a:r>
          </a:p>
          <a:p>
            <a:pPr lvl="1">
              <a:spcBef>
                <a:spcPts val="0"/>
              </a:spcBef>
              <a:spcAft>
                <a:spcPts val="330"/>
              </a:spcAft>
              <a:buFont typeface="Wingdings" pitchFamily="2" charset="2"/>
              <a:buChar char="Ø"/>
            </a:pPr>
            <a:r>
              <a:rPr lang="en-GB" sz="1760"/>
              <a:t>Long term government debt yields; and</a:t>
            </a:r>
          </a:p>
          <a:p>
            <a:pPr lvl="1">
              <a:spcBef>
                <a:spcPts val="0"/>
              </a:spcBef>
              <a:buFont typeface="Wingdings" pitchFamily="2" charset="2"/>
              <a:buChar char="Ø"/>
            </a:pPr>
            <a:r>
              <a:rPr lang="en-GB" sz="1760"/>
              <a:t>Inflation.</a:t>
            </a:r>
          </a:p>
          <a:p>
            <a:pPr lvl="1">
              <a:spcBef>
                <a:spcPts val="0"/>
              </a:spcBef>
              <a:buFont typeface="Wingdings" pitchFamily="2" charset="2"/>
              <a:buChar char="Ø"/>
            </a:pPr>
            <a:endParaRPr lang="en-GB" sz="1760"/>
          </a:p>
          <a:p>
            <a:pPr>
              <a:spcBef>
                <a:spcPts val="0"/>
              </a:spcBef>
              <a:buFont typeface="Wingdings" panose="05000000000000000000" pitchFamily="2" charset="2"/>
              <a:buChar char="à"/>
            </a:pPr>
            <a:r>
              <a:rPr lang="en-GB" sz="1760">
                <a:sym typeface="Wingdings" pitchFamily="2" charset="2"/>
              </a:rPr>
              <a:t>D</a:t>
            </a:r>
            <a:r>
              <a:rPr lang="en-GB" sz="1760"/>
              <a:t>irectly impacts LBBD’s budget:          staff costs.</a:t>
            </a:r>
          </a:p>
          <a:p>
            <a:pPr>
              <a:spcBef>
                <a:spcPts val="0"/>
              </a:spcBef>
              <a:buFont typeface="Wingdings" panose="05000000000000000000" pitchFamily="2" charset="2"/>
              <a:buChar char="à"/>
            </a:pPr>
            <a:r>
              <a:rPr lang="en-GB" sz="1760"/>
              <a:t>Fund is now 103% funded and has improved to 105% funded by 30/11/2022</a:t>
            </a:r>
          </a:p>
          <a:p>
            <a:pPr>
              <a:buNone/>
            </a:pPr>
            <a:endParaRPr lang="en-GB" sz="1760"/>
          </a:p>
          <a:p>
            <a:pPr marL="0" indent="0">
              <a:spcBef>
                <a:spcPts val="0"/>
              </a:spcBef>
              <a:buNone/>
            </a:pPr>
            <a:r>
              <a:rPr lang="en-GB" sz="1760" b="1"/>
              <a:t>Council contributions rates:	</a:t>
            </a:r>
            <a:r>
              <a:rPr lang="en-GB" sz="1760"/>
              <a:t>2016/17	24.5% (from 1 April 2016)</a:t>
            </a:r>
          </a:p>
          <a:p>
            <a:pPr marL="0" indent="0">
              <a:spcBef>
                <a:spcPts val="0"/>
              </a:spcBef>
              <a:buNone/>
            </a:pPr>
            <a:r>
              <a:rPr lang="en-GB" sz="1760"/>
              <a:t>		</a:t>
            </a:r>
            <a:r>
              <a:rPr lang="en-GB" sz="1760">
                <a:solidFill>
                  <a:srgbClr val="0070C0"/>
                </a:solidFill>
              </a:rPr>
              <a:t>2017/18 to 2019/20	23.5% (from 1 April 2017)</a:t>
            </a:r>
          </a:p>
          <a:p>
            <a:pPr marL="0" indent="0">
              <a:spcBef>
                <a:spcPts val="0"/>
              </a:spcBef>
              <a:buNone/>
            </a:pPr>
            <a:r>
              <a:rPr lang="en-GB" sz="1760" i="1">
                <a:solidFill>
                  <a:srgbClr val="FF0000"/>
                </a:solidFill>
              </a:rPr>
              <a:t>			2020/21	21.0% (from 1 April 2020)</a:t>
            </a:r>
          </a:p>
          <a:p>
            <a:pPr marL="0" indent="0">
              <a:spcBef>
                <a:spcPts val="0"/>
              </a:spcBef>
              <a:buNone/>
            </a:pPr>
            <a:r>
              <a:rPr lang="en-GB" sz="1760" i="1">
                <a:solidFill>
                  <a:srgbClr val="FF0000"/>
                </a:solidFill>
              </a:rPr>
              <a:t>			2021/22	22.0% (from 1 April 2021)</a:t>
            </a:r>
          </a:p>
          <a:p>
            <a:pPr marL="0" indent="0">
              <a:spcBef>
                <a:spcPts val="0"/>
              </a:spcBef>
              <a:buNone/>
            </a:pPr>
            <a:r>
              <a:rPr lang="en-GB" sz="1760" i="1">
                <a:solidFill>
                  <a:srgbClr val="FF0000"/>
                </a:solidFill>
              </a:rPr>
              <a:t>			2022/23	23.0% (from 1 April 2022)</a:t>
            </a:r>
          </a:p>
          <a:p>
            <a:pPr marL="0" indent="0">
              <a:spcBef>
                <a:spcPts val="0"/>
              </a:spcBef>
              <a:buNone/>
            </a:pPr>
            <a:r>
              <a:rPr lang="en-GB" sz="1760" i="1">
                <a:solidFill>
                  <a:srgbClr val="FF0000"/>
                </a:solidFill>
              </a:rPr>
              <a:t>		2023/24 to 2025/26	22.0% (from 1 April 2023)</a:t>
            </a:r>
          </a:p>
          <a:p>
            <a:pPr marL="0" indent="0">
              <a:spcBef>
                <a:spcPts val="0"/>
              </a:spcBef>
              <a:buNone/>
            </a:pPr>
            <a:endParaRPr lang="en-GB" sz="1760" i="1">
              <a:solidFill>
                <a:srgbClr val="FF0000"/>
              </a:solidFill>
            </a:endParaRPr>
          </a:p>
          <a:p>
            <a:pPr marL="0" indent="0">
              <a:spcBef>
                <a:spcPts val="0"/>
              </a:spcBef>
              <a:buNone/>
            </a:pPr>
            <a:r>
              <a:rPr lang="en-GB" sz="1760" b="1"/>
              <a:t>Each percentage change equates to £1.1m so drop from 24.5% to 22.0% is £2.75m less contribution.</a:t>
            </a:r>
            <a:endParaRPr lang="en-GB" sz="1760" i="1">
              <a:solidFill>
                <a:srgbClr val="FF0000"/>
              </a:solidFill>
            </a:endParaRPr>
          </a:p>
          <a:p>
            <a:pPr marL="0" indent="0">
              <a:spcBef>
                <a:spcPts val="0"/>
              </a:spcBef>
              <a:buNone/>
            </a:pPr>
            <a:r>
              <a:rPr lang="en-GB" sz="1760" i="1">
                <a:solidFill>
                  <a:srgbClr val="FF0000"/>
                </a:solidFill>
              </a:rPr>
              <a:t>			</a:t>
            </a:r>
            <a:endParaRPr lang="en-GB" sz="1760"/>
          </a:p>
        </p:txBody>
      </p:sp>
      <p:sp>
        <p:nvSpPr>
          <p:cNvPr id="4" name="Up Arrow 3"/>
          <p:cNvSpPr/>
          <p:nvPr/>
        </p:nvSpPr>
        <p:spPr bwMode="auto">
          <a:xfrm>
            <a:off x="3509883" y="3375856"/>
            <a:ext cx="396044" cy="396044"/>
          </a:xfrm>
          <a:prstGeom prst="upArrow">
            <a:avLst>
              <a:gd name="adj1" fmla="val 50000"/>
              <a:gd name="adj2" fmla="val 50000"/>
            </a:avLst>
          </a:prstGeom>
          <a:solidFill>
            <a:srgbClr val="FF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00584" tIns="50292" rIns="100584" bIns="50292" numCol="1" rtlCol="0" anchor="t" anchorCtr="0" compatLnSpc="1">
            <a:prstTxWarp prst="textNoShape">
              <a:avLst/>
            </a:prstTxWarp>
          </a:bodyPr>
          <a:lstStyle/>
          <a:p>
            <a:pPr algn="r" defTabSz="1005840">
              <a:spcBef>
                <a:spcPct val="0"/>
              </a:spcBef>
            </a:pPr>
            <a:endParaRPr lang="en-GB" sz="2640">
              <a:solidFill>
                <a:schemeClr val="tx1"/>
              </a:solidFill>
              <a:latin typeface="Arial" charset="0"/>
              <a:ea typeface="ＭＳ Ｐゴシック" pitchFamily="1" charset="-128"/>
            </a:endParaRPr>
          </a:p>
        </p:txBody>
      </p:sp>
    </p:spTree>
    <p:extLst>
      <p:ext uri="{BB962C8B-B14F-4D97-AF65-F5344CB8AC3E}">
        <p14:creationId xmlns:p14="http://schemas.microsoft.com/office/powerpoint/2010/main" val="153879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91CC-6ABA-B333-E4BA-725F6FF14DF4}"/>
              </a:ext>
            </a:extLst>
          </p:cNvPr>
          <p:cNvSpPr>
            <a:spLocks noGrp="1"/>
          </p:cNvSpPr>
          <p:nvPr>
            <p:ph type="title"/>
          </p:nvPr>
        </p:nvSpPr>
        <p:spPr>
          <a:xfrm>
            <a:off x="420624" y="496110"/>
            <a:ext cx="9189720" cy="445721"/>
          </a:xfrm>
        </p:spPr>
        <p:txBody>
          <a:bodyPr>
            <a:normAutofit fontScale="90000"/>
          </a:bodyPr>
          <a:lstStyle/>
          <a:p>
            <a:r>
              <a:rPr lang="en-GB"/>
              <a:t>What were the main drivers behind the improved position?</a:t>
            </a:r>
          </a:p>
        </p:txBody>
      </p:sp>
      <p:pic>
        <p:nvPicPr>
          <p:cNvPr id="4" name="Picture 3">
            <a:extLst>
              <a:ext uri="{FF2B5EF4-FFF2-40B4-BE49-F238E27FC236}">
                <a16:creationId xmlns:a16="http://schemas.microsoft.com/office/drawing/2014/main" id="{3E29E54B-3AC6-7F45-3557-C92584E8125A}"/>
              </a:ext>
            </a:extLst>
          </p:cNvPr>
          <p:cNvPicPr/>
          <p:nvPr/>
        </p:nvPicPr>
        <p:blipFill>
          <a:blip r:embed="rId2"/>
          <a:stretch>
            <a:fillRect/>
          </a:stretch>
        </p:blipFill>
        <p:spPr>
          <a:xfrm>
            <a:off x="420624" y="1284051"/>
            <a:ext cx="9384857" cy="5505855"/>
          </a:xfrm>
          <a:prstGeom prst="rect">
            <a:avLst/>
          </a:prstGeom>
        </p:spPr>
      </p:pic>
    </p:spTree>
    <p:extLst>
      <p:ext uri="{BB962C8B-B14F-4D97-AF65-F5344CB8AC3E}">
        <p14:creationId xmlns:p14="http://schemas.microsoft.com/office/powerpoint/2010/main" val="263920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457200"/>
            <a:ext cx="9189720" cy="484632"/>
          </a:xfrm>
          <a:ln>
            <a:solidFill>
              <a:schemeClr val="tx1"/>
            </a:solidFill>
          </a:ln>
        </p:spPr>
        <p:txBody>
          <a:bodyPr/>
          <a:lstStyle/>
          <a:p>
            <a:r>
              <a:rPr lang="en-GB" sz="2800" b="1">
                <a:solidFill>
                  <a:srgbClr val="C00000"/>
                </a:solidFill>
                <a:latin typeface="Arial" panose="020B0604020202020204" pitchFamily="34" charset="0"/>
                <a:cs typeface="Arial" panose="020B0604020202020204" pitchFamily="34" charset="0"/>
              </a:rPr>
              <a:t> What happens now the Fund is 100% funded</a:t>
            </a:r>
            <a:endParaRPr lang="en-GB"/>
          </a:p>
        </p:txBody>
      </p:sp>
      <p:sp>
        <p:nvSpPr>
          <p:cNvPr id="3" name="Content Placeholder 2"/>
          <p:cNvSpPr>
            <a:spLocks noGrp="1"/>
          </p:cNvSpPr>
          <p:nvPr>
            <p:ph idx="1"/>
          </p:nvPr>
        </p:nvSpPr>
        <p:spPr>
          <a:xfrm>
            <a:off x="355881" y="1237218"/>
            <a:ext cx="9505056" cy="5606344"/>
          </a:xfrm>
        </p:spPr>
        <p:txBody>
          <a:bodyPr/>
          <a:lstStyle/>
          <a:p>
            <a:pPr marL="50800" indent="-285750">
              <a:spcBef>
                <a:spcPts val="0"/>
              </a:spcBef>
              <a:spcAft>
                <a:spcPts val="330"/>
              </a:spcAft>
              <a:buFont typeface="Wingdings" panose="05000000000000000000" pitchFamily="2" charset="2"/>
              <a:buChar char="Ø"/>
            </a:pPr>
            <a:r>
              <a:rPr lang="en-GB" sz="1760"/>
              <a:t>Key is to maintain the funding level at over 100% </a:t>
            </a:r>
          </a:p>
          <a:p>
            <a:pPr marL="50800" indent="-285750">
              <a:spcBef>
                <a:spcPts val="0"/>
              </a:spcBef>
              <a:spcAft>
                <a:spcPts val="330"/>
              </a:spcAft>
              <a:buFont typeface="Wingdings" panose="05000000000000000000" pitchFamily="2" charset="2"/>
              <a:buChar char="Ø"/>
            </a:pPr>
            <a:r>
              <a:rPr lang="en-GB" sz="1760"/>
              <a:t>Maintain contributions to meet the primary rate (20.7%) for the future service rate</a:t>
            </a:r>
          </a:p>
          <a:p>
            <a:pPr marL="50800" indent="-285750">
              <a:spcBef>
                <a:spcPts val="0"/>
              </a:spcBef>
              <a:spcAft>
                <a:spcPts val="330"/>
              </a:spcAft>
              <a:buFont typeface="Wingdings" panose="05000000000000000000" pitchFamily="2" charset="2"/>
              <a:buChar char="Ø"/>
            </a:pPr>
            <a:endParaRPr lang="en-GB" sz="1760"/>
          </a:p>
          <a:p>
            <a:pPr marL="50800" indent="-285750">
              <a:spcBef>
                <a:spcPts val="0"/>
              </a:spcBef>
              <a:spcAft>
                <a:spcPts val="330"/>
              </a:spcAft>
              <a:buFont typeface="Wingdings" panose="05000000000000000000" pitchFamily="2" charset="2"/>
              <a:buChar char="Ø"/>
            </a:pPr>
            <a:r>
              <a:rPr lang="en-GB" sz="1760" b="1"/>
              <a:t>Review the investment strategy:</a:t>
            </a:r>
          </a:p>
          <a:p>
            <a:pPr marL="50800" indent="-285750">
              <a:spcBef>
                <a:spcPts val="0"/>
              </a:spcBef>
              <a:spcAft>
                <a:spcPts val="330"/>
              </a:spcAft>
              <a:buFont typeface="Wingdings" panose="05000000000000000000" pitchFamily="2" charset="2"/>
              <a:buChar char="Ø"/>
            </a:pPr>
            <a:endParaRPr lang="en-GB" sz="1760"/>
          </a:p>
          <a:p>
            <a:pPr marL="508000" lvl="2" indent="-285750">
              <a:spcBef>
                <a:spcPts val="0"/>
              </a:spcBef>
              <a:spcAft>
                <a:spcPts val="330"/>
              </a:spcAft>
              <a:buFont typeface="Wingdings" panose="05000000000000000000" pitchFamily="2" charset="2"/>
              <a:buChar char="§"/>
            </a:pPr>
            <a:r>
              <a:rPr lang="en-GB" sz="1560"/>
              <a:t>What assets and fund managers performed well ?</a:t>
            </a:r>
          </a:p>
          <a:p>
            <a:pPr marL="508000" lvl="2" indent="-285750">
              <a:spcBef>
                <a:spcPts val="0"/>
              </a:spcBef>
              <a:spcAft>
                <a:spcPts val="330"/>
              </a:spcAft>
              <a:buFont typeface="Wingdings" panose="05000000000000000000" pitchFamily="2" charset="2"/>
              <a:buChar char="§"/>
            </a:pPr>
            <a:r>
              <a:rPr lang="en-GB" sz="1560"/>
              <a:t>Where there opportunities that were missed ?</a:t>
            </a:r>
          </a:p>
          <a:p>
            <a:pPr marL="508000" lvl="2" indent="-285750">
              <a:spcBef>
                <a:spcPts val="0"/>
              </a:spcBef>
              <a:spcAft>
                <a:spcPts val="330"/>
              </a:spcAft>
              <a:buFont typeface="Wingdings" panose="05000000000000000000" pitchFamily="2" charset="2"/>
              <a:buChar char="§"/>
            </a:pPr>
            <a:r>
              <a:rPr lang="en-GB" sz="1560"/>
              <a:t>Were there threats that were avoided / issues that were avoided?</a:t>
            </a:r>
          </a:p>
          <a:p>
            <a:pPr marL="508000" lvl="2" indent="-285750">
              <a:spcBef>
                <a:spcPts val="0"/>
              </a:spcBef>
              <a:spcAft>
                <a:spcPts val="330"/>
              </a:spcAft>
              <a:buFont typeface="Wingdings" panose="05000000000000000000" pitchFamily="2" charset="2"/>
              <a:buChar char="§"/>
            </a:pPr>
            <a:r>
              <a:rPr lang="en-GB" sz="1560"/>
              <a:t>Is the asset mix correct – does it need to have less growth, more protection or more passive investments?</a:t>
            </a:r>
          </a:p>
          <a:p>
            <a:pPr marL="508000" lvl="2" indent="-285750">
              <a:spcBef>
                <a:spcPts val="0"/>
              </a:spcBef>
              <a:spcAft>
                <a:spcPts val="330"/>
              </a:spcAft>
              <a:buFont typeface="Wingdings" panose="05000000000000000000" pitchFamily="2" charset="2"/>
              <a:buChar char="§"/>
            </a:pPr>
            <a:endParaRPr lang="en-GB" sz="1560"/>
          </a:p>
          <a:p>
            <a:pPr marL="273050" lvl="1" indent="-285750">
              <a:spcBef>
                <a:spcPts val="0"/>
              </a:spcBef>
              <a:spcAft>
                <a:spcPts val="330"/>
              </a:spcAft>
              <a:buFont typeface="Wingdings" panose="05000000000000000000" pitchFamily="2" charset="2"/>
              <a:buChar char="Ø"/>
            </a:pPr>
            <a:r>
              <a:rPr lang="en-GB" b="1"/>
              <a:t>Review Cashflow:</a:t>
            </a:r>
          </a:p>
          <a:p>
            <a:pPr marL="508000" lvl="2" indent="-285750">
              <a:spcBef>
                <a:spcPts val="0"/>
              </a:spcBef>
              <a:spcAft>
                <a:spcPts val="330"/>
              </a:spcAft>
              <a:buFont typeface="Wingdings" panose="05000000000000000000" pitchFamily="2" charset="2"/>
              <a:buChar char="§"/>
            </a:pPr>
            <a:endParaRPr lang="en-GB" sz="1560"/>
          </a:p>
          <a:p>
            <a:pPr marL="508000" lvl="2" indent="-285750">
              <a:spcBef>
                <a:spcPts val="0"/>
              </a:spcBef>
              <a:spcAft>
                <a:spcPts val="330"/>
              </a:spcAft>
              <a:buFont typeface="Wingdings" panose="05000000000000000000" pitchFamily="2" charset="2"/>
              <a:buChar char="§"/>
            </a:pPr>
            <a:r>
              <a:rPr lang="en-GB"/>
              <a:t>Fund was cashflows positive in 2021/22 and is currently still cashflow positive.</a:t>
            </a:r>
          </a:p>
          <a:p>
            <a:pPr marL="508000" lvl="2" indent="-285750">
              <a:spcBef>
                <a:spcPts val="0"/>
              </a:spcBef>
              <a:spcAft>
                <a:spcPts val="330"/>
              </a:spcAft>
              <a:buFont typeface="Wingdings" panose="05000000000000000000" pitchFamily="2" charset="2"/>
              <a:buChar char="§"/>
            </a:pPr>
            <a:r>
              <a:rPr lang="en-GB"/>
              <a:t>Pensions will increase by 10.1%, with salaries increasing by approximately 5% in 2023/24.</a:t>
            </a:r>
          </a:p>
          <a:p>
            <a:pPr marL="508000" lvl="2" indent="-285750">
              <a:spcBef>
                <a:spcPts val="0"/>
              </a:spcBef>
              <a:spcAft>
                <a:spcPts val="330"/>
              </a:spcAft>
              <a:buFont typeface="Wingdings" panose="05000000000000000000" pitchFamily="2" charset="2"/>
              <a:buChar char="§"/>
            </a:pPr>
            <a:r>
              <a:rPr lang="en-GB"/>
              <a:t>What is required for a small negative cashflow – look at using BlackRock distributions.</a:t>
            </a:r>
          </a:p>
          <a:p>
            <a:pPr marL="508000" lvl="2" indent="-285750">
              <a:spcBef>
                <a:spcPts val="0"/>
              </a:spcBef>
              <a:spcAft>
                <a:spcPts val="330"/>
              </a:spcAft>
              <a:buFont typeface="Wingdings" panose="05000000000000000000" pitchFamily="2" charset="2"/>
              <a:buChar char="§"/>
            </a:pPr>
            <a:r>
              <a:rPr lang="en-GB"/>
              <a:t>Are there other options if negative cashflow increases?</a:t>
            </a:r>
          </a:p>
          <a:p>
            <a:pPr marL="0" indent="0">
              <a:spcBef>
                <a:spcPts val="0"/>
              </a:spcBef>
              <a:buNone/>
            </a:pPr>
            <a:r>
              <a:rPr lang="en-GB" sz="1760" i="1">
                <a:solidFill>
                  <a:srgbClr val="FF0000"/>
                </a:solidFill>
              </a:rPr>
              <a:t>		</a:t>
            </a:r>
            <a:endParaRPr lang="en-GB" sz="1760"/>
          </a:p>
        </p:txBody>
      </p:sp>
    </p:spTree>
    <p:extLst>
      <p:ext uri="{BB962C8B-B14F-4D97-AF65-F5344CB8AC3E}">
        <p14:creationId xmlns:p14="http://schemas.microsoft.com/office/powerpoint/2010/main" val="14483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754380" y="5196840"/>
            <a:ext cx="8549640" cy="1927860"/>
          </a:xfrm>
          <a:prstGeom prst="rect">
            <a:avLst/>
          </a:prstGeom>
          <a:noFill/>
          <a:ln w="9525">
            <a:noFill/>
            <a:miter lim="800000"/>
            <a:headEnd/>
            <a:tailEnd/>
          </a:ln>
        </p:spPr>
        <p:txBody>
          <a:bodyPr anchor="ctr" anchorCtr="1"/>
          <a:lstStyle/>
          <a:p>
            <a:pPr algn="ctr"/>
            <a:endParaRPr lang="en-GB" sz="3520">
              <a:solidFill>
                <a:schemeClr val="bg1"/>
              </a:solidFill>
            </a:endParaRPr>
          </a:p>
        </p:txBody>
      </p:sp>
      <p:sp>
        <p:nvSpPr>
          <p:cNvPr id="4" name="Rectangle 3"/>
          <p:cNvSpPr/>
          <p:nvPr/>
        </p:nvSpPr>
        <p:spPr>
          <a:xfrm>
            <a:off x="864364" y="5736445"/>
            <a:ext cx="8408253" cy="1446550"/>
          </a:xfrm>
          <a:prstGeom prst="rect">
            <a:avLst/>
          </a:prstGeom>
        </p:spPr>
        <p:txBody>
          <a:bodyPr wrap="square">
            <a:spAutoFit/>
          </a:bodyPr>
          <a:lstStyle/>
          <a:p>
            <a:pPr algn="ctr"/>
            <a:r>
              <a:rPr lang="en-GB" sz="4400">
                <a:solidFill>
                  <a:schemeClr val="bg1"/>
                </a:solidFill>
              </a:rPr>
              <a:t>Pension Investments and Performance 2019-2022</a:t>
            </a:r>
          </a:p>
        </p:txBody>
      </p:sp>
    </p:spTree>
    <p:extLst>
      <p:ext uri="{BB962C8B-B14F-4D97-AF65-F5344CB8AC3E}">
        <p14:creationId xmlns:p14="http://schemas.microsoft.com/office/powerpoint/2010/main" val="86218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2DBBEC-50A2-4304-820A-F1252B28BD22}"/>
              </a:ext>
            </a:extLst>
          </p:cNvPr>
          <p:cNvSpPr txBox="1"/>
          <p:nvPr/>
        </p:nvSpPr>
        <p:spPr>
          <a:xfrm>
            <a:off x="294727" y="724002"/>
            <a:ext cx="9608030" cy="477054"/>
          </a:xfrm>
          <a:prstGeom prst="rect">
            <a:avLst/>
          </a:prstGeom>
          <a:noFill/>
          <a:ln>
            <a:solidFill>
              <a:schemeClr val="tx1"/>
            </a:solidFill>
          </a:ln>
        </p:spPr>
        <p:txBody>
          <a:bodyPr wrap="square">
            <a:spAutoFit/>
          </a:bodyPr>
          <a:lstStyle/>
          <a:p>
            <a:r>
              <a:rPr lang="en-GB" sz="2500" b="1">
                <a:ln>
                  <a:solidFill>
                    <a:schemeClr val="tx1"/>
                  </a:solidFill>
                </a:ln>
                <a:solidFill>
                  <a:srgbClr val="C00000"/>
                </a:solidFill>
                <a:latin typeface="Arial" panose="020B0604020202020204" pitchFamily="34" charset="0"/>
                <a:ea typeface="Calibri" panose="020F0502020204030204" pitchFamily="34" charset="0"/>
              </a:rPr>
              <a:t>Asset and Liability Changes - 27/05/2020 to 31/03/2022</a:t>
            </a:r>
            <a:endParaRPr lang="en-GB" sz="2500">
              <a:ln>
                <a:solidFill>
                  <a:schemeClr val="tx1"/>
                </a:solidFill>
              </a:ln>
              <a:solidFill>
                <a:srgbClr val="C00000"/>
              </a:solidFill>
            </a:endParaRPr>
          </a:p>
        </p:txBody>
      </p:sp>
      <p:sp>
        <p:nvSpPr>
          <p:cNvPr id="6" name="TextBox 5">
            <a:extLst>
              <a:ext uri="{FF2B5EF4-FFF2-40B4-BE49-F238E27FC236}">
                <a16:creationId xmlns:a16="http://schemas.microsoft.com/office/drawing/2014/main" id="{47938D32-DCA9-EC15-9376-B913544D9EF1}"/>
              </a:ext>
            </a:extLst>
          </p:cNvPr>
          <p:cNvSpPr txBox="1"/>
          <p:nvPr/>
        </p:nvSpPr>
        <p:spPr>
          <a:xfrm>
            <a:off x="294726" y="5243519"/>
            <a:ext cx="9608029" cy="982493"/>
          </a:xfrm>
          <a:prstGeom prst="rect">
            <a:avLst/>
          </a:prstGeom>
          <a:noFill/>
        </p:spPr>
        <p:txBody>
          <a:bodyPr wrap="none" lIns="0" tIns="0" rIns="0" bIns="0" rtlCol="0">
            <a:noAutofit/>
          </a:bodyPr>
          <a:lstStyle/>
          <a:p>
            <a:pPr marL="285750" indent="-285750">
              <a:spcBef>
                <a:spcPts val="400"/>
              </a:spcBef>
              <a:buFont typeface="Wingdings" panose="05000000000000000000" pitchFamily="2" charset="2"/>
              <a:buChar char="Ø"/>
            </a:pPr>
            <a:r>
              <a:rPr lang="en-GB"/>
              <a:t>Available data only back to 27/5/2020 and shows funding level improvements.</a:t>
            </a:r>
          </a:p>
          <a:p>
            <a:pPr marL="285750" indent="-285750">
              <a:spcBef>
                <a:spcPts val="400"/>
              </a:spcBef>
              <a:buFont typeface="Wingdings" panose="05000000000000000000" pitchFamily="2" charset="2"/>
              <a:buChar char="Ø"/>
            </a:pPr>
            <a:r>
              <a:rPr lang="en-GB"/>
              <a:t>Original actuary was Hymans Robertson but this was changed to Barnett Waddingham.</a:t>
            </a:r>
          </a:p>
          <a:p>
            <a:pPr marL="285750" indent="-285750">
              <a:spcBef>
                <a:spcPts val="400"/>
              </a:spcBef>
              <a:buFont typeface="Wingdings" panose="05000000000000000000" pitchFamily="2" charset="2"/>
              <a:buChar char="Ø"/>
            </a:pPr>
            <a:r>
              <a:rPr lang="en-GB"/>
              <a:t>Asset values peaked in November 2021; dropped steadily but are above liabilities (31/3/2022).</a:t>
            </a:r>
          </a:p>
          <a:p>
            <a:pPr marL="285750" indent="-285750">
              <a:spcBef>
                <a:spcPts val="400"/>
              </a:spcBef>
              <a:buFont typeface="Wingdings" panose="05000000000000000000" pitchFamily="2" charset="2"/>
              <a:buChar char="Ø"/>
            </a:pPr>
            <a:endParaRPr lang="en-GB"/>
          </a:p>
          <a:p>
            <a:pPr marL="285750" indent="-285750">
              <a:spcBef>
                <a:spcPts val="400"/>
              </a:spcBef>
              <a:buFont typeface="Wingdings" panose="05000000000000000000" pitchFamily="2" charset="2"/>
              <a:buChar char="Ø"/>
            </a:pPr>
            <a:endParaRPr lang="en-GB"/>
          </a:p>
          <a:p>
            <a:endParaRPr lang="en-GB"/>
          </a:p>
        </p:txBody>
      </p:sp>
      <p:graphicFrame>
        <p:nvGraphicFramePr>
          <p:cNvPr id="8" name="Chart 7">
            <a:extLst>
              <a:ext uri="{FF2B5EF4-FFF2-40B4-BE49-F238E27FC236}">
                <a16:creationId xmlns:a16="http://schemas.microsoft.com/office/drawing/2014/main" id="{215EB863-9D62-451A-9929-748EB141C058}"/>
              </a:ext>
            </a:extLst>
          </p:cNvPr>
          <p:cNvGraphicFramePr>
            <a:graphicFrameLocks/>
          </p:cNvGraphicFramePr>
          <p:nvPr>
            <p:extLst>
              <p:ext uri="{D42A27DB-BD31-4B8C-83A1-F6EECF244321}">
                <p14:modId xmlns:p14="http://schemas.microsoft.com/office/powerpoint/2010/main" val="2857477854"/>
              </p:ext>
            </p:extLst>
          </p:nvPr>
        </p:nvGraphicFramePr>
        <p:xfrm>
          <a:off x="294725" y="1318098"/>
          <a:ext cx="9608030" cy="3808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640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2DBBEC-50A2-4304-820A-F1252B28BD22}"/>
              </a:ext>
            </a:extLst>
          </p:cNvPr>
          <p:cNvSpPr txBox="1"/>
          <p:nvPr/>
        </p:nvSpPr>
        <p:spPr>
          <a:xfrm>
            <a:off x="294727" y="724002"/>
            <a:ext cx="9608030" cy="477054"/>
          </a:xfrm>
          <a:prstGeom prst="rect">
            <a:avLst/>
          </a:prstGeom>
          <a:noFill/>
          <a:ln>
            <a:solidFill>
              <a:schemeClr val="tx1"/>
            </a:solidFill>
          </a:ln>
        </p:spPr>
        <p:txBody>
          <a:bodyPr wrap="square">
            <a:spAutoFit/>
          </a:bodyPr>
          <a:lstStyle/>
          <a:p>
            <a:r>
              <a:rPr lang="en-GB" sz="2500" b="1">
                <a:ln>
                  <a:solidFill>
                    <a:schemeClr val="tx1"/>
                  </a:solidFill>
                </a:ln>
                <a:solidFill>
                  <a:srgbClr val="C00000"/>
                </a:solidFill>
                <a:latin typeface="Arial" panose="020B0604020202020204" pitchFamily="34" charset="0"/>
                <a:ea typeface="Calibri" panose="020F0502020204030204" pitchFamily="34" charset="0"/>
              </a:rPr>
              <a:t>Funding Level Changes - 27/05/2020 to 31/03/2022</a:t>
            </a:r>
            <a:endParaRPr lang="en-GB" sz="2500">
              <a:ln>
                <a:solidFill>
                  <a:schemeClr val="tx1"/>
                </a:solidFill>
              </a:ln>
              <a:solidFill>
                <a:srgbClr val="C00000"/>
              </a:solidFill>
            </a:endParaRPr>
          </a:p>
        </p:txBody>
      </p:sp>
      <p:sp>
        <p:nvSpPr>
          <p:cNvPr id="6" name="TextBox 5">
            <a:extLst>
              <a:ext uri="{FF2B5EF4-FFF2-40B4-BE49-F238E27FC236}">
                <a16:creationId xmlns:a16="http://schemas.microsoft.com/office/drawing/2014/main" id="{47938D32-DCA9-EC15-9376-B913544D9EF1}"/>
              </a:ext>
            </a:extLst>
          </p:cNvPr>
          <p:cNvSpPr txBox="1"/>
          <p:nvPr/>
        </p:nvSpPr>
        <p:spPr>
          <a:xfrm>
            <a:off x="294725" y="5447800"/>
            <a:ext cx="9676126" cy="982493"/>
          </a:xfrm>
          <a:prstGeom prst="rect">
            <a:avLst/>
          </a:prstGeom>
          <a:noFill/>
        </p:spPr>
        <p:txBody>
          <a:bodyPr wrap="none" lIns="0" tIns="0" rIns="0" bIns="0" rtlCol="0">
            <a:noAutofit/>
          </a:bodyPr>
          <a:lstStyle/>
          <a:p>
            <a:pPr marL="285750" indent="-285750">
              <a:spcBef>
                <a:spcPts val="400"/>
              </a:spcBef>
              <a:buFont typeface="Wingdings" panose="05000000000000000000" pitchFamily="2" charset="2"/>
              <a:buChar char="Ø"/>
            </a:pPr>
            <a:r>
              <a:rPr lang="en-GB"/>
              <a:t>Chart shows funding level improve significantly to 31 March 2022.</a:t>
            </a:r>
          </a:p>
          <a:p>
            <a:pPr marL="285750" indent="-285750">
              <a:spcBef>
                <a:spcPts val="400"/>
              </a:spcBef>
              <a:buFont typeface="Wingdings" panose="05000000000000000000" pitchFamily="2" charset="2"/>
              <a:buChar char="Ø"/>
            </a:pPr>
            <a:r>
              <a:rPr lang="en-GB"/>
              <a:t>Hymans Robertson shows more volatility, with Barnett Waddingham approach more smooth.</a:t>
            </a:r>
          </a:p>
          <a:p>
            <a:pPr marL="285750" indent="-285750">
              <a:spcBef>
                <a:spcPts val="400"/>
              </a:spcBef>
              <a:buFont typeface="Wingdings" panose="05000000000000000000" pitchFamily="2" charset="2"/>
              <a:buChar char="Ø"/>
            </a:pPr>
            <a:r>
              <a:rPr lang="en-GB"/>
              <a:t>Both end up at similar values at 31 March 2022 but very different values at other times in the period.</a:t>
            </a:r>
          </a:p>
          <a:p>
            <a:pPr marL="285750" indent="-285750">
              <a:spcBef>
                <a:spcPts val="400"/>
              </a:spcBef>
              <a:buFont typeface="Wingdings" panose="05000000000000000000" pitchFamily="2" charset="2"/>
              <a:buChar char="Ø"/>
            </a:pPr>
            <a:endParaRPr lang="en-GB"/>
          </a:p>
          <a:p>
            <a:pPr marL="285750" indent="-285750">
              <a:spcBef>
                <a:spcPts val="400"/>
              </a:spcBef>
              <a:buFont typeface="Wingdings" panose="05000000000000000000" pitchFamily="2" charset="2"/>
              <a:buChar char="Ø"/>
            </a:pPr>
            <a:endParaRPr lang="en-GB"/>
          </a:p>
          <a:p>
            <a:endParaRPr lang="en-GB"/>
          </a:p>
        </p:txBody>
      </p:sp>
      <p:graphicFrame>
        <p:nvGraphicFramePr>
          <p:cNvPr id="3" name="Chart 2">
            <a:extLst>
              <a:ext uri="{FF2B5EF4-FFF2-40B4-BE49-F238E27FC236}">
                <a16:creationId xmlns:a16="http://schemas.microsoft.com/office/drawing/2014/main" id="{3E53BBC6-925B-4414-9A77-4DB58B172B2F}"/>
              </a:ext>
            </a:extLst>
          </p:cNvPr>
          <p:cNvGraphicFramePr>
            <a:graphicFrameLocks/>
          </p:cNvGraphicFramePr>
          <p:nvPr>
            <p:extLst>
              <p:ext uri="{D42A27DB-BD31-4B8C-83A1-F6EECF244321}">
                <p14:modId xmlns:p14="http://schemas.microsoft.com/office/powerpoint/2010/main" val="2099100528"/>
              </p:ext>
            </p:extLst>
          </p:nvPr>
        </p:nvGraphicFramePr>
        <p:xfrm>
          <a:off x="294726" y="1317789"/>
          <a:ext cx="9608029" cy="3840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5943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ULLPATHNAME" val=" "/>
  <p:tag name="KEYWORDS" val="C:\Program Files\Ubs\PresXpress\templates\PresPrintOnScreen.pot"/>
  <p:tag name="FDSMENUDOCLEVELBTNSTATES" val="&lt;btnStates&gt;&lt;btn tag=&quot;1001&quot; state=&quot;UP&quot;/&gt;&lt;/btnStates&gt;&#10;"/>
  <p:tag name="SERIF FONT" val="UBSHeadline"/>
  <p:tag name="SANS SERIF FONT" val="Frutiger 55 Roman"/>
  <p:tag name="LANGUAGE ID" val="2057"/>
  <p:tag name="MOST RECENT UPGRADE" val="0"/>
</p:tagLst>
</file>

<file path=ppt/tags/tag10.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100.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10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102.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103.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104.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105.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10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107.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3"/>
</p:tagLst>
</file>

<file path=ppt/tags/tag10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10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1.xml><?xml version="1.0" encoding="utf-8"?>
<p:tagLst xmlns:a="http://schemas.openxmlformats.org/drawingml/2006/main" xmlns:r="http://schemas.openxmlformats.org/officeDocument/2006/relationships" xmlns:p="http://schemas.openxmlformats.org/presentationml/2006/main">
  <p:tag name="TEXT_TYPE" val="TOC BODY"/>
  <p:tag name="FONT STYLE" val="SANS SERIF"/>
</p:tagLst>
</file>

<file path=ppt/tags/tag110.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11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1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113.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11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115.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1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1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1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19.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2.xml><?xml version="1.0" encoding="utf-8"?>
<p:tagLst xmlns:a="http://schemas.openxmlformats.org/drawingml/2006/main" xmlns:r="http://schemas.openxmlformats.org/officeDocument/2006/relationships" xmlns:p="http://schemas.openxmlformats.org/presentationml/2006/main">
  <p:tag name="TEXT_TYPE" val="TOC TITLE"/>
  <p:tag name="FONT STYLE" val="SANS SERIF"/>
</p:tagLst>
</file>

<file path=ppt/tags/tag12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2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2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23.xml><?xml version="1.0" encoding="utf-8"?>
<p:tagLst xmlns:a="http://schemas.openxmlformats.org/drawingml/2006/main" xmlns:r="http://schemas.openxmlformats.org/officeDocument/2006/relationships" xmlns:p="http://schemas.openxmlformats.org/presentationml/2006/main">
  <p:tag name="TEXT_TYPE" val="DIVIDER NUMBER"/>
  <p:tag name="FONT STYLE" val="SANS SERIF"/>
</p:tagLst>
</file>

<file path=ppt/tags/tag124.xml><?xml version="1.0" encoding="utf-8"?>
<p:tagLst xmlns:a="http://schemas.openxmlformats.org/drawingml/2006/main" xmlns:r="http://schemas.openxmlformats.org/officeDocument/2006/relationships" xmlns:p="http://schemas.openxmlformats.org/presentationml/2006/main">
  <p:tag name="TEXT_TYPE" val="DIVIDER TITLE"/>
  <p:tag name="FONT STYLE" val="SERIF"/>
</p:tagLst>
</file>

<file path=ppt/tags/tag125.xml><?xml version="1.0" encoding="utf-8"?>
<p:tagLst xmlns:a="http://schemas.openxmlformats.org/drawingml/2006/main" xmlns:r="http://schemas.openxmlformats.org/officeDocument/2006/relationships" xmlns:p="http://schemas.openxmlformats.org/presentationml/2006/main">
  <p:tag name="TEXT_TYPE" val="BLUE LINE"/>
</p:tagLst>
</file>

<file path=ppt/tags/tag126.xml><?xml version="1.0" encoding="utf-8"?>
<p:tagLst xmlns:a="http://schemas.openxmlformats.org/drawingml/2006/main" xmlns:r="http://schemas.openxmlformats.org/officeDocument/2006/relationships" xmlns:p="http://schemas.openxmlformats.org/presentationml/2006/main">
  <p:tag name="UID" val="3880"/>
  <p:tag name="SLIDE_TYPE" val="BODY"/>
</p:tagLst>
</file>

<file path=ppt/tags/tag127.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128.xml><?xml version="1.0" encoding="utf-8"?>
<p:tagLst xmlns:a="http://schemas.openxmlformats.org/drawingml/2006/main" xmlns:r="http://schemas.openxmlformats.org/officeDocument/2006/relationships" xmlns:p="http://schemas.openxmlformats.org/presentationml/2006/main">
  <p:tag name="TOP" val="132.375"/>
  <p:tag name="LEFT" val="33"/>
</p:tagLst>
</file>

<file path=ppt/tags/tag129.xml><?xml version="1.0" encoding="utf-8"?>
<p:tagLst xmlns:a="http://schemas.openxmlformats.org/drawingml/2006/main" xmlns:r="http://schemas.openxmlformats.org/officeDocument/2006/relationships" xmlns:p="http://schemas.openxmlformats.org/presentationml/2006/main">
  <p:tag name="SLIDE_TYPE" val="BODY"/>
</p:tagLst>
</file>

<file path=ppt/tags/tag1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30.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131.xml><?xml version="1.0" encoding="utf-8"?>
<p:tagLst xmlns:a="http://schemas.openxmlformats.org/drawingml/2006/main" xmlns:r="http://schemas.openxmlformats.org/officeDocument/2006/relationships" xmlns:p="http://schemas.openxmlformats.org/presentationml/2006/main">
  <p:tag name="TOP" val="85.625"/>
  <p:tag name="LEFT" val="61.625"/>
  <p:tag name="WIDTH" val="672.875"/>
  <p:tag name="HEIGHT" val="27.5"/>
  <p:tag name="TEXT_TYPE" val="MESSAGE TEXT"/>
  <p:tag name="FONT STYLE" val="SANS SERIF"/>
</p:tagLst>
</file>

<file path=ppt/tags/tag13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33.xml><?xml version="1.0" encoding="utf-8"?>
<p:tagLst xmlns:a="http://schemas.openxmlformats.org/drawingml/2006/main" xmlns:r="http://schemas.openxmlformats.org/officeDocument/2006/relationships" xmlns:p="http://schemas.openxmlformats.org/presentationml/2006/main">
  <p:tag name="SLIDE_TYPE" val="BODY"/>
</p:tagLst>
</file>

<file path=ppt/tags/tag134.xml><?xml version="1.0" encoding="utf-8"?>
<p:tagLst xmlns:a="http://schemas.openxmlformats.org/drawingml/2006/main" xmlns:r="http://schemas.openxmlformats.org/officeDocument/2006/relationships" xmlns:p="http://schemas.openxmlformats.org/presentationml/2006/main">
  <p:tag name="SLIDE_TYPE" val="BODY"/>
</p:tagLst>
</file>

<file path=ppt/tags/tag135.xml><?xml version="1.0" encoding="utf-8"?>
<p:tagLst xmlns:a="http://schemas.openxmlformats.org/drawingml/2006/main" xmlns:r="http://schemas.openxmlformats.org/officeDocument/2006/relationships" xmlns:p="http://schemas.openxmlformats.org/presentationml/2006/main">
  <p:tag name="SLIDE_TYPE" val="BODY"/>
</p:tagLst>
</file>

<file path=ppt/tags/tag136.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137.xml><?xml version="1.0" encoding="utf-8"?>
<p:tagLst xmlns:a="http://schemas.openxmlformats.org/drawingml/2006/main" xmlns:r="http://schemas.openxmlformats.org/officeDocument/2006/relationships" xmlns:p="http://schemas.openxmlformats.org/presentationml/2006/main">
  <p:tag name="FONT STYLE" val="SANS SERIF FONT"/>
  <p:tag name="TEXT_TYPE" val="MESSAGE TEXT"/>
  <p:tag name="ISLOCKED" val="TRUE"/>
  <p:tag name="TOP" val="856250000000000E-13"/>
  <p:tag name="LEFT" val="603750000000000E-13"/>
  <p:tag name="HEIGHT" val="240000000000000E-13"/>
  <p:tag name="WIDTH" val="672875000000000E-12"/>
</p:tagLst>
</file>

<file path=ppt/tags/tag138.xml><?xml version="1.0" encoding="utf-8"?>
<p:tagLst xmlns:a="http://schemas.openxmlformats.org/drawingml/2006/main" xmlns:r="http://schemas.openxmlformats.org/officeDocument/2006/relationships" xmlns:p="http://schemas.openxmlformats.org/presentationml/2006/main">
  <p:tag name="UID" val="5865"/>
  <p:tag name="SLIDE_TYPE" val="BODY"/>
</p:tagLst>
</file>

<file path=ppt/tags/tag139.xml><?xml version="1.0" encoding="utf-8"?>
<p:tagLst xmlns:a="http://schemas.openxmlformats.org/drawingml/2006/main" xmlns:r="http://schemas.openxmlformats.org/officeDocument/2006/relationships" xmlns:p="http://schemas.openxmlformats.org/presentationml/2006/main">
  <p:tag name="FONT STYLE" val="SANS SERIF FONT"/>
  <p:tag name="TEXT_TYPE" val="MESSAGE TEXT"/>
  <p:tag name="ISLOCKED" val="TRUE"/>
  <p:tag name="TOP" val="856250000000000E-13"/>
  <p:tag name="LEFT" val="603750000000000E-13"/>
  <p:tag name="HEIGHT" val="240000000000000E-13"/>
  <p:tag name="WIDTH" val="672875000000000E-12"/>
</p:tagLst>
</file>

<file path=ppt/tags/tag14.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40.xml><?xml version="1.0" encoding="utf-8"?>
<p:tagLst xmlns:a="http://schemas.openxmlformats.org/drawingml/2006/main" xmlns:r="http://schemas.openxmlformats.org/officeDocument/2006/relationships" xmlns:p="http://schemas.openxmlformats.org/presentationml/2006/main">
  <p:tag name="FONT STYLE" val="SANS SERIF FONT"/>
  <p:tag name="TEXT_TYPE" val="MESSAGE TEXT"/>
  <p:tag name="ISLOCKED" val="TRUE"/>
  <p:tag name="TOP" val="856250000000000E-13"/>
  <p:tag name="LEFT" val="603750000000000E-13"/>
  <p:tag name="HEIGHT" val="240000000000000E-13"/>
  <p:tag name="WIDTH" val="672875000000000E-12"/>
</p:tagLst>
</file>

<file path=ppt/tags/tag141.xml><?xml version="1.0" encoding="utf-8"?>
<p:tagLst xmlns:a="http://schemas.openxmlformats.org/drawingml/2006/main" xmlns:r="http://schemas.openxmlformats.org/officeDocument/2006/relationships" xmlns:p="http://schemas.openxmlformats.org/presentationml/2006/main">
  <p:tag name="FONT STYLE" val="SANS SERIF FONT"/>
  <p:tag name="TEXT_TYPE" val="MESSAGE TEXT"/>
  <p:tag name="ISLOCKED" val="TRUE"/>
  <p:tag name="TOP" val="856250000000000E-13"/>
  <p:tag name="LEFT" val="603750000000000E-13"/>
  <p:tag name="HEIGHT" val="240000000000000E-13"/>
  <p:tag name="WIDTH" val="672875000000000E-12"/>
</p:tagLst>
</file>

<file path=ppt/tags/tag142.xml><?xml version="1.0" encoding="utf-8"?>
<p:tagLst xmlns:a="http://schemas.openxmlformats.org/drawingml/2006/main" xmlns:r="http://schemas.openxmlformats.org/officeDocument/2006/relationships" xmlns:p="http://schemas.openxmlformats.org/presentationml/2006/main">
  <p:tag name="SLIDE_TYPE" val="BODY"/>
</p:tagLst>
</file>

<file path=ppt/tags/tag143.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144.xml><?xml version="1.0" encoding="utf-8"?>
<p:tagLst xmlns:a="http://schemas.openxmlformats.org/drawingml/2006/main" xmlns:r="http://schemas.openxmlformats.org/officeDocument/2006/relationships" xmlns:p="http://schemas.openxmlformats.org/presentationml/2006/main">
  <p:tag name="SLIDE_TYPE" val="BODY"/>
</p:tagLst>
</file>

<file path=ppt/tags/tag145.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146.xml><?xml version="1.0" encoding="utf-8"?>
<p:tagLst xmlns:a="http://schemas.openxmlformats.org/drawingml/2006/main" xmlns:r="http://schemas.openxmlformats.org/officeDocument/2006/relationships" xmlns:p="http://schemas.openxmlformats.org/presentationml/2006/main">
  <p:tag name="SLIDE_TYPE" val="BODY"/>
</p:tagLst>
</file>

<file path=ppt/tags/tag147.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148.xml><?xml version="1.0" encoding="utf-8"?>
<p:tagLst xmlns:a="http://schemas.openxmlformats.org/drawingml/2006/main" xmlns:r="http://schemas.openxmlformats.org/officeDocument/2006/relationships" xmlns:p="http://schemas.openxmlformats.org/presentationml/2006/main">
  <p:tag name="FONT STYLE" val="SANS SERIF FONT"/>
  <p:tag name="TEXT_TYPE" val="MESSAGE TEXT"/>
  <p:tag name="ISLOCKED" val="TRUE"/>
  <p:tag name="TOP" val="856250000000000E-13"/>
  <p:tag name="LEFT" val="330000000000000E-13"/>
  <p:tag name="HEIGHT" val="216250000000000E-13"/>
  <p:tag name="WIDTH" val="672875000000000E-12"/>
</p:tagLst>
</file>

<file path=ppt/tags/tag15.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1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xml><?xml version="1.0" encoding="utf-8"?>
<p:tagLst xmlns:a="http://schemas.openxmlformats.org/drawingml/2006/main" xmlns:r="http://schemas.openxmlformats.org/officeDocument/2006/relationships" xmlns:p="http://schemas.openxmlformats.org/presentationml/2006/main">
  <p:tag name="TEXT_TYPE" val="CREATE DATE"/>
</p:tagLst>
</file>

<file path=ppt/tags/tag20.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2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2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2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7.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2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2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xml><?xml version="1.0" encoding="utf-8"?>
<p:tagLst xmlns:a="http://schemas.openxmlformats.org/drawingml/2006/main" xmlns:r="http://schemas.openxmlformats.org/officeDocument/2006/relationships" xmlns:p="http://schemas.openxmlformats.org/presentationml/2006/main">
  <p:tag name="TEXT_TYPE" val="PRESENTATION PRESENTER"/>
  <p:tag name="FONT STYLE" val="SANS SERIF"/>
</p:tagLst>
</file>

<file path=ppt/tags/tag3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7.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3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4.xml><?xml version="1.0" encoding="utf-8"?>
<p:tagLst xmlns:a="http://schemas.openxmlformats.org/drawingml/2006/main" xmlns:r="http://schemas.openxmlformats.org/officeDocument/2006/relationships" xmlns:p="http://schemas.openxmlformats.org/presentationml/2006/main">
  <p:tag name="TEXT_TYPE" val="PRESENTATION TITLE"/>
  <p:tag name="FONT STYLE" val="SANS SERIF"/>
</p:tagLst>
</file>

<file path=ppt/tags/tag4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4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3.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5.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47.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3"/>
</p:tagLst>
</file>

<file path=ppt/tags/tag4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4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5.xml><?xml version="1.0" encoding="utf-8"?>
<p:tagLst xmlns:a="http://schemas.openxmlformats.org/drawingml/2006/main" xmlns:r="http://schemas.openxmlformats.org/officeDocument/2006/relationships" xmlns:p="http://schemas.openxmlformats.org/presentationml/2006/main">
  <p:tag name="TEXT_TYPE" val="SECURITY TEXT"/>
  <p:tag name="FONT STYLE" val="SANS SERIF"/>
</p:tagLst>
</file>

<file path=ppt/tags/tag50.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5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5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53.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5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55.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5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5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58.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5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6.xml><?xml version="1.0" encoding="utf-8"?>
<p:tagLst xmlns:a="http://schemas.openxmlformats.org/drawingml/2006/main" xmlns:r="http://schemas.openxmlformats.org/officeDocument/2006/relationships" xmlns:p="http://schemas.openxmlformats.org/presentationml/2006/main">
  <p:tag name="FONT STYLE" val="SERIF"/>
  <p:tag name="TEXT_TYPE" val="PRESENTATION INFOLINE"/>
</p:tagLst>
</file>

<file path=ppt/tags/tag60.xml><?xml version="1.0" encoding="utf-8"?>
<p:tagLst xmlns:a="http://schemas.openxmlformats.org/drawingml/2006/main" xmlns:r="http://schemas.openxmlformats.org/officeDocument/2006/relationships" xmlns:p="http://schemas.openxmlformats.org/presentationml/2006/main">
  <p:tag name="ROW" val="2"/>
  <p:tag name="COL" val="2"/>
</p:tagLst>
</file>

<file path=ppt/tags/tag6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6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6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64.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65.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66.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67.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6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6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7.xml><?xml version="1.0" encoding="utf-8"?>
<p:tagLst xmlns:a="http://schemas.openxmlformats.org/drawingml/2006/main" xmlns:r="http://schemas.openxmlformats.org/officeDocument/2006/relationships" xmlns:p="http://schemas.openxmlformats.org/presentationml/2006/main">
  <p:tag name="TEXT_TYPE" val="PRESENTATION PRESENTER FUNCTION"/>
  <p:tag name="FONT STYLE" val="SANS SERIF"/>
</p:tagLst>
</file>

<file path=ppt/tags/tag7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7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7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73.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74.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75.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7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77.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7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7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710000000000000E-13"/>
  <p:tag name="LEFT" val="612000000000000E-12"/>
  <p:tag name="HEIGHT" val="260000000000000E-13"/>
  <p:tag name="WIDTH" val="850000000000000E-13"/>
  <p:tag name="TEXT_TYPE" val="DRAFT STAMP"/>
</p:tagLst>
</file>

<file path=ppt/tags/tag80.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8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82.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8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84.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85.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86.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87.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8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8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9.xml><?xml version="1.0" encoding="utf-8"?>
<p:tagLst xmlns:a="http://schemas.openxmlformats.org/drawingml/2006/main" xmlns:r="http://schemas.openxmlformats.org/officeDocument/2006/relationships" xmlns:p="http://schemas.openxmlformats.org/presentationml/2006/main">
  <p:tag name="FONT STYLE" val="SANS SERIF"/>
</p:tagLst>
</file>

<file path=ppt/tags/tag9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9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9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9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9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9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9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97.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3"/>
</p:tagLst>
</file>

<file path=ppt/tags/tag9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3"/>
</p:tagLst>
</file>

<file path=ppt/tags/tag99.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3"/>
</p:tagLst>
</file>

<file path=ppt/theme/theme1.xml><?xml version="1.0" encoding="utf-8"?>
<a:theme xmlns:a="http://schemas.openxmlformats.org/drawingml/2006/main" name="PresXpress_OnScreen_Theme">
  <a:themeElements>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7B7D80"/>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B7D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59fa423a-319c-4486-99a4-febc348d8de0" ContentTypeId="0x0101003D111B80989C2F48A98656A918A919A0" PreviousValue="false"/>
</file>

<file path=customXml/item3.xml><?xml version="1.0" encoding="utf-8"?>
<p:properties xmlns:p="http://schemas.microsoft.com/office/2006/metadata/properties" xmlns:xsi="http://www.w3.org/2001/XMLSchema-instance" xmlns:pc="http://schemas.microsoft.com/office/infopath/2007/PartnerControls">
  <documentManagement>
    <f35f8bb8de474ca097f39364288e1644 xmlns="6f247cf5-36db-4625-96bb-fe9ae63417ad">
      <Terms xmlns="http://schemas.microsoft.com/office/infopath/2007/PartnerControls"/>
    </f35f8bb8de474ca097f39364288e1644>
    <TaxCatchAll xmlns="6f247cf5-36db-4625-96bb-fe9ae63417ad" xsi:nil="true"/>
    <k7ff990e7aca4cbe91a85df0bf876c29 xmlns="6f247cf5-36db-4625-96bb-fe9ae63417ad">
      <Terms xmlns="http://schemas.microsoft.com/office/infopath/2007/PartnerControls"/>
    </k7ff990e7aca4cbe91a85df0bf876c29>
    <_dlc_DocIdUrl xmlns="25c1d7f5-1087-43d3-ada6-d5077554a8bf">
      <Url>https://lbbd.sharepoint.com/teams/T0784-INT-LawG-Govern-Elec-Ser/_layouts/15/DocIdRedir.aspx?ID=XY4H3KFN222D-72591952-250135</Url>
      <Description>XY4H3KFN222D-72591952-250135</Description>
    </_dlc_DocIdUrl>
    <_dlc_DocId xmlns="25c1d7f5-1087-43d3-ada6-d5077554a8bf">XY4H3KFN222D-72591952-250135</_dlc_DocId>
  </documentManagement>
</p:properties>
</file>

<file path=customXml/item4.xml><?xml version="1.0" encoding="utf-8"?>
<outs:outSpaceData xmlns:outs="http://schemas.microsoft.com/office/2009/outspace/metadata">
  <outs:relatedDates>
    <outs:relatedDate>
      <outs:type>3</outs:type>
      <outs:displayName>Last Modified</outs:displayName>
      <outs:dateTime>2009-09-25T15:45:46Z</outs:dateTime>
      <outs:isPinned>true</outs:isPinned>
    </outs:relatedDate>
    <outs:relatedDate>
      <outs:type>2</outs:type>
      <outs:displayName>Created</outs:displayName>
      <outs:dateTime>2002-05-03T03:00:09Z</outs:dateTime>
      <outs:isPinned>true</outs:isPinned>
    </outs:relatedDate>
    <outs:relatedDate>
      <outs:type>4</outs:type>
      <outs:displayName>Last Printed</outs:displayName>
      <outs:dateTime>2002-05-24T21:26:29Z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Eric Larrabee</outs:displayName>
          <outs:accountName/>
        </outs:relatedPerson>
      </outs:people>
      <outs:source>0</outs:source>
      <outs:isPinned>true</outs:isPinned>
    </outs:relatedPeopleItem>
    <outs:relatedPeopleItem>
      <outs:category>Last modified by</outs:category>
      <outs:people>
        <outs:relatedPerson>
          <outs:displayName>e43180838</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127D8F6A69A2F943BAFA90B60DAC93A3" ma:contentTypeVersion="612" ma:contentTypeDescription="Document with LGCS and Type of Content Classification" ma:contentTypeScope="" ma:versionID="876ff1efcb6cace5391ee8635b11f728">
  <xsd:schema xmlns:xsd="http://www.w3.org/2001/XMLSchema" xmlns:xs="http://www.w3.org/2001/XMLSchema" xmlns:p="http://schemas.microsoft.com/office/2006/metadata/properties" xmlns:ns2="6f247cf5-36db-4625-96bb-fe9ae63417ad" xmlns:ns3="25c1d7f5-1087-43d3-ada6-d5077554a8bf" targetNamespace="http://schemas.microsoft.com/office/2006/metadata/properties" ma:root="true" ma:fieldsID="a490236c44a536e36fb5b8930d294836" ns2:_="" ns3:_="">
    <xsd:import namespace="6f247cf5-36db-4625-96bb-fe9ae63417ad"/>
    <xsd:import namespace="25c1d7f5-1087-43d3-ada6-d5077554a8bf"/>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8a3dd6e8-4b46-481c-8c30-6ea692776939}" ma:internalName="TaxCatchAll" ma:showField="CatchAllData" ma:web="25c1d7f5-1087-43d3-ada6-d5077554a8b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a3dd6e8-4b46-481c-8c30-6ea692776939}" ma:internalName="TaxCatchAllLabel" ma:readOnly="true" ma:showField="CatchAllDataLabel" ma:web="25c1d7f5-1087-43d3-ada6-d5077554a8bf">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c1d7f5-1087-43d3-ada6-d5077554a8bf"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544EA9-181A-4365-89F0-DEA08EDD6A6A}">
  <ds:schemaRefs>
    <ds:schemaRef ds:uri="http://schemas.microsoft.com/sharepoint/v3/contenttype/forms"/>
  </ds:schemaRefs>
</ds:datastoreItem>
</file>

<file path=customXml/itemProps2.xml><?xml version="1.0" encoding="utf-8"?>
<ds:datastoreItem xmlns:ds="http://schemas.openxmlformats.org/officeDocument/2006/customXml" ds:itemID="{C692D49E-9DE2-423A-9ED9-9BAAC30E92DC}">
  <ds:schemaRefs>
    <ds:schemaRef ds:uri="Microsoft.SharePoint.Taxonomy.ContentTypeSync"/>
  </ds:schemaRefs>
</ds:datastoreItem>
</file>

<file path=customXml/itemProps3.xml><?xml version="1.0" encoding="utf-8"?>
<ds:datastoreItem xmlns:ds="http://schemas.openxmlformats.org/officeDocument/2006/customXml" ds:itemID="{BD5F6C67-00CD-481F-9D84-CC9AD5CA00F3}">
  <ds:schemaRefs>
    <ds:schemaRef ds:uri="25c1d7f5-1087-43d3-ada6-d5077554a8bf"/>
    <ds:schemaRef ds:uri="6f247cf5-36db-4625-96bb-fe9ae63417ad"/>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38396EF9-1456-4C26-847A-906984625B92}">
  <ds:schemaRefs>
    <ds:schemaRef ds:uri="http://schemas.microsoft.com/office/2009/outspace/metadata"/>
  </ds:schemaRefs>
</ds:datastoreItem>
</file>

<file path=customXml/itemProps5.xml><?xml version="1.0" encoding="utf-8"?>
<ds:datastoreItem xmlns:ds="http://schemas.openxmlformats.org/officeDocument/2006/customXml" ds:itemID="{1F2ECF4E-A8BC-49C0-96E1-0DE756F6ACCB}">
  <ds:schemaRefs>
    <ds:schemaRef ds:uri="http://schemas.microsoft.com/sharepoint/events"/>
  </ds:schemaRefs>
</ds:datastoreItem>
</file>

<file path=customXml/itemProps6.xml><?xml version="1.0" encoding="utf-8"?>
<ds:datastoreItem xmlns:ds="http://schemas.openxmlformats.org/officeDocument/2006/customXml" ds:itemID="{DD737254-0F59-4261-8555-CD141CA0D7C1}">
  <ds:schemaRefs>
    <ds:schemaRef ds:uri="25c1d7f5-1087-43d3-ada6-d5077554a8bf"/>
    <ds:schemaRef ds:uri="6f247cf5-36db-4625-96bb-fe9ae63417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Custom</PresentationFormat>
  <Slides>34</Slides>
  <Notes>11</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PresXpress_OnScreen_Theme</vt:lpstr>
      <vt:lpstr> LBBD Pension Fund Committee Training – Triennial Valuation, Investment Strategy and Asset Classes </vt:lpstr>
      <vt:lpstr> Agenda:</vt:lpstr>
      <vt:lpstr> Pension Fund Costs – Triennial Valuation</vt:lpstr>
      <vt:lpstr> Contribution Rates (LBBD)</vt:lpstr>
      <vt:lpstr>What were the main drivers behind the improved position?</vt:lpstr>
      <vt:lpstr> What happens now the Fund is 100% funded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investors looking for?</vt:lpstr>
      <vt:lpstr>What is a bond?</vt:lpstr>
      <vt:lpstr>What is an equity?</vt:lpstr>
      <vt:lpstr>A reminder of why to buy equities</vt:lpstr>
      <vt:lpstr>Why do share prices rise? - They follow long-term growth</vt:lpstr>
      <vt:lpstr>Portfolio management: The guardians of your money</vt:lpstr>
      <vt:lpstr>The alternatives  – the UK experience</vt:lpstr>
      <vt:lpstr>An overview of alternatives</vt:lpstr>
      <vt:lpstr>How alternatives can help</vt:lpstr>
      <vt:lpstr>PowerPoint Presentation</vt:lpstr>
      <vt:lpstr>Strategy Review – Regulatory Background (1)</vt:lpstr>
      <vt:lpstr>Strategy Review – Regulatory Background (2)</vt:lpstr>
      <vt:lpstr>Strategic Asset Allocation – characteristics</vt:lpstr>
      <vt:lpstr>Strategic Asset Allocation – practicalities</vt:lpstr>
      <vt:lpstr>Strategic Asset Allocation – Asset Class examples</vt:lpstr>
      <vt:lpstr>Strategic Asset Allocation - Diversification </vt:lpstr>
      <vt:lpstr>PowerPoint Presentation</vt:lpstr>
      <vt:lpstr>PowerPoint Presentation</vt:lpstr>
    </vt:vector>
  </TitlesOfParts>
  <Company>UBS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Karishma-ZA</dc:creator>
  <cp:revision>1</cp:revision>
  <cp:lastPrinted>2002-05-24T21:26:29Z</cp:lastPrinted>
  <dcterms:created xsi:type="dcterms:W3CDTF">2002-05-03T03:00:09Z</dcterms:created>
  <dcterms:modified xsi:type="dcterms:W3CDTF">2022-12-30T09:12:30Z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UniqueID">
    <vt:lpwstr/>
  </property>
  <property fmtid="{D5CDD505-2E9C-101B-9397-08002B2CF9AE}" pid="3" name="PresPrintTemplate">
    <vt:lpwstr>True</vt:lpwstr>
  </property>
  <property fmtid="{D5CDD505-2E9C-101B-9397-08002B2CF9AE}" pid="4" name="PresPrintOnScreen">
    <vt:lpwstr>True</vt:lpwstr>
  </property>
  <property fmtid="{D5CDD505-2E9C-101B-9397-08002B2CF9AE}" pid="5" name="split-s">
    <vt:lpwstr>-1</vt:lpwstr>
  </property>
  <property fmtid="{D5CDD505-2E9C-101B-9397-08002B2CF9AE}" pid="6" name="split-a">
    <vt:lpwstr>0</vt:lpwstr>
  </property>
  <property fmtid="{D5CDD505-2E9C-101B-9397-08002B2CF9AE}" pid="7" name="CreatedAddinVersion">
    <vt:lpwstr>3.3.02</vt:lpwstr>
  </property>
  <property fmtid="{D5CDD505-2E9C-101B-9397-08002B2CF9AE}" pid="8" name="CurrentAddinVersion">
    <vt:lpwstr>3.3.02</vt:lpwstr>
  </property>
  <property fmtid="{D5CDD505-2E9C-101B-9397-08002B2CF9AE}" pid="9" name="CreateDate">
    <vt:lpwstr>06/01/2016 12:24:41</vt:lpwstr>
  </property>
  <property fmtid="{D5CDD505-2E9C-101B-9397-08002B2CF9AE}" pid="10" name="CreatedTemplateVersion">
    <vt:lpwstr>3.3.02</vt:lpwstr>
  </property>
  <property fmtid="{D5CDD505-2E9C-101B-9397-08002B2CF9AE}" pid="11" name="MOST RECENT UPGRADE">
    <vt:lpwstr>0</vt:lpwstr>
  </property>
  <property fmtid="{D5CDD505-2E9C-101B-9397-08002B2CF9AE}" pid="12" name="CoverLogoIncluded">
    <vt:lpwstr>True</vt:lpwstr>
  </property>
  <property fmtid="{D5CDD505-2E9C-101B-9397-08002B2CF9AE}" pid="13" name="CoverLogoID">
    <vt:lpwstr>plain_co_w4</vt:lpwstr>
  </property>
  <property fmtid="{D5CDD505-2E9C-101B-9397-08002B2CF9AE}" pid="14" name="CoverPage.Ppt">
    <vt:lpwstr>True</vt:lpwstr>
  </property>
  <property fmtid="{D5CDD505-2E9C-101B-9397-08002B2CF9AE}" pid="15" name="CoverPhoto.Ppt">
    <vt:lpwstr/>
  </property>
  <property fmtid="{D5CDD505-2E9C-101B-9397-08002B2CF9AE}" pid="16" name="CoverPhotoPath">
    <vt:lpwstr/>
  </property>
  <property fmtid="{D5CDD505-2E9C-101B-9397-08002B2CF9AE}" pid="17" name="SecurityLevel">
    <vt:lpwstr>3</vt:lpwstr>
  </property>
  <property fmtid="{D5CDD505-2E9C-101B-9397-08002B2CF9AE}" pid="18" name="CoverPhotoIncluded">
    <vt:lpwstr>True</vt:lpwstr>
  </property>
  <property fmtid="{D5CDD505-2E9C-101B-9397-08002B2CF9AE}" pid="19" name="CoverPhotoIsCustom">
    <vt:lpwstr>False</vt:lpwstr>
  </property>
  <property fmtid="{D5CDD505-2E9C-101B-9397-08002B2CF9AE}" pid="20" name="InsideLogoIncluded">
    <vt:lpwstr>True</vt:lpwstr>
  </property>
  <property fmtid="{D5CDD505-2E9C-101B-9397-08002B2CF9AE}" pid="21" name="InsideLogoID">
    <vt:lpwstr>plain_co_w4</vt:lpwstr>
  </property>
  <property fmtid="{D5CDD505-2E9C-101B-9397-08002B2CF9AE}" pid="22" name="IncludeID.Ppt">
    <vt:lpwstr>False</vt:lpwstr>
  </property>
  <property fmtid="{D5CDD505-2E9C-101B-9397-08002B2CF9AE}" pid="23" name="IDStampItems">
    <vt:lpwstr>15</vt:lpwstr>
  </property>
  <property fmtid="{D5CDD505-2E9C-101B-9397-08002B2CF9AE}" pid="24" name="TOC.Ppt">
    <vt:lpwstr>False</vt:lpwstr>
  </property>
  <property fmtid="{D5CDD505-2E9C-101B-9397-08002B2CF9AE}" pid="25" name="TocSecLevel1">
    <vt:lpwstr>1</vt:lpwstr>
  </property>
  <property fmtid="{D5CDD505-2E9C-101B-9397-08002B2CF9AE}" pid="26" name="TocSecLevel2">
    <vt:lpwstr>2</vt:lpwstr>
  </property>
  <property fmtid="{D5CDD505-2E9C-101B-9397-08002B2CF9AE}" pid="27" name="TocSecLevel3">
    <vt:lpwstr>3</vt:lpwstr>
  </property>
  <property fmtid="{D5CDD505-2E9C-101B-9397-08002B2CF9AE}" pid="28" name="TocApdxLevel1">
    <vt:lpwstr>4</vt:lpwstr>
  </property>
  <property fmtid="{D5CDD505-2E9C-101B-9397-08002B2CF9AE}" pid="29" name="TocApdxLevel2">
    <vt:lpwstr>5</vt:lpwstr>
  </property>
  <property fmtid="{D5CDD505-2E9C-101B-9397-08002B2CF9AE}" pid="30" name="TocApdxLevel3">
    <vt:lpwstr>6</vt:lpwstr>
  </property>
  <property fmtid="{D5CDD505-2E9C-101B-9397-08002B2CF9AE}" pid="31" name="SPageNumbering1.Ppt">
    <vt:lpwstr>True</vt:lpwstr>
  </property>
  <property fmtid="{D5CDD505-2E9C-101B-9397-08002B2CF9AE}" pid="32" name="SPageNumbering2.Ppt">
    <vt:lpwstr>False</vt:lpwstr>
  </property>
  <property fmtid="{D5CDD505-2E9C-101B-9397-08002B2CF9AE}" pid="33" name="SPageNumbering3.Ppt">
    <vt:lpwstr>False</vt:lpwstr>
  </property>
  <property fmtid="{D5CDD505-2E9C-101B-9397-08002B2CF9AE}" pid="34" name="APageNumbering1.Ppt">
    <vt:lpwstr>True</vt:lpwstr>
  </property>
  <property fmtid="{D5CDD505-2E9C-101B-9397-08002B2CF9AE}" pid="35" name="APageNumbering2.Ppt">
    <vt:lpwstr>False</vt:lpwstr>
  </property>
  <property fmtid="{D5CDD505-2E9C-101B-9397-08002B2CF9AE}" pid="36" name="APageNumbering3.Ppt">
    <vt:lpwstr>False</vt:lpwstr>
  </property>
  <property fmtid="{D5CDD505-2E9C-101B-9397-08002B2CF9AE}" pid="37" name="Language">
    <vt:lpwstr>2057</vt:lpwstr>
  </property>
  <property fmtid="{D5CDD505-2E9C-101B-9397-08002B2CF9AE}" pid="38" name="ContactPage.Ppt">
    <vt:lpwstr>False</vt:lpwstr>
  </property>
  <property fmtid="{D5CDD505-2E9C-101B-9397-08002B2CF9AE}" pid="39" name="CompanyName">
    <vt:lpwstr>UBS Asset Management (UK) Ltd </vt:lpwstr>
  </property>
  <property fmtid="{D5CDD505-2E9C-101B-9397-08002B2CF9AE}" pid="40" name="CompanyNameExtension">
    <vt:lpwstr/>
  </property>
  <property fmtid="{D5CDD505-2E9C-101B-9397-08002B2CF9AE}" pid="41" name="CompanyDescriptor">
    <vt:lpwstr/>
  </property>
  <property fmtid="{D5CDD505-2E9C-101B-9397-08002B2CF9AE}" pid="42" name="CompanyType">
    <vt:lpwstr>2</vt:lpwstr>
  </property>
  <property fmtid="{D5CDD505-2E9C-101B-9397-08002B2CF9AE}" pid="43" name="BusinessUnit">
    <vt:lpwstr>UBSAM</vt:lpwstr>
  </property>
  <property fmtid="{D5CDD505-2E9C-101B-9397-08002B2CF9AE}" pid="44" name="Address.Office">
    <vt:lpwstr>21 Lombard Street_x000d_
London, EC3V 9AH</vt:lpwstr>
  </property>
  <property fmtid="{D5CDD505-2E9C-101B-9397-08002B2CF9AE}" pid="45" name="Fax1.Office">
    <vt:lpwstr/>
  </property>
  <property fmtid="{D5CDD505-2E9C-101B-9397-08002B2CF9AE}" pid="46" name="Phone1.Office">
    <vt:lpwstr>+44-20-7901 5000</vt:lpwstr>
  </property>
  <property fmtid="{D5CDD505-2E9C-101B-9397-08002B2CF9AE}" pid="47" name="CompanyID">
    <vt:lpwstr>C941UBSAM</vt:lpwstr>
  </property>
  <property fmtid="{D5CDD505-2E9C-101B-9397-08002B2CF9AE}" pid="48" name="CompanyLCID">
    <vt:lpwstr>1033</vt:lpwstr>
  </property>
  <property fmtid="{D5CDD505-2E9C-101B-9397-08002B2CF9AE}" pid="49" name="AuthorInfoIncluded">
    <vt:lpwstr>False</vt:lpwstr>
  </property>
  <property fmtid="{D5CDD505-2E9C-101B-9397-08002B2CF9AE}" pid="50" name="AuthorInfoName">
    <vt:lpwstr/>
  </property>
  <property fmtid="{D5CDD505-2E9C-101B-9397-08002B2CF9AE}" pid="51" name="AuthorInfoDetails1">
    <vt:lpwstr/>
  </property>
  <property fmtid="{D5CDD505-2E9C-101B-9397-08002B2CF9AE}" pid="52" name="AuthorInfoDetails2">
    <vt:lpwstr/>
  </property>
  <property fmtid="{D5CDD505-2E9C-101B-9397-08002B2CF9AE}" pid="53" name="AuthorInfoEmail">
    <vt:lpwstr/>
  </property>
  <property fmtid="{D5CDD505-2E9C-101B-9397-08002B2CF9AE}" pid="54" name="AuthorInfoPhone">
    <vt:lpwstr/>
  </property>
  <property fmtid="{D5CDD505-2E9C-101B-9397-08002B2CF9AE}" pid="55" name="Endorsement">
    <vt:lpwstr>UBS Asset Management (UK) Ltd  is a subsidiary of UBS AG</vt:lpwstr>
  </property>
  <property fmtid="{D5CDD505-2E9C-101B-9397-08002B2CF9AE}" pid="56" name="OnScreenShowPageNums">
    <vt:lpwstr>False</vt:lpwstr>
  </property>
  <property fmtid="{D5CDD505-2E9C-101B-9397-08002B2CF9AE}" pid="57" name="OnScreenTOCHyperlink">
    <vt:lpwstr>True</vt:lpwstr>
  </property>
  <property fmtid="{D5CDD505-2E9C-101B-9397-08002B2CF9AE}" pid="58" name="SectionDivider.Ppt">
    <vt:lpwstr>True</vt:lpwstr>
  </property>
  <property fmtid="{D5CDD505-2E9C-101B-9397-08002B2CF9AE}" pid="59" name="IDStampDateFormatID">
    <vt:lpwstr>F1</vt:lpwstr>
  </property>
  <property fmtid="{D5CDD505-2E9C-101B-9397-08002B2CF9AE}" pid="60" name="IDStampDateFormat-T">
    <vt:lpwstr>MMMM d, yyyy h:mm AM/PM</vt:lpwstr>
  </property>
  <property fmtid="{D5CDD505-2E9C-101B-9397-08002B2CF9AE}" pid="61" name="CalendarDateFormatID">
    <vt:lpwstr>F1</vt:lpwstr>
  </property>
  <property fmtid="{D5CDD505-2E9C-101B-9397-08002B2CF9AE}" pid="62" name="CalendarDateFormat-T">
    <vt:lpwstr>MMMM yyyy</vt:lpwstr>
  </property>
  <property fmtid="{D5CDD505-2E9C-101B-9397-08002B2CF9AE}" pid="63" name="CalendarStartDay">
    <vt:lpwstr>1</vt:lpwstr>
  </property>
  <property fmtid="{D5CDD505-2E9C-101B-9397-08002B2CF9AE}" pid="64" name="CoverPageDateFormatFilter">
    <vt:lpwstr>1</vt:lpwstr>
  </property>
  <property fmtid="{D5CDD505-2E9C-101B-9397-08002B2CF9AE}" pid="65" name="CoverPageDateFormatID">
    <vt:lpwstr>F2</vt:lpwstr>
  </property>
  <property fmtid="{D5CDD505-2E9C-101B-9397-08002B2CF9AE}" pid="66" name="CoverPageDateFormat-T">
    <vt:lpwstr>d MMMM yyyy</vt:lpwstr>
  </property>
  <property fmtid="{D5CDD505-2E9C-101B-9397-08002B2CF9AE}" pid="67" name="DisclaimerPage.Ppt">
    <vt:lpwstr>False</vt:lpwstr>
  </property>
  <property fmtid="{D5CDD505-2E9C-101B-9397-08002B2CF9AE}" pid="68" name="DisclaimerID.Ppt">
    <vt:lpwstr>D1</vt:lpwstr>
  </property>
  <property fmtid="{D5CDD505-2E9C-101B-9397-08002B2CF9AE}" pid="69" name="UseInternalUBSFont.Office">
    <vt:lpwstr>True</vt:lpwstr>
  </property>
  <property fmtid="{D5CDD505-2E9C-101B-9397-08002B2CF9AE}" pid="70" name="EmbedFonts">
    <vt:lpwstr>False</vt:lpwstr>
  </property>
  <property fmtid="{D5CDD505-2E9C-101B-9397-08002B2CF9AE}" pid="71" name="TableSpacerBorder">
    <vt:lpwstr>False</vt:lpwstr>
  </property>
  <property fmtid="{D5CDD505-2E9C-101B-9397-08002B2CF9AE}" pid="72" name="Address-T">
    <vt:lpwstr>&lt;&lt;Address&gt;&gt;</vt:lpwstr>
  </property>
  <property fmtid="{D5CDD505-2E9C-101B-9397-08002B2CF9AE}" pid="73" name="AmountDealType-T">
    <vt:lpwstr>&lt;&lt;Amt./deal-Type&gt;&gt;</vt:lpwstr>
  </property>
  <property fmtid="{D5CDD505-2E9C-101B-9397-08002B2CF9AE}" pid="74" name="ContactDetails-T">
    <vt:lpwstr>&lt;&lt;Contact details&gt;&gt;</vt:lpwstr>
  </property>
  <property fmtid="{D5CDD505-2E9C-101B-9397-08002B2CF9AE}" pid="75" name="ContactName-T">
    <vt:lpwstr>&lt;&lt;Contact name&gt;&gt;</vt:lpwstr>
  </property>
  <property fmtid="{D5CDD505-2E9C-101B-9397-08002B2CF9AE}" pid="76" name="Date-T">
    <vt:lpwstr>&lt;&lt;Date&gt;&gt;</vt:lpwstr>
  </property>
  <property fmtid="{D5CDD505-2E9C-101B-9397-08002B2CF9AE}" pid="77" name="EMailAddress-T">
    <vt:lpwstr>&lt;&lt;Email address&gt;&gt;</vt:lpwstr>
  </property>
  <property fmtid="{D5CDD505-2E9C-101B-9397-08002B2CF9AE}" pid="78" name="LegalEntity-T">
    <vt:lpwstr>&lt;&lt;Legal entity&gt;&gt;</vt:lpwstr>
  </property>
  <property fmtid="{D5CDD505-2E9C-101B-9397-08002B2CF9AE}" pid="79" name="Logo-T">
    <vt:lpwstr>&lt;&lt;Logo&gt;&gt;</vt:lpwstr>
  </property>
  <property fmtid="{D5CDD505-2E9C-101B-9397-08002B2CF9AE}" pid="80" name="Summary-T">
    <vt:lpwstr>&lt;&lt;Summary&gt;&gt;</vt:lpwstr>
  </property>
  <property fmtid="{D5CDD505-2E9C-101B-9397-08002B2CF9AE}" pid="81" name="TableHeading-T">
    <vt:lpwstr>&lt;&lt;Table heading&gt;&gt;</vt:lpwstr>
  </property>
  <property fmtid="{D5CDD505-2E9C-101B-9397-08002B2CF9AE}" pid="82" name="TableSubheading-T">
    <vt:lpwstr>&lt;&lt;Table subheading&gt;&gt;</vt:lpwstr>
  </property>
  <property fmtid="{D5CDD505-2E9C-101B-9397-08002B2CF9AE}" pid="83" name="Subheading-T">
    <vt:lpwstr>&lt;&lt;Table subheading&gt;&gt;</vt:lpwstr>
  </property>
  <property fmtid="{D5CDD505-2E9C-101B-9397-08002B2CF9AE}" pid="84" name="TelephoneNumber-T">
    <vt:lpwstr>&lt;&lt;Telephone number&gt;&gt;</vt:lpwstr>
  </property>
  <property fmtid="{D5CDD505-2E9C-101B-9397-08002B2CF9AE}" pid="85" name="Text-T">
    <vt:lpwstr>&lt;&lt;Text&gt;&gt;</vt:lpwstr>
  </property>
  <property fmtid="{D5CDD505-2E9C-101B-9397-08002B2CF9AE}" pid="86" name="WebAddress-T">
    <vt:lpwstr>&lt;&lt;Web address</vt:lpwstr>
  </property>
  <property fmtid="{D5CDD505-2E9C-101B-9397-08002B2CF9AE}" pid="87" name="Year-T">
    <vt:lpwstr>&lt;&lt;Year&gt;&gt;</vt:lpwstr>
  </property>
  <property fmtid="{D5CDD505-2E9C-101B-9397-08002B2CF9AE}" pid="88" name="Appendix-T">
    <vt:lpwstr>Appendix</vt:lpwstr>
  </property>
  <property fmtid="{D5CDD505-2E9C-101B-9397-08002B2CF9AE}" pid="89" name="Appendices-T">
    <vt:lpwstr>Appendices</vt:lpwstr>
  </property>
  <property fmtid="{D5CDD505-2E9C-101B-9397-08002B2CF9AE}" pid="90" name="AwardTitle-T">
    <vt:lpwstr>&lt;&lt;Award title&gt;&gt;</vt:lpwstr>
  </property>
  <property fmtid="{D5CDD505-2E9C-101B-9397-08002B2CF9AE}" pid="91" name="AwardSubTitle-T">
    <vt:lpwstr>&lt;&lt;Award subtitle&gt;&gt;</vt:lpwstr>
  </property>
  <property fmtid="{D5CDD505-2E9C-101B-9397-08002B2CF9AE}" pid="92" name="BiographicalDetails-T">
    <vt:lpwstr>&lt;&lt;Biographical details&gt;&gt;</vt:lpwstr>
  </property>
  <property fmtid="{D5CDD505-2E9C-101B-9397-08002B2CF9AE}" pid="93" name="Conclusion-T">
    <vt:lpwstr>&lt;&lt;Conclusion&gt;&gt;</vt:lpwstr>
  </property>
  <property fmtid="{D5CDD505-2E9C-101B-9397-08002B2CF9AE}" pid="94" name="ContactInformation-T">
    <vt:lpwstr>Contact information</vt:lpwstr>
  </property>
  <property fmtid="{D5CDD505-2E9C-101B-9397-08002B2CF9AE}" pid="95" name="Continued-T">
    <vt:lpwstr>Continued</vt:lpwstr>
  </property>
  <property fmtid="{D5CDD505-2E9C-101B-9397-08002B2CF9AE}" pid="96" name="DividerTitle-T">
    <vt:lpwstr>&lt;&lt;Divider title&gt;&gt;</vt:lpwstr>
  </property>
  <property fmtid="{D5CDD505-2E9C-101B-9397-08002B2CF9AE}" pid="97" name="Draft-T">
    <vt:lpwstr>Draft</vt:lpwstr>
  </property>
  <property fmtid="{D5CDD505-2E9C-101B-9397-08002B2CF9AE}" pid="98" name="LayoutHeading-T">
    <vt:lpwstr>&lt;&lt;Layout heading&gt;&gt;</vt:lpwstr>
  </property>
  <property fmtid="{D5CDD505-2E9C-101B-9397-08002B2CF9AE}" pid="99" name="MessageText-T">
    <vt:lpwstr>&lt;&lt;Message&gt;&gt;</vt:lpwstr>
  </property>
  <property fmtid="{D5CDD505-2E9C-101B-9397-08002B2CF9AE}" pid="100" name="Name-T">
    <vt:lpwstr>&lt;&lt;Name&gt;&gt;</vt:lpwstr>
  </property>
  <property fmtid="{D5CDD505-2E9C-101B-9397-08002B2CF9AE}" pid="101" name="Notes-T">
    <vt:lpwstr>Notes</vt:lpwstr>
  </property>
  <property fmtid="{D5CDD505-2E9C-101B-9397-08002B2CF9AE}" pid="102" name="PageHeading-T">
    <vt:lpwstr>&lt;&lt;Page heading&gt;&gt;</vt:lpwstr>
  </property>
  <property fmtid="{D5CDD505-2E9C-101B-9397-08002B2CF9AE}" pid="103" name="PresentationTitle-T">
    <vt:lpwstr>&lt;&lt;Presentation title&gt;&gt;</vt:lpwstr>
  </property>
  <property fmtid="{D5CDD505-2E9C-101B-9397-08002B2CF9AE}" pid="104" name="PresentationSubTitle-T">
    <vt:lpwstr>&lt;&lt;Presentation subtitle&gt;&gt;</vt:lpwstr>
  </property>
  <property fmtid="{D5CDD505-2E9C-101B-9397-08002B2CF9AE}" pid="105" name="PresentationPresenter-T">
    <vt:lpwstr>&lt;&lt;Presentation presenter&gt;&gt;</vt:lpwstr>
  </property>
  <property fmtid="{D5CDD505-2E9C-101B-9397-08002B2CF9AE}" pid="106" name="PresPresenterFunction-T">
    <vt:lpwstr>&lt;&lt;Presenter function&gt;&gt;</vt:lpwstr>
  </property>
  <property fmtid="{D5CDD505-2E9C-101B-9397-08002B2CF9AE}" pid="107" name="Quote-T">
    <vt:lpwstr>&lt;&lt;Quote&gt;&gt;</vt:lpwstr>
  </property>
  <property fmtid="{D5CDD505-2E9C-101B-9397-08002B2CF9AE}" pid="108" name="QuoteSource-T">
    <vt:lpwstr>&lt;&lt;Quote source&gt;&gt;</vt:lpwstr>
  </property>
  <property fmtid="{D5CDD505-2E9C-101B-9397-08002B2CF9AE}" pid="109" name="Section-T">
    <vt:lpwstr>Section</vt:lpwstr>
  </property>
  <property fmtid="{D5CDD505-2E9C-101B-9397-08002B2CF9AE}" pid="110" name="Sections-T">
    <vt:lpwstr>Sections</vt:lpwstr>
  </property>
  <property fmtid="{D5CDD505-2E9C-101B-9397-08002B2CF9AE}" pid="111" name="Source-T">
    <vt:lpwstr>Source</vt:lpwstr>
  </property>
  <property fmtid="{D5CDD505-2E9C-101B-9397-08002B2CF9AE}" pid="112" name="Subappendix-T">
    <vt:lpwstr>Subappendix</vt:lpwstr>
  </property>
  <property fmtid="{D5CDD505-2E9C-101B-9397-08002B2CF9AE}" pid="113" name="Subsection-T">
    <vt:lpwstr>Subsection</vt:lpwstr>
  </property>
  <property fmtid="{D5CDD505-2E9C-101B-9397-08002B2CF9AE}" pid="114" name="Subsubappendix-T">
    <vt:lpwstr>Subsubappendix</vt:lpwstr>
  </property>
  <property fmtid="{D5CDD505-2E9C-101B-9397-08002B2CF9AE}" pid="115" name="Subsubsection-T">
    <vt:lpwstr>Subsubsection</vt:lpwstr>
  </property>
  <property fmtid="{D5CDD505-2E9C-101B-9397-08002B2CF9AE}" pid="116" name="TableOfContents-T">
    <vt:lpwstr>Table of contents</vt:lpwstr>
  </property>
  <property fmtid="{D5CDD505-2E9C-101B-9397-08002B2CF9AE}" pid="117" name="Title-T">
    <vt:lpwstr>&lt;&lt;Title&gt;&gt;</vt:lpwstr>
  </property>
  <property fmtid="{D5CDD505-2E9C-101B-9397-08002B2CF9AE}" pid="118" name="Security-T">
    <vt:lpwstr>Confidential</vt:lpwstr>
  </property>
  <property fmtid="{D5CDD505-2E9C-101B-9397-08002B2CF9AE}" pid="119" name="Month1">
    <vt:lpwstr>January</vt:lpwstr>
  </property>
  <property fmtid="{D5CDD505-2E9C-101B-9397-08002B2CF9AE}" pid="120" name="Month2">
    <vt:lpwstr>February</vt:lpwstr>
  </property>
  <property fmtid="{D5CDD505-2E9C-101B-9397-08002B2CF9AE}" pid="121" name="Month3">
    <vt:lpwstr>March</vt:lpwstr>
  </property>
  <property fmtid="{D5CDD505-2E9C-101B-9397-08002B2CF9AE}" pid="122" name="Month4">
    <vt:lpwstr>April</vt:lpwstr>
  </property>
  <property fmtid="{D5CDD505-2E9C-101B-9397-08002B2CF9AE}" pid="123" name="Month5">
    <vt:lpwstr>May</vt:lpwstr>
  </property>
  <property fmtid="{D5CDD505-2E9C-101B-9397-08002B2CF9AE}" pid="124" name="Month6">
    <vt:lpwstr>June</vt:lpwstr>
  </property>
  <property fmtid="{D5CDD505-2E9C-101B-9397-08002B2CF9AE}" pid="125" name="Month7">
    <vt:lpwstr>July</vt:lpwstr>
  </property>
  <property fmtid="{D5CDD505-2E9C-101B-9397-08002B2CF9AE}" pid="126" name="Month8">
    <vt:lpwstr>August</vt:lpwstr>
  </property>
  <property fmtid="{D5CDD505-2E9C-101B-9397-08002B2CF9AE}" pid="127" name="Month9">
    <vt:lpwstr>September</vt:lpwstr>
  </property>
  <property fmtid="{D5CDD505-2E9C-101B-9397-08002B2CF9AE}" pid="128" name="Month10">
    <vt:lpwstr>October</vt:lpwstr>
  </property>
  <property fmtid="{D5CDD505-2E9C-101B-9397-08002B2CF9AE}" pid="129" name="Month11">
    <vt:lpwstr>November</vt:lpwstr>
  </property>
  <property fmtid="{D5CDD505-2E9C-101B-9397-08002B2CF9AE}" pid="130" name="Month12">
    <vt:lpwstr>December</vt:lpwstr>
  </property>
  <property fmtid="{D5CDD505-2E9C-101B-9397-08002B2CF9AE}" pid="131" name="D1">
    <vt:lpwstr>S</vt:lpwstr>
  </property>
  <property fmtid="{D5CDD505-2E9C-101B-9397-08002B2CF9AE}" pid="132" name="D2">
    <vt:lpwstr>M</vt:lpwstr>
  </property>
  <property fmtid="{D5CDD505-2E9C-101B-9397-08002B2CF9AE}" pid="133" name="D3">
    <vt:lpwstr>T</vt:lpwstr>
  </property>
  <property fmtid="{D5CDD505-2E9C-101B-9397-08002B2CF9AE}" pid="134" name="D4">
    <vt:lpwstr>W</vt:lpwstr>
  </property>
  <property fmtid="{D5CDD505-2E9C-101B-9397-08002B2CF9AE}" pid="135" name="D5">
    <vt:lpwstr>T</vt:lpwstr>
  </property>
  <property fmtid="{D5CDD505-2E9C-101B-9397-08002B2CF9AE}" pid="136" name="D6">
    <vt:lpwstr>F</vt:lpwstr>
  </property>
  <property fmtid="{D5CDD505-2E9C-101B-9397-08002B2CF9AE}" pid="137" name="D7">
    <vt:lpwstr>S</vt:lpwstr>
  </property>
  <property fmtid="{D5CDD505-2E9C-101B-9397-08002B2CF9AE}" pid="138" name="Chart_Num_Categories_On_XAxis">
    <vt:lpwstr>6</vt:lpwstr>
  </property>
  <property fmtid="{D5CDD505-2E9C-101B-9397-08002B2CF9AE}" pid="139" name="Chart_Annotation_Add_Date">
    <vt:lpwstr>True</vt:lpwstr>
  </property>
  <property fmtid="{D5CDD505-2E9C-101B-9397-08002B2CF9AE}" pid="140" name="Chart_Annotation_Date_Bold">
    <vt:lpwstr>True</vt:lpwstr>
  </property>
  <property fmtid="{D5CDD505-2E9C-101B-9397-08002B2CF9AE}" pid="141" name="Chart_Annotation_Date_Format">
    <vt:lpwstr>F1</vt:lpwstr>
  </property>
  <property fmtid="{D5CDD505-2E9C-101B-9397-08002B2CF9AE}" pid="142" name="Chart_Pie_Chart_Labels">
    <vt:lpwstr>True</vt:lpwstr>
  </property>
  <property fmtid="{D5CDD505-2E9C-101B-9397-08002B2CF9AE}" pid="143" name="Chart_Pie_Chart_Legend">
    <vt:lpwstr>True</vt:lpwstr>
  </property>
  <property fmtid="{D5CDD505-2E9C-101B-9397-08002B2CF9AE}" pid="144" name="Chart_Average_Translated-T">
    <vt:lpwstr>Average</vt:lpwstr>
  </property>
  <property fmtid="{D5CDD505-2E9C-101B-9397-08002B2CF9AE}" pid="145" name="Chart_Share_PX-T">
    <vt:lpwstr>Stock price</vt:lpwstr>
  </property>
  <property fmtid="{D5CDD505-2E9C-101B-9397-08002B2CF9AE}" pid="146" name="Chart_Stock_Volume_XAxis-T">
    <vt:lpwstr>Closing date</vt:lpwstr>
  </property>
  <property fmtid="{D5CDD505-2E9C-101B-9397-08002B2CF9AE}" pid="147" name="Chart_Volume_Label-T">
    <vt:lpwstr>Volume (000s)</vt:lpwstr>
  </property>
  <property fmtid="{D5CDD505-2E9C-101B-9397-08002B2CF9AE}" pid="148" name="Chart_Thick_Lines">
    <vt:lpwstr>False</vt:lpwstr>
  </property>
  <property fmtid="{D5CDD505-2E9C-101B-9397-08002B2CF9AE}" pid="149" name="Chart_Show_Gridlines">
    <vt:lpwstr>True</vt:lpwstr>
  </property>
  <property fmtid="{D5CDD505-2E9C-101B-9397-08002B2CF9AE}" pid="150" name="Chart_Show_YAxis">
    <vt:lpwstr>False</vt:lpwstr>
  </property>
  <property fmtid="{D5CDD505-2E9C-101B-9397-08002B2CF9AE}" pid="151" name="Chart_Use_Stack_White_Border">
    <vt:lpwstr>True</vt:lpwstr>
  </property>
  <property fmtid="{D5CDD505-2E9C-101B-9397-08002B2CF9AE}" pid="152" name="Chart_Use_Dash_Style">
    <vt:lpwstr>False</vt:lpwstr>
  </property>
  <property fmtid="{D5CDD505-2E9C-101B-9397-08002B2CF9AE}" pid="153" name="DateFormat.Ppt">
    <vt:lpwstr>F1</vt:lpwstr>
  </property>
  <property fmtid="{D5CDD505-2E9C-101B-9397-08002B2CF9AE}" pid="154" name="DraftStamp.Ppt">
    <vt:bool>false</vt:bool>
  </property>
  <property fmtid="{D5CDD505-2E9C-101B-9397-08002B2CF9AE}" pid="155" name="ContentTypeId">
    <vt:lpwstr>0x0101003D111B80989C2F48A98656A918A919A000127D8F6A69A2F943BAFA90B60DAC93A3</vt:lpwstr>
  </property>
  <property fmtid="{D5CDD505-2E9C-101B-9397-08002B2CF9AE}" pid="156" name="_dlc_DocIdItemGuid">
    <vt:lpwstr>54cfe8fe-4e86-4b0d-a1e7-f835495f39c8</vt:lpwstr>
  </property>
  <property fmtid="{D5CDD505-2E9C-101B-9397-08002B2CF9AE}" pid="157" name="CType">
    <vt:lpwstr/>
  </property>
  <property fmtid="{D5CDD505-2E9C-101B-9397-08002B2CF9AE}" pid="158" name="Financial_x0020_Year">
    <vt:lpwstr/>
  </property>
  <property fmtid="{D5CDD505-2E9C-101B-9397-08002B2CF9AE}" pid="159" name="a8455ed1fd22475083a09a91de16b8fd">
    <vt:lpwstr/>
  </property>
  <property fmtid="{D5CDD505-2E9C-101B-9397-08002B2CF9AE}" pid="160" name="lcf76f155ced4ddcb4097134ff3c332f">
    <vt:lpwstr/>
  </property>
  <property fmtid="{D5CDD505-2E9C-101B-9397-08002B2CF9AE}" pid="161" name="MediaServiceImageTags">
    <vt:lpwstr/>
  </property>
  <property fmtid="{D5CDD505-2E9C-101B-9397-08002B2CF9AE}" pid="162" name="LGCS">
    <vt:lpwstr/>
  </property>
  <property fmtid="{D5CDD505-2E9C-101B-9397-08002B2CF9AE}" pid="163" name="Financial Year">
    <vt:lpwstr/>
  </property>
</Properties>
</file>