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1" r:id="rId7"/>
  </p:sldMasterIdLst>
  <p:notesMasterIdLst>
    <p:notesMasterId r:id="rId33"/>
  </p:notesMasterIdLst>
  <p:sldIdLst>
    <p:sldId id="256" r:id="rId8"/>
    <p:sldId id="2587" r:id="rId9"/>
    <p:sldId id="2588" r:id="rId10"/>
    <p:sldId id="2589" r:id="rId11"/>
    <p:sldId id="2602" r:id="rId12"/>
    <p:sldId id="2604" r:id="rId13"/>
    <p:sldId id="2603" r:id="rId14"/>
    <p:sldId id="2599" r:id="rId15"/>
    <p:sldId id="2597" r:id="rId16"/>
    <p:sldId id="2611" r:id="rId17"/>
    <p:sldId id="2614" r:id="rId18"/>
    <p:sldId id="2615" r:id="rId19"/>
    <p:sldId id="2593" r:id="rId20"/>
    <p:sldId id="2592" r:id="rId21"/>
    <p:sldId id="2610" r:id="rId22"/>
    <p:sldId id="2608" r:id="rId23"/>
    <p:sldId id="2594" r:id="rId24"/>
    <p:sldId id="2606" r:id="rId25"/>
    <p:sldId id="2609" r:id="rId26"/>
    <p:sldId id="2607" r:id="rId27"/>
    <p:sldId id="2601" r:id="rId28"/>
    <p:sldId id="2600" r:id="rId29"/>
    <p:sldId id="2581" r:id="rId30"/>
    <p:sldId id="276"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creest Katherine" initials="GK" lastIdx="6" clrIdx="0">
    <p:extLst>
      <p:ext uri="{19B8F6BF-5375-455C-9EA6-DF929625EA0E}">
        <p15:presenceInfo xmlns:p15="http://schemas.microsoft.com/office/powerpoint/2012/main" userId="S::kgilcreest@lbbd.gov.uk::fa809ee3-ce47-40f5-807d-cb48d8c64284" providerId="AD"/>
      </p:ext>
    </p:extLst>
  </p:cmAuthor>
  <p:cmAuthor id="2" name="Monvoisin Natalia" initials="MN" lastIdx="1" clrIdx="1">
    <p:extLst>
      <p:ext uri="{19B8F6BF-5375-455C-9EA6-DF929625EA0E}">
        <p15:presenceInfo xmlns:p15="http://schemas.microsoft.com/office/powerpoint/2012/main" userId="S::NMonvoisin@lbbd.gov.uk::9f12fb85-34d4-404c-8a28-615196bd8dda" providerId="AD"/>
      </p:ext>
    </p:extLst>
  </p:cmAuthor>
  <p:cmAuthor id="3" name="Bush Chris" initials="BC" lastIdx="3" clrIdx="2">
    <p:extLst>
      <p:ext uri="{19B8F6BF-5375-455C-9EA6-DF929625EA0E}">
        <p15:presenceInfo xmlns:p15="http://schemas.microsoft.com/office/powerpoint/2012/main" userId="S::cbush@lbbd.gov.uk::3be7ea9e-1c88-4cfa-bb84-27a6cf66a2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A0000"/>
    <a:srgbClr val="E6E6E6"/>
    <a:srgbClr val="FFCDCD"/>
    <a:srgbClr val="E5007E"/>
    <a:srgbClr val="FF6600"/>
    <a:srgbClr val="FF7D7D"/>
    <a:srgbClr val="84B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5" autoAdjust="0"/>
    <p:restoredTop sz="69231" autoAdjust="0"/>
  </p:normalViewPr>
  <p:slideViewPr>
    <p:cSldViewPr snapToGrid="0">
      <p:cViewPr varScale="1">
        <p:scale>
          <a:sx n="63" d="100"/>
          <a:sy n="63" d="100"/>
        </p:scale>
        <p:origin x="952"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h Chris" userId="3be7ea9e-1c88-4cfa-bb84-27a6cf66a24d" providerId="ADAL" clId="{51222CDE-710E-4398-9919-E2486DA9134E}"/>
    <pc:docChg chg="modSld">
      <pc:chgData name="Bush Chris" userId="3be7ea9e-1c88-4cfa-bb84-27a6cf66a24d" providerId="ADAL" clId="{51222CDE-710E-4398-9919-E2486DA9134E}" dt="2022-05-18T18:01:59.652" v="18" actId="1076"/>
      <pc:docMkLst>
        <pc:docMk/>
      </pc:docMkLst>
      <pc:sldChg chg="modSp mod">
        <pc:chgData name="Bush Chris" userId="3be7ea9e-1c88-4cfa-bb84-27a6cf66a24d" providerId="ADAL" clId="{51222CDE-710E-4398-9919-E2486DA9134E}" dt="2022-05-18T18:01:59.652" v="18" actId="1076"/>
        <pc:sldMkLst>
          <pc:docMk/>
          <pc:sldMk cId="608787283" sldId="256"/>
        </pc:sldMkLst>
        <pc:spChg chg="mod">
          <ac:chgData name="Bush Chris" userId="3be7ea9e-1c88-4cfa-bb84-27a6cf66a24d" providerId="ADAL" clId="{51222CDE-710E-4398-9919-E2486DA9134E}" dt="2022-05-18T18:01:59.652" v="18" actId="1076"/>
          <ac:spMkLst>
            <pc:docMk/>
            <pc:sldMk cId="608787283" sldId="256"/>
            <ac:spMk id="6" creationId="{E4C6D2BB-5FEC-4250-B31C-8C33100C2A66}"/>
          </ac:spMkLst>
        </pc:spChg>
      </pc:sldChg>
      <pc:sldChg chg="modSp mod">
        <pc:chgData name="Bush Chris" userId="3be7ea9e-1c88-4cfa-bb84-27a6cf66a24d" providerId="ADAL" clId="{51222CDE-710E-4398-9919-E2486DA9134E}" dt="2022-05-18T18:01:36.666" v="17" actId="948"/>
        <pc:sldMkLst>
          <pc:docMk/>
          <pc:sldMk cId="1137289427" sldId="2603"/>
        </pc:sldMkLst>
        <pc:spChg chg="mod">
          <ac:chgData name="Bush Chris" userId="3be7ea9e-1c88-4cfa-bb84-27a6cf66a24d" providerId="ADAL" clId="{51222CDE-710E-4398-9919-E2486DA9134E}" dt="2022-05-18T18:01:36.666" v="17" actId="948"/>
          <ac:spMkLst>
            <pc:docMk/>
            <pc:sldMk cId="1137289427" sldId="2603"/>
            <ac:spMk id="13" creationId="{728F40F1-5E4E-40AE-A71B-C3064CCD4764}"/>
          </ac:spMkLst>
        </pc:spChg>
      </pc:sldChg>
      <pc:sldChg chg="modSp mod">
        <pc:chgData name="Bush Chris" userId="3be7ea9e-1c88-4cfa-bb84-27a6cf66a24d" providerId="ADAL" clId="{51222CDE-710E-4398-9919-E2486DA9134E}" dt="2022-05-18T18:01:26.569" v="16" actId="948"/>
        <pc:sldMkLst>
          <pc:docMk/>
          <pc:sldMk cId="3259384001" sldId="2604"/>
        </pc:sldMkLst>
        <pc:spChg chg="mod">
          <ac:chgData name="Bush Chris" userId="3be7ea9e-1c88-4cfa-bb84-27a6cf66a24d" providerId="ADAL" clId="{51222CDE-710E-4398-9919-E2486DA9134E}" dt="2022-05-18T18:01:26.569" v="16" actId="948"/>
          <ac:spMkLst>
            <pc:docMk/>
            <pc:sldMk cId="3259384001" sldId="2604"/>
            <ac:spMk id="13" creationId="{728F40F1-5E4E-40AE-A71B-C3064CCD4764}"/>
          </ac:spMkLst>
        </pc:spChg>
      </pc:sldChg>
      <pc:sldChg chg="modSp mod">
        <pc:chgData name="Bush Chris" userId="3be7ea9e-1c88-4cfa-bb84-27a6cf66a24d" providerId="ADAL" clId="{51222CDE-710E-4398-9919-E2486DA9134E}" dt="2022-05-18T17:42:18.005" v="10" actId="14100"/>
        <pc:sldMkLst>
          <pc:docMk/>
          <pc:sldMk cId="770847764" sldId="2611"/>
        </pc:sldMkLst>
        <pc:spChg chg="mod">
          <ac:chgData name="Bush Chris" userId="3be7ea9e-1c88-4cfa-bb84-27a6cf66a24d" providerId="ADAL" clId="{51222CDE-710E-4398-9919-E2486DA9134E}" dt="2022-05-18T17:42:18.005" v="10" actId="14100"/>
          <ac:spMkLst>
            <pc:docMk/>
            <pc:sldMk cId="770847764" sldId="2611"/>
            <ac:spMk id="6" creationId="{C89FE105-552B-4121-9D07-4573238304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FBFD9-6256-46CB-8E28-A4567AD7B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41489A80-F9EC-4AF0-B738-3CD7EB6A387A}">
      <dgm:prSet phldrT="[Text]"/>
      <dgm:spPr/>
      <dgm:t>
        <a:bodyPr/>
        <a:lstStyle/>
        <a:p>
          <a:r>
            <a:rPr lang="en-GB" dirty="0">
              <a:latin typeface="+mj-lt"/>
            </a:rPr>
            <a:t>Empowerment</a:t>
          </a:r>
        </a:p>
      </dgm:t>
    </dgm:pt>
    <dgm:pt modelId="{671916B2-C296-4B6E-92E6-54FB5C14D8CB}" type="parTrans" cxnId="{3ADFC647-47DB-4359-854E-C2368CCD51E6}">
      <dgm:prSet/>
      <dgm:spPr/>
      <dgm:t>
        <a:bodyPr/>
        <a:lstStyle/>
        <a:p>
          <a:endParaRPr lang="en-GB">
            <a:latin typeface="+mj-lt"/>
          </a:endParaRPr>
        </a:p>
      </dgm:t>
    </dgm:pt>
    <dgm:pt modelId="{D46AEBD0-A4B3-4F15-AD37-94516194AF19}" type="sibTrans" cxnId="{3ADFC647-47DB-4359-854E-C2368CCD51E6}">
      <dgm:prSet/>
      <dgm:spPr/>
      <dgm:t>
        <a:bodyPr/>
        <a:lstStyle/>
        <a:p>
          <a:endParaRPr lang="en-GB">
            <a:latin typeface="+mj-lt"/>
          </a:endParaRPr>
        </a:p>
      </dgm:t>
    </dgm:pt>
    <dgm:pt modelId="{0E38092C-334F-43D9-B6E9-F860FAA297A5}">
      <dgm:prSet phldrT="[Text]"/>
      <dgm:spPr/>
      <dgm:t>
        <a:bodyPr/>
        <a:lstStyle/>
        <a:p>
          <a:r>
            <a:rPr lang="en-GB" dirty="0">
              <a:latin typeface="+mj-lt"/>
            </a:rPr>
            <a:t>People are supported and encouraged to make their own decisions and informed consent.</a:t>
          </a:r>
        </a:p>
      </dgm:t>
    </dgm:pt>
    <dgm:pt modelId="{E8431E29-E818-4137-9A71-AED275694C5E}" type="parTrans" cxnId="{34119A05-83D7-4C27-8A54-2F7A0055C68B}">
      <dgm:prSet/>
      <dgm:spPr/>
      <dgm:t>
        <a:bodyPr/>
        <a:lstStyle/>
        <a:p>
          <a:endParaRPr lang="en-GB">
            <a:latin typeface="+mj-lt"/>
          </a:endParaRPr>
        </a:p>
      </dgm:t>
    </dgm:pt>
    <dgm:pt modelId="{B7D84140-2C0A-4892-823A-9C432D8FEFEC}" type="sibTrans" cxnId="{34119A05-83D7-4C27-8A54-2F7A0055C68B}">
      <dgm:prSet/>
      <dgm:spPr/>
      <dgm:t>
        <a:bodyPr/>
        <a:lstStyle/>
        <a:p>
          <a:endParaRPr lang="en-GB">
            <a:latin typeface="+mj-lt"/>
          </a:endParaRPr>
        </a:p>
      </dgm:t>
    </dgm:pt>
    <dgm:pt modelId="{1151DF0D-205F-46E5-BCC1-432AF31AA8DE}">
      <dgm:prSet phldrT="[Text]"/>
      <dgm:spPr/>
      <dgm:t>
        <a:bodyPr/>
        <a:lstStyle/>
        <a:p>
          <a:r>
            <a:rPr lang="en-GB" dirty="0">
              <a:latin typeface="+mj-lt"/>
            </a:rPr>
            <a:t>Prevention</a:t>
          </a:r>
        </a:p>
      </dgm:t>
    </dgm:pt>
    <dgm:pt modelId="{73A37719-4375-490B-B539-EDA7B59A2E60}" type="parTrans" cxnId="{74622822-3283-4B36-BE7D-28A998ADE8C0}">
      <dgm:prSet/>
      <dgm:spPr/>
      <dgm:t>
        <a:bodyPr/>
        <a:lstStyle/>
        <a:p>
          <a:endParaRPr lang="en-GB">
            <a:latin typeface="+mj-lt"/>
          </a:endParaRPr>
        </a:p>
      </dgm:t>
    </dgm:pt>
    <dgm:pt modelId="{47FB3B90-FDCD-4322-AE97-56F2537C2941}" type="sibTrans" cxnId="{74622822-3283-4B36-BE7D-28A998ADE8C0}">
      <dgm:prSet/>
      <dgm:spPr/>
      <dgm:t>
        <a:bodyPr/>
        <a:lstStyle/>
        <a:p>
          <a:endParaRPr lang="en-GB">
            <a:latin typeface="+mj-lt"/>
          </a:endParaRPr>
        </a:p>
      </dgm:t>
    </dgm:pt>
    <dgm:pt modelId="{8640957C-7F8D-41C2-A1B1-8D43CB726A5D}">
      <dgm:prSet phldrT="[Text]"/>
      <dgm:spPr/>
      <dgm:t>
        <a:bodyPr/>
        <a:lstStyle/>
        <a:p>
          <a:r>
            <a:rPr lang="en-GB" dirty="0">
              <a:latin typeface="+mj-lt"/>
            </a:rPr>
            <a:t>It is better to take action before harm occurs.</a:t>
          </a:r>
        </a:p>
      </dgm:t>
    </dgm:pt>
    <dgm:pt modelId="{20626C10-910D-4147-B2BA-832D40C1390D}" type="parTrans" cxnId="{D4E4F44B-47F5-455C-8FD3-13FA210E718E}">
      <dgm:prSet/>
      <dgm:spPr/>
      <dgm:t>
        <a:bodyPr/>
        <a:lstStyle/>
        <a:p>
          <a:endParaRPr lang="en-GB">
            <a:latin typeface="+mj-lt"/>
          </a:endParaRPr>
        </a:p>
      </dgm:t>
    </dgm:pt>
    <dgm:pt modelId="{D68381B6-1158-4574-AB68-1A8259CC291A}" type="sibTrans" cxnId="{D4E4F44B-47F5-455C-8FD3-13FA210E718E}">
      <dgm:prSet/>
      <dgm:spPr/>
      <dgm:t>
        <a:bodyPr/>
        <a:lstStyle/>
        <a:p>
          <a:endParaRPr lang="en-GB">
            <a:latin typeface="+mj-lt"/>
          </a:endParaRPr>
        </a:p>
      </dgm:t>
    </dgm:pt>
    <dgm:pt modelId="{97A26993-E6D5-4F1D-9D99-DE7D6831A8AE}">
      <dgm:prSet phldrT="[Text]"/>
      <dgm:spPr/>
      <dgm:t>
        <a:bodyPr/>
        <a:lstStyle/>
        <a:p>
          <a:r>
            <a:rPr lang="en-GB" dirty="0">
              <a:latin typeface="+mj-lt"/>
            </a:rPr>
            <a:t>Proportionality</a:t>
          </a:r>
        </a:p>
      </dgm:t>
    </dgm:pt>
    <dgm:pt modelId="{10F663E2-02F2-4768-A932-6E3476AAABB5}" type="parTrans" cxnId="{0158CF10-D16F-4C2D-8B22-D540D8FEF1C8}">
      <dgm:prSet/>
      <dgm:spPr/>
      <dgm:t>
        <a:bodyPr/>
        <a:lstStyle/>
        <a:p>
          <a:endParaRPr lang="en-GB">
            <a:latin typeface="+mj-lt"/>
          </a:endParaRPr>
        </a:p>
      </dgm:t>
    </dgm:pt>
    <dgm:pt modelId="{29691355-8F92-438F-B542-46145A91684E}" type="sibTrans" cxnId="{0158CF10-D16F-4C2D-8B22-D540D8FEF1C8}">
      <dgm:prSet/>
      <dgm:spPr/>
      <dgm:t>
        <a:bodyPr/>
        <a:lstStyle/>
        <a:p>
          <a:endParaRPr lang="en-GB">
            <a:latin typeface="+mj-lt"/>
          </a:endParaRPr>
        </a:p>
      </dgm:t>
    </dgm:pt>
    <dgm:pt modelId="{DA8E34ED-34FB-437A-8C87-5693B74D599A}">
      <dgm:prSet phldrT="[Text]"/>
      <dgm:spPr/>
      <dgm:t>
        <a:bodyPr/>
        <a:lstStyle/>
        <a:p>
          <a:r>
            <a:rPr lang="en-GB" dirty="0">
              <a:latin typeface="+mj-lt"/>
            </a:rPr>
            <a:t>The least intrusive response appropriate to the risk presented.</a:t>
          </a:r>
        </a:p>
      </dgm:t>
    </dgm:pt>
    <dgm:pt modelId="{1A9EA2D7-11C3-414F-8F25-C63F57A6899E}" type="parTrans" cxnId="{E8A535CD-D799-45D7-84A6-B993F3AC1BAD}">
      <dgm:prSet/>
      <dgm:spPr/>
      <dgm:t>
        <a:bodyPr/>
        <a:lstStyle/>
        <a:p>
          <a:endParaRPr lang="en-GB">
            <a:latin typeface="+mj-lt"/>
          </a:endParaRPr>
        </a:p>
      </dgm:t>
    </dgm:pt>
    <dgm:pt modelId="{EE9FD93C-F1F4-4BF4-8441-F671E64EA904}" type="sibTrans" cxnId="{E8A535CD-D799-45D7-84A6-B993F3AC1BAD}">
      <dgm:prSet/>
      <dgm:spPr/>
      <dgm:t>
        <a:bodyPr/>
        <a:lstStyle/>
        <a:p>
          <a:endParaRPr lang="en-GB">
            <a:latin typeface="+mj-lt"/>
          </a:endParaRPr>
        </a:p>
      </dgm:t>
    </dgm:pt>
    <dgm:pt modelId="{F02FD530-42E6-46B9-A1DC-C4A913087EAF}" type="pres">
      <dgm:prSet presAssocID="{591FBFD9-6256-46CB-8E28-A4567AD7BB85}" presName="Name0" presStyleCnt="0">
        <dgm:presLayoutVars>
          <dgm:dir/>
          <dgm:animLvl val="lvl"/>
          <dgm:resizeHandles val="exact"/>
        </dgm:presLayoutVars>
      </dgm:prSet>
      <dgm:spPr/>
    </dgm:pt>
    <dgm:pt modelId="{BBE46941-FA2E-4619-A7FA-EB46494524C2}" type="pres">
      <dgm:prSet presAssocID="{41489A80-F9EC-4AF0-B738-3CD7EB6A387A}" presName="linNode" presStyleCnt="0"/>
      <dgm:spPr/>
    </dgm:pt>
    <dgm:pt modelId="{3D434CD5-810C-4909-B986-9E6F8D718808}" type="pres">
      <dgm:prSet presAssocID="{41489A80-F9EC-4AF0-B738-3CD7EB6A387A}" presName="parentText" presStyleLbl="node1" presStyleIdx="0" presStyleCnt="3">
        <dgm:presLayoutVars>
          <dgm:chMax val="1"/>
          <dgm:bulletEnabled val="1"/>
        </dgm:presLayoutVars>
      </dgm:prSet>
      <dgm:spPr/>
    </dgm:pt>
    <dgm:pt modelId="{67F20ABA-39E2-4051-AABB-F61515ECF5CC}" type="pres">
      <dgm:prSet presAssocID="{41489A80-F9EC-4AF0-B738-3CD7EB6A387A}" presName="descendantText" presStyleLbl="alignAccFollowNode1" presStyleIdx="0" presStyleCnt="3">
        <dgm:presLayoutVars>
          <dgm:bulletEnabled val="1"/>
        </dgm:presLayoutVars>
      </dgm:prSet>
      <dgm:spPr/>
    </dgm:pt>
    <dgm:pt modelId="{B1FC41C7-7E17-4615-B07A-B400FCF8FF87}" type="pres">
      <dgm:prSet presAssocID="{D46AEBD0-A4B3-4F15-AD37-94516194AF19}" presName="sp" presStyleCnt="0"/>
      <dgm:spPr/>
    </dgm:pt>
    <dgm:pt modelId="{1E53DF59-F726-48D0-9805-1BF57F15D7C9}" type="pres">
      <dgm:prSet presAssocID="{1151DF0D-205F-46E5-BCC1-432AF31AA8DE}" presName="linNode" presStyleCnt="0"/>
      <dgm:spPr/>
    </dgm:pt>
    <dgm:pt modelId="{7D65DFD9-D783-4BB6-B3E8-56C264E510C0}" type="pres">
      <dgm:prSet presAssocID="{1151DF0D-205F-46E5-BCC1-432AF31AA8DE}" presName="parentText" presStyleLbl="node1" presStyleIdx="1" presStyleCnt="3">
        <dgm:presLayoutVars>
          <dgm:chMax val="1"/>
          <dgm:bulletEnabled val="1"/>
        </dgm:presLayoutVars>
      </dgm:prSet>
      <dgm:spPr/>
    </dgm:pt>
    <dgm:pt modelId="{DD2A8454-0F07-49F0-A7E7-5F553BF06C87}" type="pres">
      <dgm:prSet presAssocID="{1151DF0D-205F-46E5-BCC1-432AF31AA8DE}" presName="descendantText" presStyleLbl="alignAccFollowNode1" presStyleIdx="1" presStyleCnt="3">
        <dgm:presLayoutVars>
          <dgm:bulletEnabled val="1"/>
        </dgm:presLayoutVars>
      </dgm:prSet>
      <dgm:spPr/>
    </dgm:pt>
    <dgm:pt modelId="{C7E63A97-5623-4687-817E-7594CF5DF71F}" type="pres">
      <dgm:prSet presAssocID="{47FB3B90-FDCD-4322-AE97-56F2537C2941}" presName="sp" presStyleCnt="0"/>
      <dgm:spPr/>
    </dgm:pt>
    <dgm:pt modelId="{5D684C5E-40F3-40EA-8EDD-60E92EA5699C}" type="pres">
      <dgm:prSet presAssocID="{97A26993-E6D5-4F1D-9D99-DE7D6831A8AE}" presName="linNode" presStyleCnt="0"/>
      <dgm:spPr/>
    </dgm:pt>
    <dgm:pt modelId="{15B2AE7E-7E8B-4CA3-9F42-FC9B2192BDB8}" type="pres">
      <dgm:prSet presAssocID="{97A26993-E6D5-4F1D-9D99-DE7D6831A8AE}" presName="parentText" presStyleLbl="node1" presStyleIdx="2" presStyleCnt="3">
        <dgm:presLayoutVars>
          <dgm:chMax val="1"/>
          <dgm:bulletEnabled val="1"/>
        </dgm:presLayoutVars>
      </dgm:prSet>
      <dgm:spPr/>
    </dgm:pt>
    <dgm:pt modelId="{806841B6-4FD4-4AAF-B584-9D565D54AD81}" type="pres">
      <dgm:prSet presAssocID="{97A26993-E6D5-4F1D-9D99-DE7D6831A8AE}" presName="descendantText" presStyleLbl="alignAccFollowNode1" presStyleIdx="2" presStyleCnt="3">
        <dgm:presLayoutVars>
          <dgm:bulletEnabled val="1"/>
        </dgm:presLayoutVars>
      </dgm:prSet>
      <dgm:spPr/>
    </dgm:pt>
  </dgm:ptLst>
  <dgm:cxnLst>
    <dgm:cxn modelId="{34119A05-83D7-4C27-8A54-2F7A0055C68B}" srcId="{41489A80-F9EC-4AF0-B738-3CD7EB6A387A}" destId="{0E38092C-334F-43D9-B6E9-F860FAA297A5}" srcOrd="0" destOrd="0" parTransId="{E8431E29-E818-4137-9A71-AED275694C5E}" sibTransId="{B7D84140-2C0A-4892-823A-9C432D8FEFEC}"/>
    <dgm:cxn modelId="{0158CF10-D16F-4C2D-8B22-D540D8FEF1C8}" srcId="{591FBFD9-6256-46CB-8E28-A4567AD7BB85}" destId="{97A26993-E6D5-4F1D-9D99-DE7D6831A8AE}" srcOrd="2" destOrd="0" parTransId="{10F663E2-02F2-4768-A932-6E3476AAABB5}" sibTransId="{29691355-8F92-438F-B542-46145A91684E}"/>
    <dgm:cxn modelId="{B80F0820-0C04-4959-B011-1A87C2FDF4D3}" type="presOf" srcId="{DA8E34ED-34FB-437A-8C87-5693B74D599A}" destId="{806841B6-4FD4-4AAF-B584-9D565D54AD81}" srcOrd="0" destOrd="0" presId="urn:microsoft.com/office/officeart/2005/8/layout/vList5"/>
    <dgm:cxn modelId="{74622822-3283-4B36-BE7D-28A998ADE8C0}" srcId="{591FBFD9-6256-46CB-8E28-A4567AD7BB85}" destId="{1151DF0D-205F-46E5-BCC1-432AF31AA8DE}" srcOrd="1" destOrd="0" parTransId="{73A37719-4375-490B-B539-EDA7B59A2E60}" sibTransId="{47FB3B90-FDCD-4322-AE97-56F2537C2941}"/>
    <dgm:cxn modelId="{2059D436-1D8C-4143-BDD2-CFC306663B03}" type="presOf" srcId="{591FBFD9-6256-46CB-8E28-A4567AD7BB85}" destId="{F02FD530-42E6-46B9-A1DC-C4A913087EAF}" srcOrd="0" destOrd="0" presId="urn:microsoft.com/office/officeart/2005/8/layout/vList5"/>
    <dgm:cxn modelId="{6619B940-20EF-43A4-9E65-246A1E6ADB76}" type="presOf" srcId="{97A26993-E6D5-4F1D-9D99-DE7D6831A8AE}" destId="{15B2AE7E-7E8B-4CA3-9F42-FC9B2192BDB8}" srcOrd="0" destOrd="0" presId="urn:microsoft.com/office/officeart/2005/8/layout/vList5"/>
    <dgm:cxn modelId="{3ADFC647-47DB-4359-854E-C2368CCD51E6}" srcId="{591FBFD9-6256-46CB-8E28-A4567AD7BB85}" destId="{41489A80-F9EC-4AF0-B738-3CD7EB6A387A}" srcOrd="0" destOrd="0" parTransId="{671916B2-C296-4B6E-92E6-54FB5C14D8CB}" sibTransId="{D46AEBD0-A4B3-4F15-AD37-94516194AF19}"/>
    <dgm:cxn modelId="{D4E4F44B-47F5-455C-8FD3-13FA210E718E}" srcId="{1151DF0D-205F-46E5-BCC1-432AF31AA8DE}" destId="{8640957C-7F8D-41C2-A1B1-8D43CB726A5D}" srcOrd="0" destOrd="0" parTransId="{20626C10-910D-4147-B2BA-832D40C1390D}" sibTransId="{D68381B6-1158-4574-AB68-1A8259CC291A}"/>
    <dgm:cxn modelId="{37D2FF7F-B1F3-4A33-B4F8-5399B32E3A1A}" type="presOf" srcId="{41489A80-F9EC-4AF0-B738-3CD7EB6A387A}" destId="{3D434CD5-810C-4909-B986-9E6F8D718808}" srcOrd="0" destOrd="0" presId="urn:microsoft.com/office/officeart/2005/8/layout/vList5"/>
    <dgm:cxn modelId="{2CC5E7A4-ABD7-4AF6-8DDD-53155F8EC7AA}" type="presOf" srcId="{0E38092C-334F-43D9-B6E9-F860FAA297A5}" destId="{67F20ABA-39E2-4051-AABB-F61515ECF5CC}" srcOrd="0" destOrd="0" presId="urn:microsoft.com/office/officeart/2005/8/layout/vList5"/>
    <dgm:cxn modelId="{E8A535CD-D799-45D7-84A6-B993F3AC1BAD}" srcId="{97A26993-E6D5-4F1D-9D99-DE7D6831A8AE}" destId="{DA8E34ED-34FB-437A-8C87-5693B74D599A}" srcOrd="0" destOrd="0" parTransId="{1A9EA2D7-11C3-414F-8F25-C63F57A6899E}" sibTransId="{EE9FD93C-F1F4-4BF4-8441-F671E64EA904}"/>
    <dgm:cxn modelId="{0877B8DE-56C4-4E16-8987-C0F87AB840C0}" type="presOf" srcId="{8640957C-7F8D-41C2-A1B1-8D43CB726A5D}" destId="{DD2A8454-0F07-49F0-A7E7-5F553BF06C87}" srcOrd="0" destOrd="0" presId="urn:microsoft.com/office/officeart/2005/8/layout/vList5"/>
    <dgm:cxn modelId="{A59B61E6-38A0-4AE5-A986-B2D17AB7AE13}" type="presOf" srcId="{1151DF0D-205F-46E5-BCC1-432AF31AA8DE}" destId="{7D65DFD9-D783-4BB6-B3E8-56C264E510C0}" srcOrd="0" destOrd="0" presId="urn:microsoft.com/office/officeart/2005/8/layout/vList5"/>
    <dgm:cxn modelId="{94440192-2882-4426-A464-1054A528B7CC}" type="presParOf" srcId="{F02FD530-42E6-46B9-A1DC-C4A913087EAF}" destId="{BBE46941-FA2E-4619-A7FA-EB46494524C2}" srcOrd="0" destOrd="0" presId="urn:microsoft.com/office/officeart/2005/8/layout/vList5"/>
    <dgm:cxn modelId="{F649F3BC-2915-4ABB-807D-78609622FBD9}" type="presParOf" srcId="{BBE46941-FA2E-4619-A7FA-EB46494524C2}" destId="{3D434CD5-810C-4909-B986-9E6F8D718808}" srcOrd="0" destOrd="0" presId="urn:microsoft.com/office/officeart/2005/8/layout/vList5"/>
    <dgm:cxn modelId="{A1B097BC-C34C-40B8-965B-A8AEBDE5E4BC}" type="presParOf" srcId="{BBE46941-FA2E-4619-A7FA-EB46494524C2}" destId="{67F20ABA-39E2-4051-AABB-F61515ECF5CC}" srcOrd="1" destOrd="0" presId="urn:microsoft.com/office/officeart/2005/8/layout/vList5"/>
    <dgm:cxn modelId="{F082D88E-2DBE-4F57-82C3-4C2B73151A76}" type="presParOf" srcId="{F02FD530-42E6-46B9-A1DC-C4A913087EAF}" destId="{B1FC41C7-7E17-4615-B07A-B400FCF8FF87}" srcOrd="1" destOrd="0" presId="urn:microsoft.com/office/officeart/2005/8/layout/vList5"/>
    <dgm:cxn modelId="{0A84A948-869E-4F7D-B490-3CD12199E9B8}" type="presParOf" srcId="{F02FD530-42E6-46B9-A1DC-C4A913087EAF}" destId="{1E53DF59-F726-48D0-9805-1BF57F15D7C9}" srcOrd="2" destOrd="0" presId="urn:microsoft.com/office/officeart/2005/8/layout/vList5"/>
    <dgm:cxn modelId="{BDA23435-0AAA-4F97-85D9-A85171087078}" type="presParOf" srcId="{1E53DF59-F726-48D0-9805-1BF57F15D7C9}" destId="{7D65DFD9-D783-4BB6-B3E8-56C264E510C0}" srcOrd="0" destOrd="0" presId="urn:microsoft.com/office/officeart/2005/8/layout/vList5"/>
    <dgm:cxn modelId="{777A4707-3E8A-4E73-AE70-08C6D8C41143}" type="presParOf" srcId="{1E53DF59-F726-48D0-9805-1BF57F15D7C9}" destId="{DD2A8454-0F07-49F0-A7E7-5F553BF06C87}" srcOrd="1" destOrd="0" presId="urn:microsoft.com/office/officeart/2005/8/layout/vList5"/>
    <dgm:cxn modelId="{C43E4B69-FD62-40F7-BF2A-6829C066F174}" type="presParOf" srcId="{F02FD530-42E6-46B9-A1DC-C4A913087EAF}" destId="{C7E63A97-5623-4687-817E-7594CF5DF71F}" srcOrd="3" destOrd="0" presId="urn:microsoft.com/office/officeart/2005/8/layout/vList5"/>
    <dgm:cxn modelId="{2A147BBE-8666-496D-9179-0122B6CBAE88}" type="presParOf" srcId="{F02FD530-42E6-46B9-A1DC-C4A913087EAF}" destId="{5D684C5E-40F3-40EA-8EDD-60E92EA5699C}" srcOrd="4" destOrd="0" presId="urn:microsoft.com/office/officeart/2005/8/layout/vList5"/>
    <dgm:cxn modelId="{10D28598-55FB-4DB1-9708-DFAC1B1E8465}" type="presParOf" srcId="{5D684C5E-40F3-40EA-8EDD-60E92EA5699C}" destId="{15B2AE7E-7E8B-4CA3-9F42-FC9B2192BDB8}" srcOrd="0" destOrd="0" presId="urn:microsoft.com/office/officeart/2005/8/layout/vList5"/>
    <dgm:cxn modelId="{A3483DCF-4953-4019-8515-90803C2DFF01}" type="presParOf" srcId="{5D684C5E-40F3-40EA-8EDD-60E92EA5699C}" destId="{806841B6-4FD4-4AAF-B584-9D565D54AD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FBFD9-6256-46CB-8E28-A4567AD7BB8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41489A80-F9EC-4AF0-B738-3CD7EB6A387A}">
      <dgm:prSet phldrT="[Text]"/>
      <dgm:spPr/>
      <dgm:t>
        <a:bodyPr/>
        <a:lstStyle/>
        <a:p>
          <a:r>
            <a:rPr lang="en-GB" dirty="0">
              <a:latin typeface="+mj-lt"/>
            </a:rPr>
            <a:t>Protection</a:t>
          </a:r>
        </a:p>
      </dgm:t>
    </dgm:pt>
    <dgm:pt modelId="{671916B2-C296-4B6E-92E6-54FB5C14D8CB}" type="parTrans" cxnId="{3ADFC647-47DB-4359-854E-C2368CCD51E6}">
      <dgm:prSet/>
      <dgm:spPr/>
      <dgm:t>
        <a:bodyPr/>
        <a:lstStyle/>
        <a:p>
          <a:endParaRPr lang="en-GB">
            <a:latin typeface="+mj-lt"/>
          </a:endParaRPr>
        </a:p>
      </dgm:t>
    </dgm:pt>
    <dgm:pt modelId="{D46AEBD0-A4B3-4F15-AD37-94516194AF19}" type="sibTrans" cxnId="{3ADFC647-47DB-4359-854E-C2368CCD51E6}">
      <dgm:prSet/>
      <dgm:spPr/>
      <dgm:t>
        <a:bodyPr/>
        <a:lstStyle/>
        <a:p>
          <a:endParaRPr lang="en-GB">
            <a:latin typeface="+mj-lt"/>
          </a:endParaRPr>
        </a:p>
      </dgm:t>
    </dgm:pt>
    <dgm:pt modelId="{0E38092C-334F-43D9-B6E9-F860FAA297A5}">
      <dgm:prSet phldrT="[Text]"/>
      <dgm:spPr/>
      <dgm:t>
        <a:bodyPr/>
        <a:lstStyle/>
        <a:p>
          <a:r>
            <a:rPr lang="en-GB" dirty="0">
              <a:latin typeface="+mj-lt"/>
            </a:rPr>
            <a:t>Support and representation for those in greatest need.</a:t>
          </a:r>
        </a:p>
      </dgm:t>
    </dgm:pt>
    <dgm:pt modelId="{E8431E29-E818-4137-9A71-AED275694C5E}" type="parTrans" cxnId="{34119A05-83D7-4C27-8A54-2F7A0055C68B}">
      <dgm:prSet/>
      <dgm:spPr/>
      <dgm:t>
        <a:bodyPr/>
        <a:lstStyle/>
        <a:p>
          <a:endParaRPr lang="en-GB">
            <a:latin typeface="+mj-lt"/>
          </a:endParaRPr>
        </a:p>
      </dgm:t>
    </dgm:pt>
    <dgm:pt modelId="{B7D84140-2C0A-4892-823A-9C432D8FEFEC}" type="sibTrans" cxnId="{34119A05-83D7-4C27-8A54-2F7A0055C68B}">
      <dgm:prSet/>
      <dgm:spPr/>
      <dgm:t>
        <a:bodyPr/>
        <a:lstStyle/>
        <a:p>
          <a:endParaRPr lang="en-GB">
            <a:latin typeface="+mj-lt"/>
          </a:endParaRPr>
        </a:p>
      </dgm:t>
    </dgm:pt>
    <dgm:pt modelId="{1151DF0D-205F-46E5-BCC1-432AF31AA8DE}">
      <dgm:prSet phldrT="[Text]"/>
      <dgm:spPr/>
      <dgm:t>
        <a:bodyPr/>
        <a:lstStyle/>
        <a:p>
          <a:r>
            <a:rPr lang="en-GB" dirty="0">
              <a:latin typeface="+mj-lt"/>
            </a:rPr>
            <a:t>Partnership</a:t>
          </a:r>
        </a:p>
      </dgm:t>
    </dgm:pt>
    <dgm:pt modelId="{73A37719-4375-490B-B539-EDA7B59A2E60}" type="parTrans" cxnId="{74622822-3283-4B36-BE7D-28A998ADE8C0}">
      <dgm:prSet/>
      <dgm:spPr/>
      <dgm:t>
        <a:bodyPr/>
        <a:lstStyle/>
        <a:p>
          <a:endParaRPr lang="en-GB">
            <a:latin typeface="+mj-lt"/>
          </a:endParaRPr>
        </a:p>
      </dgm:t>
    </dgm:pt>
    <dgm:pt modelId="{47FB3B90-FDCD-4322-AE97-56F2537C2941}" type="sibTrans" cxnId="{74622822-3283-4B36-BE7D-28A998ADE8C0}">
      <dgm:prSet/>
      <dgm:spPr/>
      <dgm:t>
        <a:bodyPr/>
        <a:lstStyle/>
        <a:p>
          <a:endParaRPr lang="en-GB">
            <a:latin typeface="+mj-lt"/>
          </a:endParaRPr>
        </a:p>
      </dgm:t>
    </dgm:pt>
    <dgm:pt modelId="{8640957C-7F8D-41C2-A1B1-8D43CB726A5D}">
      <dgm:prSet phldrT="[Text]"/>
      <dgm:spPr/>
      <dgm:t>
        <a:bodyPr/>
        <a:lstStyle/>
        <a:p>
          <a:r>
            <a:rPr lang="en-GB" dirty="0">
              <a:latin typeface="+mj-lt"/>
            </a:rPr>
            <a:t>Services offer local solutions through working closely with their communities to identify, protect and prevent. </a:t>
          </a:r>
        </a:p>
      </dgm:t>
    </dgm:pt>
    <dgm:pt modelId="{20626C10-910D-4147-B2BA-832D40C1390D}" type="parTrans" cxnId="{D4E4F44B-47F5-455C-8FD3-13FA210E718E}">
      <dgm:prSet/>
      <dgm:spPr/>
      <dgm:t>
        <a:bodyPr/>
        <a:lstStyle/>
        <a:p>
          <a:endParaRPr lang="en-GB">
            <a:latin typeface="+mj-lt"/>
          </a:endParaRPr>
        </a:p>
      </dgm:t>
    </dgm:pt>
    <dgm:pt modelId="{D68381B6-1158-4574-AB68-1A8259CC291A}" type="sibTrans" cxnId="{D4E4F44B-47F5-455C-8FD3-13FA210E718E}">
      <dgm:prSet/>
      <dgm:spPr/>
      <dgm:t>
        <a:bodyPr/>
        <a:lstStyle/>
        <a:p>
          <a:endParaRPr lang="en-GB">
            <a:latin typeface="+mj-lt"/>
          </a:endParaRPr>
        </a:p>
      </dgm:t>
    </dgm:pt>
    <dgm:pt modelId="{97A26993-E6D5-4F1D-9D99-DE7D6831A8AE}">
      <dgm:prSet phldrT="[Text]"/>
      <dgm:spPr/>
      <dgm:t>
        <a:bodyPr/>
        <a:lstStyle/>
        <a:p>
          <a:r>
            <a:rPr lang="en-GB" dirty="0">
              <a:latin typeface="+mj-lt"/>
            </a:rPr>
            <a:t>Accountability</a:t>
          </a:r>
        </a:p>
      </dgm:t>
    </dgm:pt>
    <dgm:pt modelId="{10F663E2-02F2-4768-A932-6E3476AAABB5}" type="parTrans" cxnId="{0158CF10-D16F-4C2D-8B22-D540D8FEF1C8}">
      <dgm:prSet/>
      <dgm:spPr/>
      <dgm:t>
        <a:bodyPr/>
        <a:lstStyle/>
        <a:p>
          <a:endParaRPr lang="en-GB">
            <a:latin typeface="+mj-lt"/>
          </a:endParaRPr>
        </a:p>
      </dgm:t>
    </dgm:pt>
    <dgm:pt modelId="{29691355-8F92-438F-B542-46145A91684E}" type="sibTrans" cxnId="{0158CF10-D16F-4C2D-8B22-D540D8FEF1C8}">
      <dgm:prSet/>
      <dgm:spPr/>
      <dgm:t>
        <a:bodyPr/>
        <a:lstStyle/>
        <a:p>
          <a:endParaRPr lang="en-GB">
            <a:latin typeface="+mj-lt"/>
          </a:endParaRPr>
        </a:p>
      </dgm:t>
    </dgm:pt>
    <dgm:pt modelId="{DA8E34ED-34FB-437A-8C87-5693B74D599A}">
      <dgm:prSet phldrT="[Text]"/>
      <dgm:spPr/>
      <dgm:t>
        <a:bodyPr/>
        <a:lstStyle/>
        <a:p>
          <a:r>
            <a:rPr lang="en-GB" dirty="0">
              <a:latin typeface="+mj-lt"/>
            </a:rPr>
            <a:t>Accountability and transparency in delivering safeguarding.</a:t>
          </a:r>
        </a:p>
      </dgm:t>
    </dgm:pt>
    <dgm:pt modelId="{1A9EA2D7-11C3-414F-8F25-C63F57A6899E}" type="parTrans" cxnId="{E8A535CD-D799-45D7-84A6-B993F3AC1BAD}">
      <dgm:prSet/>
      <dgm:spPr/>
      <dgm:t>
        <a:bodyPr/>
        <a:lstStyle/>
        <a:p>
          <a:endParaRPr lang="en-GB">
            <a:latin typeface="+mj-lt"/>
          </a:endParaRPr>
        </a:p>
      </dgm:t>
    </dgm:pt>
    <dgm:pt modelId="{EE9FD93C-F1F4-4BF4-8441-F671E64EA904}" type="sibTrans" cxnId="{E8A535CD-D799-45D7-84A6-B993F3AC1BAD}">
      <dgm:prSet/>
      <dgm:spPr/>
      <dgm:t>
        <a:bodyPr/>
        <a:lstStyle/>
        <a:p>
          <a:endParaRPr lang="en-GB">
            <a:latin typeface="+mj-lt"/>
          </a:endParaRPr>
        </a:p>
      </dgm:t>
    </dgm:pt>
    <dgm:pt modelId="{F02FD530-42E6-46B9-A1DC-C4A913087EAF}" type="pres">
      <dgm:prSet presAssocID="{591FBFD9-6256-46CB-8E28-A4567AD7BB85}" presName="Name0" presStyleCnt="0">
        <dgm:presLayoutVars>
          <dgm:dir/>
          <dgm:animLvl val="lvl"/>
          <dgm:resizeHandles val="exact"/>
        </dgm:presLayoutVars>
      </dgm:prSet>
      <dgm:spPr/>
    </dgm:pt>
    <dgm:pt modelId="{BBE46941-FA2E-4619-A7FA-EB46494524C2}" type="pres">
      <dgm:prSet presAssocID="{41489A80-F9EC-4AF0-B738-3CD7EB6A387A}" presName="linNode" presStyleCnt="0"/>
      <dgm:spPr/>
    </dgm:pt>
    <dgm:pt modelId="{3D434CD5-810C-4909-B986-9E6F8D718808}" type="pres">
      <dgm:prSet presAssocID="{41489A80-F9EC-4AF0-B738-3CD7EB6A387A}" presName="parentText" presStyleLbl="node1" presStyleIdx="0" presStyleCnt="3">
        <dgm:presLayoutVars>
          <dgm:chMax val="1"/>
          <dgm:bulletEnabled val="1"/>
        </dgm:presLayoutVars>
      </dgm:prSet>
      <dgm:spPr/>
    </dgm:pt>
    <dgm:pt modelId="{67F20ABA-39E2-4051-AABB-F61515ECF5CC}" type="pres">
      <dgm:prSet presAssocID="{41489A80-F9EC-4AF0-B738-3CD7EB6A387A}" presName="descendantText" presStyleLbl="alignAccFollowNode1" presStyleIdx="0" presStyleCnt="3">
        <dgm:presLayoutVars>
          <dgm:bulletEnabled val="1"/>
        </dgm:presLayoutVars>
      </dgm:prSet>
      <dgm:spPr/>
    </dgm:pt>
    <dgm:pt modelId="{B1FC41C7-7E17-4615-B07A-B400FCF8FF87}" type="pres">
      <dgm:prSet presAssocID="{D46AEBD0-A4B3-4F15-AD37-94516194AF19}" presName="sp" presStyleCnt="0"/>
      <dgm:spPr/>
    </dgm:pt>
    <dgm:pt modelId="{1E53DF59-F726-48D0-9805-1BF57F15D7C9}" type="pres">
      <dgm:prSet presAssocID="{1151DF0D-205F-46E5-BCC1-432AF31AA8DE}" presName="linNode" presStyleCnt="0"/>
      <dgm:spPr/>
    </dgm:pt>
    <dgm:pt modelId="{7D65DFD9-D783-4BB6-B3E8-56C264E510C0}" type="pres">
      <dgm:prSet presAssocID="{1151DF0D-205F-46E5-BCC1-432AF31AA8DE}" presName="parentText" presStyleLbl="node1" presStyleIdx="1" presStyleCnt="3">
        <dgm:presLayoutVars>
          <dgm:chMax val="1"/>
          <dgm:bulletEnabled val="1"/>
        </dgm:presLayoutVars>
      </dgm:prSet>
      <dgm:spPr/>
    </dgm:pt>
    <dgm:pt modelId="{DD2A8454-0F07-49F0-A7E7-5F553BF06C87}" type="pres">
      <dgm:prSet presAssocID="{1151DF0D-205F-46E5-BCC1-432AF31AA8DE}" presName="descendantText" presStyleLbl="alignAccFollowNode1" presStyleIdx="1" presStyleCnt="3">
        <dgm:presLayoutVars>
          <dgm:bulletEnabled val="1"/>
        </dgm:presLayoutVars>
      </dgm:prSet>
      <dgm:spPr/>
    </dgm:pt>
    <dgm:pt modelId="{C7E63A97-5623-4687-817E-7594CF5DF71F}" type="pres">
      <dgm:prSet presAssocID="{47FB3B90-FDCD-4322-AE97-56F2537C2941}" presName="sp" presStyleCnt="0"/>
      <dgm:spPr/>
    </dgm:pt>
    <dgm:pt modelId="{5D684C5E-40F3-40EA-8EDD-60E92EA5699C}" type="pres">
      <dgm:prSet presAssocID="{97A26993-E6D5-4F1D-9D99-DE7D6831A8AE}" presName="linNode" presStyleCnt="0"/>
      <dgm:spPr/>
    </dgm:pt>
    <dgm:pt modelId="{15B2AE7E-7E8B-4CA3-9F42-FC9B2192BDB8}" type="pres">
      <dgm:prSet presAssocID="{97A26993-E6D5-4F1D-9D99-DE7D6831A8AE}" presName="parentText" presStyleLbl="node1" presStyleIdx="2" presStyleCnt="3">
        <dgm:presLayoutVars>
          <dgm:chMax val="1"/>
          <dgm:bulletEnabled val="1"/>
        </dgm:presLayoutVars>
      </dgm:prSet>
      <dgm:spPr/>
    </dgm:pt>
    <dgm:pt modelId="{806841B6-4FD4-4AAF-B584-9D565D54AD81}" type="pres">
      <dgm:prSet presAssocID="{97A26993-E6D5-4F1D-9D99-DE7D6831A8AE}" presName="descendantText" presStyleLbl="alignAccFollowNode1" presStyleIdx="2" presStyleCnt="3">
        <dgm:presLayoutVars>
          <dgm:bulletEnabled val="1"/>
        </dgm:presLayoutVars>
      </dgm:prSet>
      <dgm:spPr/>
    </dgm:pt>
  </dgm:ptLst>
  <dgm:cxnLst>
    <dgm:cxn modelId="{34119A05-83D7-4C27-8A54-2F7A0055C68B}" srcId="{41489A80-F9EC-4AF0-B738-3CD7EB6A387A}" destId="{0E38092C-334F-43D9-B6E9-F860FAA297A5}" srcOrd="0" destOrd="0" parTransId="{E8431E29-E818-4137-9A71-AED275694C5E}" sibTransId="{B7D84140-2C0A-4892-823A-9C432D8FEFEC}"/>
    <dgm:cxn modelId="{0158CF10-D16F-4C2D-8B22-D540D8FEF1C8}" srcId="{591FBFD9-6256-46CB-8E28-A4567AD7BB85}" destId="{97A26993-E6D5-4F1D-9D99-DE7D6831A8AE}" srcOrd="2" destOrd="0" parTransId="{10F663E2-02F2-4768-A932-6E3476AAABB5}" sibTransId="{29691355-8F92-438F-B542-46145A91684E}"/>
    <dgm:cxn modelId="{B80F0820-0C04-4959-B011-1A87C2FDF4D3}" type="presOf" srcId="{DA8E34ED-34FB-437A-8C87-5693B74D599A}" destId="{806841B6-4FD4-4AAF-B584-9D565D54AD81}" srcOrd="0" destOrd="0" presId="urn:microsoft.com/office/officeart/2005/8/layout/vList5"/>
    <dgm:cxn modelId="{74622822-3283-4B36-BE7D-28A998ADE8C0}" srcId="{591FBFD9-6256-46CB-8E28-A4567AD7BB85}" destId="{1151DF0D-205F-46E5-BCC1-432AF31AA8DE}" srcOrd="1" destOrd="0" parTransId="{73A37719-4375-490B-B539-EDA7B59A2E60}" sibTransId="{47FB3B90-FDCD-4322-AE97-56F2537C2941}"/>
    <dgm:cxn modelId="{2059D436-1D8C-4143-BDD2-CFC306663B03}" type="presOf" srcId="{591FBFD9-6256-46CB-8E28-A4567AD7BB85}" destId="{F02FD530-42E6-46B9-A1DC-C4A913087EAF}" srcOrd="0" destOrd="0" presId="urn:microsoft.com/office/officeart/2005/8/layout/vList5"/>
    <dgm:cxn modelId="{6619B940-20EF-43A4-9E65-246A1E6ADB76}" type="presOf" srcId="{97A26993-E6D5-4F1D-9D99-DE7D6831A8AE}" destId="{15B2AE7E-7E8B-4CA3-9F42-FC9B2192BDB8}" srcOrd="0" destOrd="0" presId="urn:microsoft.com/office/officeart/2005/8/layout/vList5"/>
    <dgm:cxn modelId="{3ADFC647-47DB-4359-854E-C2368CCD51E6}" srcId="{591FBFD9-6256-46CB-8E28-A4567AD7BB85}" destId="{41489A80-F9EC-4AF0-B738-3CD7EB6A387A}" srcOrd="0" destOrd="0" parTransId="{671916B2-C296-4B6E-92E6-54FB5C14D8CB}" sibTransId="{D46AEBD0-A4B3-4F15-AD37-94516194AF19}"/>
    <dgm:cxn modelId="{D4E4F44B-47F5-455C-8FD3-13FA210E718E}" srcId="{1151DF0D-205F-46E5-BCC1-432AF31AA8DE}" destId="{8640957C-7F8D-41C2-A1B1-8D43CB726A5D}" srcOrd="0" destOrd="0" parTransId="{20626C10-910D-4147-B2BA-832D40C1390D}" sibTransId="{D68381B6-1158-4574-AB68-1A8259CC291A}"/>
    <dgm:cxn modelId="{37D2FF7F-B1F3-4A33-B4F8-5399B32E3A1A}" type="presOf" srcId="{41489A80-F9EC-4AF0-B738-3CD7EB6A387A}" destId="{3D434CD5-810C-4909-B986-9E6F8D718808}" srcOrd="0" destOrd="0" presId="urn:microsoft.com/office/officeart/2005/8/layout/vList5"/>
    <dgm:cxn modelId="{2CC5E7A4-ABD7-4AF6-8DDD-53155F8EC7AA}" type="presOf" srcId="{0E38092C-334F-43D9-B6E9-F860FAA297A5}" destId="{67F20ABA-39E2-4051-AABB-F61515ECF5CC}" srcOrd="0" destOrd="0" presId="urn:microsoft.com/office/officeart/2005/8/layout/vList5"/>
    <dgm:cxn modelId="{E8A535CD-D799-45D7-84A6-B993F3AC1BAD}" srcId="{97A26993-E6D5-4F1D-9D99-DE7D6831A8AE}" destId="{DA8E34ED-34FB-437A-8C87-5693B74D599A}" srcOrd="0" destOrd="0" parTransId="{1A9EA2D7-11C3-414F-8F25-C63F57A6899E}" sibTransId="{EE9FD93C-F1F4-4BF4-8441-F671E64EA904}"/>
    <dgm:cxn modelId="{0877B8DE-56C4-4E16-8987-C0F87AB840C0}" type="presOf" srcId="{8640957C-7F8D-41C2-A1B1-8D43CB726A5D}" destId="{DD2A8454-0F07-49F0-A7E7-5F553BF06C87}" srcOrd="0" destOrd="0" presId="urn:microsoft.com/office/officeart/2005/8/layout/vList5"/>
    <dgm:cxn modelId="{A59B61E6-38A0-4AE5-A986-B2D17AB7AE13}" type="presOf" srcId="{1151DF0D-205F-46E5-BCC1-432AF31AA8DE}" destId="{7D65DFD9-D783-4BB6-B3E8-56C264E510C0}" srcOrd="0" destOrd="0" presId="urn:microsoft.com/office/officeart/2005/8/layout/vList5"/>
    <dgm:cxn modelId="{94440192-2882-4426-A464-1054A528B7CC}" type="presParOf" srcId="{F02FD530-42E6-46B9-A1DC-C4A913087EAF}" destId="{BBE46941-FA2E-4619-A7FA-EB46494524C2}" srcOrd="0" destOrd="0" presId="urn:microsoft.com/office/officeart/2005/8/layout/vList5"/>
    <dgm:cxn modelId="{F649F3BC-2915-4ABB-807D-78609622FBD9}" type="presParOf" srcId="{BBE46941-FA2E-4619-A7FA-EB46494524C2}" destId="{3D434CD5-810C-4909-B986-9E6F8D718808}" srcOrd="0" destOrd="0" presId="urn:microsoft.com/office/officeart/2005/8/layout/vList5"/>
    <dgm:cxn modelId="{A1B097BC-C34C-40B8-965B-A8AEBDE5E4BC}" type="presParOf" srcId="{BBE46941-FA2E-4619-A7FA-EB46494524C2}" destId="{67F20ABA-39E2-4051-AABB-F61515ECF5CC}" srcOrd="1" destOrd="0" presId="urn:microsoft.com/office/officeart/2005/8/layout/vList5"/>
    <dgm:cxn modelId="{F082D88E-2DBE-4F57-82C3-4C2B73151A76}" type="presParOf" srcId="{F02FD530-42E6-46B9-A1DC-C4A913087EAF}" destId="{B1FC41C7-7E17-4615-B07A-B400FCF8FF87}" srcOrd="1" destOrd="0" presId="urn:microsoft.com/office/officeart/2005/8/layout/vList5"/>
    <dgm:cxn modelId="{0A84A948-869E-4F7D-B490-3CD12199E9B8}" type="presParOf" srcId="{F02FD530-42E6-46B9-A1DC-C4A913087EAF}" destId="{1E53DF59-F726-48D0-9805-1BF57F15D7C9}" srcOrd="2" destOrd="0" presId="urn:microsoft.com/office/officeart/2005/8/layout/vList5"/>
    <dgm:cxn modelId="{BDA23435-0AAA-4F97-85D9-A85171087078}" type="presParOf" srcId="{1E53DF59-F726-48D0-9805-1BF57F15D7C9}" destId="{7D65DFD9-D783-4BB6-B3E8-56C264E510C0}" srcOrd="0" destOrd="0" presId="urn:microsoft.com/office/officeart/2005/8/layout/vList5"/>
    <dgm:cxn modelId="{777A4707-3E8A-4E73-AE70-08C6D8C41143}" type="presParOf" srcId="{1E53DF59-F726-48D0-9805-1BF57F15D7C9}" destId="{DD2A8454-0F07-49F0-A7E7-5F553BF06C87}" srcOrd="1" destOrd="0" presId="urn:microsoft.com/office/officeart/2005/8/layout/vList5"/>
    <dgm:cxn modelId="{C43E4B69-FD62-40F7-BF2A-6829C066F174}" type="presParOf" srcId="{F02FD530-42E6-46B9-A1DC-C4A913087EAF}" destId="{C7E63A97-5623-4687-817E-7594CF5DF71F}" srcOrd="3" destOrd="0" presId="urn:microsoft.com/office/officeart/2005/8/layout/vList5"/>
    <dgm:cxn modelId="{2A147BBE-8666-496D-9179-0122B6CBAE88}" type="presParOf" srcId="{F02FD530-42E6-46B9-A1DC-C4A913087EAF}" destId="{5D684C5E-40F3-40EA-8EDD-60E92EA5699C}" srcOrd="4" destOrd="0" presId="urn:microsoft.com/office/officeart/2005/8/layout/vList5"/>
    <dgm:cxn modelId="{10D28598-55FB-4DB1-9708-DFAC1B1E8465}" type="presParOf" srcId="{5D684C5E-40F3-40EA-8EDD-60E92EA5699C}" destId="{15B2AE7E-7E8B-4CA3-9F42-FC9B2192BDB8}" srcOrd="0" destOrd="0" presId="urn:microsoft.com/office/officeart/2005/8/layout/vList5"/>
    <dgm:cxn modelId="{A3483DCF-4953-4019-8515-90803C2DFF01}" type="presParOf" srcId="{5D684C5E-40F3-40EA-8EDD-60E92EA5699C}" destId="{806841B6-4FD4-4AAF-B584-9D565D54AD8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0ABA-39E2-4051-AABB-F61515ECF5CC}">
      <dsp:nvSpPr>
        <dsp:cNvPr id="0" name=""/>
        <dsp:cNvSpPr/>
      </dsp:nvSpPr>
      <dsp:spPr>
        <a:xfrm rot="5400000">
          <a:off x="3231237" y="-1065590"/>
          <a:ext cx="1161880" cy="358793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mj-lt"/>
            </a:rPr>
            <a:t>People are supported and encouraged to make their own decisions and informed consent.</a:t>
          </a:r>
        </a:p>
      </dsp:txBody>
      <dsp:txXfrm rot="-5400000">
        <a:off x="2018211" y="204154"/>
        <a:ext cx="3531214" cy="1048444"/>
      </dsp:txXfrm>
    </dsp:sp>
    <dsp:sp modelId="{3D434CD5-810C-4909-B986-9E6F8D718808}">
      <dsp:nvSpPr>
        <dsp:cNvPr id="0" name=""/>
        <dsp:cNvSpPr/>
      </dsp:nvSpPr>
      <dsp:spPr>
        <a:xfrm>
          <a:off x="0" y="2200"/>
          <a:ext cx="2018211" cy="14523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mj-lt"/>
            </a:rPr>
            <a:t>Empowerment</a:t>
          </a:r>
        </a:p>
      </dsp:txBody>
      <dsp:txXfrm>
        <a:off x="70898" y="73098"/>
        <a:ext cx="1876415" cy="1310554"/>
      </dsp:txXfrm>
    </dsp:sp>
    <dsp:sp modelId="{DD2A8454-0F07-49F0-A7E7-5F553BF06C87}">
      <dsp:nvSpPr>
        <dsp:cNvPr id="0" name=""/>
        <dsp:cNvSpPr/>
      </dsp:nvSpPr>
      <dsp:spPr>
        <a:xfrm rot="5400000">
          <a:off x="3231237" y="459377"/>
          <a:ext cx="1161880" cy="3587932"/>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mj-lt"/>
            </a:rPr>
            <a:t>It is better to take action before harm occurs.</a:t>
          </a:r>
        </a:p>
      </dsp:txBody>
      <dsp:txXfrm rot="-5400000">
        <a:off x="2018211" y="1729121"/>
        <a:ext cx="3531214" cy="1048444"/>
      </dsp:txXfrm>
    </dsp:sp>
    <dsp:sp modelId="{7D65DFD9-D783-4BB6-B3E8-56C264E510C0}">
      <dsp:nvSpPr>
        <dsp:cNvPr id="0" name=""/>
        <dsp:cNvSpPr/>
      </dsp:nvSpPr>
      <dsp:spPr>
        <a:xfrm>
          <a:off x="0" y="1527168"/>
          <a:ext cx="2018211" cy="145235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mj-lt"/>
            </a:rPr>
            <a:t>Prevention</a:t>
          </a:r>
        </a:p>
      </dsp:txBody>
      <dsp:txXfrm>
        <a:off x="70898" y="1598066"/>
        <a:ext cx="1876415" cy="1310554"/>
      </dsp:txXfrm>
    </dsp:sp>
    <dsp:sp modelId="{806841B6-4FD4-4AAF-B584-9D565D54AD81}">
      <dsp:nvSpPr>
        <dsp:cNvPr id="0" name=""/>
        <dsp:cNvSpPr/>
      </dsp:nvSpPr>
      <dsp:spPr>
        <a:xfrm rot="5400000">
          <a:off x="3231237" y="1984345"/>
          <a:ext cx="1161880" cy="3587932"/>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mj-lt"/>
            </a:rPr>
            <a:t>The least intrusive response appropriate to the risk presented.</a:t>
          </a:r>
        </a:p>
      </dsp:txBody>
      <dsp:txXfrm rot="-5400000">
        <a:off x="2018211" y="3254089"/>
        <a:ext cx="3531214" cy="1048444"/>
      </dsp:txXfrm>
    </dsp:sp>
    <dsp:sp modelId="{15B2AE7E-7E8B-4CA3-9F42-FC9B2192BDB8}">
      <dsp:nvSpPr>
        <dsp:cNvPr id="0" name=""/>
        <dsp:cNvSpPr/>
      </dsp:nvSpPr>
      <dsp:spPr>
        <a:xfrm>
          <a:off x="0" y="3052136"/>
          <a:ext cx="2018211" cy="145235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mj-lt"/>
            </a:rPr>
            <a:t>Proportionality</a:t>
          </a:r>
        </a:p>
      </dsp:txBody>
      <dsp:txXfrm>
        <a:off x="70898" y="3123034"/>
        <a:ext cx="1876415" cy="1310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0ABA-39E2-4051-AABB-F61515ECF5CC}">
      <dsp:nvSpPr>
        <dsp:cNvPr id="0" name=""/>
        <dsp:cNvSpPr/>
      </dsp:nvSpPr>
      <dsp:spPr>
        <a:xfrm rot="5400000">
          <a:off x="3231237" y="-1065590"/>
          <a:ext cx="1161880" cy="358793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mj-lt"/>
            </a:rPr>
            <a:t>Support and representation for those in greatest need.</a:t>
          </a:r>
        </a:p>
      </dsp:txBody>
      <dsp:txXfrm rot="-5400000">
        <a:off x="2018211" y="204154"/>
        <a:ext cx="3531214" cy="1048444"/>
      </dsp:txXfrm>
    </dsp:sp>
    <dsp:sp modelId="{3D434CD5-810C-4909-B986-9E6F8D718808}">
      <dsp:nvSpPr>
        <dsp:cNvPr id="0" name=""/>
        <dsp:cNvSpPr/>
      </dsp:nvSpPr>
      <dsp:spPr>
        <a:xfrm>
          <a:off x="0" y="2200"/>
          <a:ext cx="2018211" cy="14523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j-lt"/>
            </a:rPr>
            <a:t>Protection</a:t>
          </a:r>
        </a:p>
      </dsp:txBody>
      <dsp:txXfrm>
        <a:off x="70898" y="73098"/>
        <a:ext cx="1876415" cy="1310554"/>
      </dsp:txXfrm>
    </dsp:sp>
    <dsp:sp modelId="{DD2A8454-0F07-49F0-A7E7-5F553BF06C87}">
      <dsp:nvSpPr>
        <dsp:cNvPr id="0" name=""/>
        <dsp:cNvSpPr/>
      </dsp:nvSpPr>
      <dsp:spPr>
        <a:xfrm rot="5400000">
          <a:off x="3231237" y="459377"/>
          <a:ext cx="1161880" cy="3587932"/>
        </a:xfrm>
        <a:prstGeom prst="round2SameRect">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mj-lt"/>
            </a:rPr>
            <a:t>Services offer local solutions through working closely with their communities to identify, protect and prevent. </a:t>
          </a:r>
        </a:p>
      </dsp:txBody>
      <dsp:txXfrm rot="-5400000">
        <a:off x="2018211" y="1729121"/>
        <a:ext cx="3531214" cy="1048444"/>
      </dsp:txXfrm>
    </dsp:sp>
    <dsp:sp modelId="{7D65DFD9-D783-4BB6-B3E8-56C264E510C0}">
      <dsp:nvSpPr>
        <dsp:cNvPr id="0" name=""/>
        <dsp:cNvSpPr/>
      </dsp:nvSpPr>
      <dsp:spPr>
        <a:xfrm>
          <a:off x="0" y="1527168"/>
          <a:ext cx="2018211" cy="145235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j-lt"/>
            </a:rPr>
            <a:t>Partnership</a:t>
          </a:r>
        </a:p>
      </dsp:txBody>
      <dsp:txXfrm>
        <a:off x="70898" y="1598066"/>
        <a:ext cx="1876415" cy="1310554"/>
      </dsp:txXfrm>
    </dsp:sp>
    <dsp:sp modelId="{806841B6-4FD4-4AAF-B584-9D565D54AD81}">
      <dsp:nvSpPr>
        <dsp:cNvPr id="0" name=""/>
        <dsp:cNvSpPr/>
      </dsp:nvSpPr>
      <dsp:spPr>
        <a:xfrm rot="5400000">
          <a:off x="3231237" y="1984345"/>
          <a:ext cx="1161880" cy="3587932"/>
        </a:xfrm>
        <a:prstGeom prst="round2Same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latin typeface="+mj-lt"/>
            </a:rPr>
            <a:t>Accountability and transparency in delivering safeguarding.</a:t>
          </a:r>
        </a:p>
      </dsp:txBody>
      <dsp:txXfrm rot="-5400000">
        <a:off x="2018211" y="3254089"/>
        <a:ext cx="3531214" cy="1048444"/>
      </dsp:txXfrm>
    </dsp:sp>
    <dsp:sp modelId="{15B2AE7E-7E8B-4CA3-9F42-FC9B2192BDB8}">
      <dsp:nvSpPr>
        <dsp:cNvPr id="0" name=""/>
        <dsp:cNvSpPr/>
      </dsp:nvSpPr>
      <dsp:spPr>
        <a:xfrm>
          <a:off x="0" y="3052136"/>
          <a:ext cx="2018211" cy="145235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mj-lt"/>
            </a:rPr>
            <a:t>Accountability</a:t>
          </a:r>
        </a:p>
      </dsp:txBody>
      <dsp:txXfrm>
        <a:off x="70898" y="3123034"/>
        <a:ext cx="1876415" cy="13105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Bahnschrift" panose="020B0502040204020203"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Bahnschrift" panose="020B0502040204020203" pitchFamily="34" charset="0"/>
              </a:defRPr>
            </a:lvl1pPr>
          </a:lstStyle>
          <a:p>
            <a:fld id="{6D0C147F-0670-4F0F-82CE-5A1FB2E530F5}" type="datetimeFigureOut">
              <a:rPr lang="en-GB" smtClean="0"/>
              <a:pPr/>
              <a:t>18/05/2022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Bahnschrift" panose="020B0502040204020203"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Bahnschrift" panose="020B0502040204020203" pitchFamily="34" charset="0"/>
              </a:defRPr>
            </a:lvl1pPr>
          </a:lstStyle>
          <a:p>
            <a:fld id="{EC17E6D2-13D0-4AC5-82CA-B06D74ED8C7F}" type="slidenum">
              <a:rPr lang="en-GB" smtClean="0"/>
              <a:pPr/>
              <a:t>‹#›</a:t>
            </a:fld>
            <a:endParaRPr lang="en-GB" dirty="0"/>
          </a:p>
        </p:txBody>
      </p:sp>
    </p:spTree>
    <p:extLst>
      <p:ext uri="{BB962C8B-B14F-4D97-AF65-F5344CB8AC3E}">
        <p14:creationId xmlns:p14="http://schemas.microsoft.com/office/powerpoint/2010/main" val="283105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hnschrift" panose="020B0502040204020203" pitchFamily="34" charset="0"/>
        <a:ea typeface="+mn-ea"/>
        <a:cs typeface="+mn-cs"/>
      </a:defRPr>
    </a:lvl1pPr>
    <a:lvl2pPr marL="457200" algn="l" defTabSz="914400" rtl="0" eaLnBrk="1" latinLnBrk="0" hangingPunct="1">
      <a:defRPr sz="1200" kern="1200">
        <a:solidFill>
          <a:schemeClr val="tx1"/>
        </a:solidFill>
        <a:latin typeface="Bahnschrift" panose="020B0502040204020203" pitchFamily="34" charset="0"/>
        <a:ea typeface="+mn-ea"/>
        <a:cs typeface="+mn-cs"/>
      </a:defRPr>
    </a:lvl2pPr>
    <a:lvl3pPr marL="914400" algn="l" defTabSz="914400" rtl="0" eaLnBrk="1" latinLnBrk="0" hangingPunct="1">
      <a:defRPr sz="1200" kern="1200">
        <a:solidFill>
          <a:schemeClr val="tx1"/>
        </a:solidFill>
        <a:latin typeface="Bahnschrift" panose="020B0502040204020203" pitchFamily="34" charset="0"/>
        <a:ea typeface="+mn-ea"/>
        <a:cs typeface="+mn-cs"/>
      </a:defRPr>
    </a:lvl3pPr>
    <a:lvl4pPr marL="1371600" algn="l" defTabSz="914400" rtl="0" eaLnBrk="1" latinLnBrk="0" hangingPunct="1">
      <a:defRPr sz="1200" kern="1200">
        <a:solidFill>
          <a:schemeClr val="tx1"/>
        </a:solidFill>
        <a:latin typeface="Bahnschrift" panose="020B0502040204020203" pitchFamily="34" charset="0"/>
        <a:ea typeface="+mn-ea"/>
        <a:cs typeface="+mn-cs"/>
      </a:defRPr>
    </a:lvl4pPr>
    <a:lvl5pPr marL="1828800" algn="l" defTabSz="914400" rtl="0" eaLnBrk="1" latinLnBrk="0" hangingPunct="1">
      <a:defRPr sz="1200" kern="1200">
        <a:solidFill>
          <a:schemeClr val="tx1"/>
        </a:solidFill>
        <a:latin typeface="Bahnschrift"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a:t>
            </a:fld>
            <a:endParaRPr lang="en-GB" dirty="0"/>
          </a:p>
        </p:txBody>
      </p:sp>
    </p:spTree>
    <p:extLst>
      <p:ext uri="{BB962C8B-B14F-4D97-AF65-F5344CB8AC3E}">
        <p14:creationId xmlns:p14="http://schemas.microsoft.com/office/powerpoint/2010/main" val="245919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10</a:t>
            </a:fld>
            <a:endParaRPr lang="en-GB" dirty="0"/>
          </a:p>
        </p:txBody>
      </p:sp>
    </p:spTree>
    <p:extLst>
      <p:ext uri="{BB962C8B-B14F-4D97-AF65-F5344CB8AC3E}">
        <p14:creationId xmlns:p14="http://schemas.microsoft.com/office/powerpoint/2010/main" val="93262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0"/>
              </a:spcAft>
            </a:pPr>
            <a:r>
              <a:rPr lang="en-GB" sz="1800" b="1" dirty="0">
                <a:solidFill>
                  <a:srgbClr val="000000"/>
                </a:solidFill>
                <a:effectLst/>
                <a:latin typeface="Calibri" panose="020F0502020204030204" pitchFamily="34" charset="0"/>
              </a:rPr>
              <a:t>you should be guided by the following key principles:</a:t>
            </a:r>
          </a:p>
          <a:p>
            <a:pPr>
              <a:spcBef>
                <a:spcPts val="1000"/>
              </a:spcBef>
              <a:spcAft>
                <a:spcPts val="0"/>
              </a:spcAft>
            </a:pPr>
            <a:r>
              <a:rPr lang="en-GB" sz="1800" dirty="0">
                <a:solidFill>
                  <a:srgbClr val="000000"/>
                </a:solidFill>
                <a:effectLst/>
                <a:latin typeface="Calibri" panose="020F0502020204030204" pitchFamily="34" charset="0"/>
              </a:rPr>
              <a:t>• children have a right to be safe and should be protected from all forms of abuse and neglect; </a:t>
            </a:r>
          </a:p>
          <a:p>
            <a:pPr>
              <a:spcBef>
                <a:spcPts val="1000"/>
              </a:spcBef>
              <a:spcAft>
                <a:spcPts val="0"/>
              </a:spcAft>
            </a:pPr>
            <a:r>
              <a:rPr lang="en-GB" sz="1800" dirty="0">
                <a:solidFill>
                  <a:srgbClr val="000000"/>
                </a:solidFill>
                <a:effectLst/>
                <a:latin typeface="Calibri" panose="020F0502020204030204" pitchFamily="34" charset="0"/>
              </a:rPr>
              <a:t>• safeguarding children is everyone’s responsibility; </a:t>
            </a:r>
          </a:p>
          <a:p>
            <a:pPr>
              <a:spcBef>
                <a:spcPts val="1000"/>
              </a:spcBef>
              <a:spcAft>
                <a:spcPts val="0"/>
              </a:spcAft>
            </a:pPr>
            <a:r>
              <a:rPr lang="en-GB" sz="1800" dirty="0">
                <a:solidFill>
                  <a:srgbClr val="000000"/>
                </a:solidFill>
                <a:effectLst/>
                <a:latin typeface="Calibri" panose="020F0502020204030204" pitchFamily="34" charset="0"/>
              </a:rPr>
              <a:t>• it is better to help children as early as possible, before issues escalate and become more damaging; and</a:t>
            </a:r>
          </a:p>
          <a:p>
            <a:pPr marL="0" marR="0">
              <a:spcBef>
                <a:spcPts val="0"/>
              </a:spcBef>
              <a:spcAft>
                <a:spcPts val="0"/>
              </a:spcAft>
            </a:pPr>
            <a:r>
              <a:rPr lang="en-GB" sz="1800" dirty="0">
                <a:solidFill>
                  <a:srgbClr val="000000"/>
                </a:solidFill>
                <a:effectLst/>
                <a:latin typeface="Calibri" panose="020F0502020204030204" pitchFamily="34" charset="0"/>
              </a:rPr>
              <a:t> • children and families are best supported and protected when there is a coordinated response from all relevant agencies</a:t>
            </a:r>
          </a:p>
          <a:p>
            <a:pPr marL="0" marR="0">
              <a:spcBef>
                <a:spcPts val="0"/>
              </a:spcBef>
              <a:spcAft>
                <a:spcPts val="0"/>
              </a:spcAft>
            </a:pPr>
            <a:r>
              <a:rPr lang="en-GB" sz="1800" dirty="0">
                <a:solidFill>
                  <a:srgbClr val="000000"/>
                </a:solidFill>
                <a:effectLst/>
                <a:latin typeface="Calibri" panose="020F0502020204030204" pitchFamily="34" charset="0"/>
              </a:rPr>
              <a:t>You should make sure you know where to turn to if you need to ask for help </a:t>
            </a:r>
          </a:p>
          <a:p>
            <a:pPr marL="0" marR="0">
              <a:spcBef>
                <a:spcPts val="0"/>
              </a:spcBef>
              <a:spcAft>
                <a:spcPts val="0"/>
              </a:spcAft>
            </a:pPr>
            <a:r>
              <a:rPr lang="en-GB" sz="1800" dirty="0">
                <a:solidFill>
                  <a:srgbClr val="000000"/>
                </a:solidFill>
                <a:effectLst/>
                <a:latin typeface="Calibri" panose="020F0502020204030204" pitchFamily="34" charset="0"/>
              </a:rPr>
              <a:t>You should make sure that you understand and work within the local multi-agency safeguarding arrangements that are in place in your area.</a:t>
            </a:r>
          </a:p>
          <a:p>
            <a:pPr marL="0" indent="0">
              <a:spcBef>
                <a:spcPts val="0"/>
              </a:spcBef>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11</a:t>
            </a:fld>
            <a:endParaRPr lang="en-GB" dirty="0"/>
          </a:p>
        </p:txBody>
      </p:sp>
    </p:spTree>
    <p:extLst>
      <p:ext uri="{BB962C8B-B14F-4D97-AF65-F5344CB8AC3E}">
        <p14:creationId xmlns:p14="http://schemas.microsoft.com/office/powerpoint/2010/main" val="105276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Abuse is deliberately physically hurting a child. It might take a variety of different forms, including hitting, pinching, shaking, throwing, poisoning, burning or scalding, drowning or suffocating a child. Physical abuse can happen in any family, but children may be more at risk if their parents have problems with drugs, alcohol and mental health or if they live in a home where domestic abuse happens. Babies and disabled children also have a higher risk of suffering physical abuse. Physical harm may also be caused when a parent or carer fabricates the symptoms of, or deliberately induces, illness in a child. </a:t>
            </a:r>
          </a:p>
          <a:p>
            <a:r>
              <a:rPr lang="en-GB" dirty="0"/>
              <a:t>Signs of Physical Abuse : • Children with frequent injuries; • Children with unexplained or unusual fractures or broken bones; and • Children with unexplained:  bruises or cuts;  burns or scalds; or  bite marks. </a:t>
            </a:r>
          </a:p>
          <a:p>
            <a:endParaRPr lang="en-GB" dirty="0"/>
          </a:p>
          <a:p>
            <a:r>
              <a:rPr lang="en-GB" dirty="0"/>
              <a:t>Emotional Abuse is the persistent emotional maltreatment of a child and it can have severe and persistent adverse effects on a child’s emotional development. </a:t>
            </a:r>
          </a:p>
          <a:p>
            <a:r>
              <a:rPr lang="en-GB" dirty="0"/>
              <a:t>Although the effects of emotional abuse might take a long time to be recognisable, </a:t>
            </a:r>
          </a:p>
          <a:p>
            <a:r>
              <a:rPr lang="en-GB" dirty="0"/>
              <a:t>Emotional abuse may involve deliberately telling a child that they are worthless, or unloved and inadequate.</a:t>
            </a:r>
          </a:p>
          <a:p>
            <a:r>
              <a:rPr lang="en-GB" dirty="0"/>
              <a:t>It may include not giving a child opportunities to express their views, deliberately silencing them or ‘making fun’ or what they say or how they communicate. </a:t>
            </a:r>
          </a:p>
          <a:p>
            <a:r>
              <a:rPr lang="en-GB" dirty="0"/>
              <a:t>Emotional abuse may involve serious bullying – including online bullying through social networks, online games or mobile phones – by a child’s peers</a:t>
            </a:r>
          </a:p>
          <a:p>
            <a:r>
              <a:rPr lang="en-GB" dirty="0"/>
              <a:t>Signs and indicators of emotional abuse : Children who are excessively withdrawn, fearful, or anxious about doing something wrong; Parents or carers who withdraw their attention from their child, giving the child the ‘cold shoulder’;  Parents or carers blaming their problems on their child; and •</a:t>
            </a:r>
          </a:p>
          <a:p>
            <a:r>
              <a:rPr lang="en-GB" dirty="0"/>
              <a:t>Parents or carers who humiliate their child, for example, by name-calling or making negative comparisons.</a:t>
            </a:r>
          </a:p>
          <a:p>
            <a:endParaRPr lang="en-GB" dirty="0"/>
          </a:p>
          <a:p>
            <a:r>
              <a:rPr lang="en-GB" dirty="0"/>
              <a:t>Sexual Abuse is any sexual activity with a child. Sexual abuse can have a long-term impact on mental health. </a:t>
            </a:r>
          </a:p>
          <a:p>
            <a:r>
              <a:rPr lang="en-GB" dirty="0"/>
              <a:t>Sexual abuse may involve physical contact, including assault by penetration (for example, rape or oral sex) or non-penetrative acts such as masturbation, kissing, rubbing and touching outside clothing. It may include non-contact activities, such as involving children in the production of sexual images, forcing children to look at sexual images or watch sexual activities, encouraging children to behave in sexually inappropriate ways or grooming a child in preparation for abuse (including via the internet). Sexual abuse is not solely perpetrated by adult males. Women can commit acts of sexual abuse, as can other children. Signs and indicators: Children who display knowledge or interest in sexual acts inappropriate to their age; • Children who use sexual language or have sexual knowledge that you wouldn’t expect them to have; • Children who ask others to behave sexually or play sexual games; and • Children with physical sexual health problems, including soreness in the genital and anal areas, sexually transmitted infections or underage pregnancy</a:t>
            </a:r>
          </a:p>
          <a:p>
            <a:endParaRPr lang="en-GB" dirty="0"/>
          </a:p>
          <a:p>
            <a:r>
              <a:rPr lang="en-GB" dirty="0"/>
              <a:t>Child Sexual Exploitation (CSE) is a form of sexual abuse where children are sexually exploited for money, power or status. It can involve violent, humiliating and degrading sexual assaults. In some cases, young people are persuaded or forced into exchanging sexual activity for money, drugs, gifts, affection or status. </a:t>
            </a:r>
          </a:p>
          <a:p>
            <a:r>
              <a:rPr lang="en-GB" dirty="0"/>
              <a:t>Consent cannot be given, even where a child may believe they are voluntarily engaging in sexual activity with the person who is exploiting them. </a:t>
            </a:r>
          </a:p>
          <a:p>
            <a:r>
              <a:rPr lang="en-GB" dirty="0"/>
              <a:t>Child sexual exploitation doesn't always involve physical contact and can happen online.  A significant number of children who are victims of sexual exploitation go missing from home, care and education at some point. Signs and indicators : Children who appear with unexplained gifts or new possessions;• Children who associate with other young people involved in exploitation; • Children who have older “ boyfriends or girlfriends” • Children who suffer from sexually transmitted infections or become pregnant; • Children who suffer from changes in emotional well-being;• Children who misuse drugs and alcohol; • Children who go missing for periods of time or regularly come home late; and• Children who regularly miss school or education or don’t take part in education</a:t>
            </a:r>
          </a:p>
          <a:p>
            <a:endParaRPr lang="en-GB" dirty="0"/>
          </a:p>
          <a:p>
            <a:endParaRPr lang="en-GB" dirty="0"/>
          </a:p>
          <a:p>
            <a:r>
              <a:rPr lang="en-GB" dirty="0"/>
              <a:t>Neglect is a pattern of failing to provide for a child’s basic needs, whether it be adequate food, clothing, hygiene, supervision or shelter. It is likely to result in the serious impairment of a child’s health or development. Children who are neglected often also suffer from other types of abuse. It is important that practitioners remain alert and do not miss opportunities to take timely action. Neglect may occur if a parent becomes physically or mentally unable to care for a child.  A parent may also have an addiction to alcohol or drugs, which could impair their ability to keep a child safe or result in them prioritising buying drugs, or alcohol, over food, clothing or warmth for the child. Neglect may occur during pregnancy as a result of maternal drug or alcohol abuse. Signs and indicators • Children who are living in a home that is indisputably dirty or unsafe; • Children who are left hungry or dirty; • Children who are left without adequate clothing, e.g. not having a winter coat;• Children who are living in dangerous conditions, i.e. around drugs, alcohol or violence; • Children who are often angry, aggressive or self-harm; • Children who fail to receive basic health care4 ; and • Parents who fail to seek medical treatment when their children are ill or are injured</a:t>
            </a:r>
          </a:p>
          <a:p>
            <a:pPr marL="0" indent="0">
              <a:spcBef>
                <a:spcPts val="0"/>
              </a:spcBef>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12</a:t>
            </a:fld>
            <a:endParaRPr lang="en-GB" dirty="0"/>
          </a:p>
        </p:txBody>
      </p:sp>
    </p:spTree>
    <p:extLst>
      <p:ext uri="{BB962C8B-B14F-4D97-AF65-F5344CB8AC3E}">
        <p14:creationId xmlns:p14="http://schemas.microsoft.com/office/powerpoint/2010/main" val="2265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13</a:t>
            </a:fld>
            <a:endParaRPr lang="en-GB" dirty="0"/>
          </a:p>
        </p:txBody>
      </p:sp>
    </p:spTree>
    <p:extLst>
      <p:ext uri="{BB962C8B-B14F-4D97-AF65-F5344CB8AC3E}">
        <p14:creationId xmlns:p14="http://schemas.microsoft.com/office/powerpoint/2010/main" val="547880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14</a:t>
            </a:fld>
            <a:endParaRPr lang="en-GB" dirty="0"/>
          </a:p>
        </p:txBody>
      </p:sp>
    </p:spTree>
    <p:extLst>
      <p:ext uri="{BB962C8B-B14F-4D97-AF65-F5344CB8AC3E}">
        <p14:creationId xmlns:p14="http://schemas.microsoft.com/office/powerpoint/2010/main" val="116372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15</a:t>
            </a:fld>
            <a:endParaRPr lang="en-GB" dirty="0"/>
          </a:p>
        </p:txBody>
      </p:sp>
    </p:spTree>
    <p:extLst>
      <p:ext uri="{BB962C8B-B14F-4D97-AF65-F5344CB8AC3E}">
        <p14:creationId xmlns:p14="http://schemas.microsoft.com/office/powerpoint/2010/main" val="39008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16</a:t>
            </a:fld>
            <a:endParaRPr lang="en-GB" dirty="0"/>
          </a:p>
        </p:txBody>
      </p:sp>
    </p:spTree>
    <p:extLst>
      <p:ext uri="{BB962C8B-B14F-4D97-AF65-F5344CB8AC3E}">
        <p14:creationId xmlns:p14="http://schemas.microsoft.com/office/powerpoint/2010/main" val="13931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Types of Physical Abuse</a:t>
            </a:r>
          </a:p>
          <a:p>
            <a:r>
              <a:rPr lang="en-GB" dirty="0"/>
              <a:t>Assault, hitting, slapping, punching, kicking, hair-pulling, biting, pushing</a:t>
            </a:r>
          </a:p>
          <a:p>
            <a:r>
              <a:rPr lang="en-GB" dirty="0"/>
              <a:t>Rough handling</a:t>
            </a:r>
          </a:p>
          <a:p>
            <a:r>
              <a:rPr lang="en-GB" dirty="0"/>
              <a:t>Scalding and burning</a:t>
            </a:r>
          </a:p>
          <a:p>
            <a:r>
              <a:rPr lang="en-GB" dirty="0"/>
              <a:t>Physical punishments</a:t>
            </a:r>
          </a:p>
          <a:p>
            <a:r>
              <a:rPr lang="en-GB" dirty="0"/>
              <a:t>Inappropriate or unlawful use of restraint</a:t>
            </a:r>
          </a:p>
          <a:p>
            <a:r>
              <a:rPr lang="en-GB" dirty="0"/>
              <a:t>Making someone purposefully uncomfortable (e.g. opening a window and removing blankets)</a:t>
            </a:r>
          </a:p>
          <a:p>
            <a:r>
              <a:rPr lang="en-GB" dirty="0"/>
              <a:t>Involuntary isolation or confinement</a:t>
            </a:r>
          </a:p>
          <a:p>
            <a:r>
              <a:rPr lang="en-GB" dirty="0"/>
              <a:t>Misuse of medication (e.g. over-sedation)</a:t>
            </a:r>
          </a:p>
          <a:p>
            <a:r>
              <a:rPr lang="en-GB" dirty="0"/>
              <a:t>Forcible feeding or withholding food</a:t>
            </a:r>
          </a:p>
          <a:p>
            <a:r>
              <a:rPr lang="en-GB" dirty="0"/>
              <a:t>Unauthorised restraint, restricting movement (e.g. tying someone to a chair)</a:t>
            </a:r>
          </a:p>
          <a:p>
            <a:r>
              <a:rPr lang="en-GB" dirty="0"/>
              <a:t>Types of domestic violence or abuse</a:t>
            </a:r>
          </a:p>
          <a:p>
            <a:r>
              <a:rPr lang="en-GB" dirty="0"/>
              <a:t>psychological</a:t>
            </a:r>
          </a:p>
          <a:p>
            <a:r>
              <a:rPr lang="en-GB" dirty="0"/>
              <a:t>physical</a:t>
            </a:r>
          </a:p>
          <a:p>
            <a:r>
              <a:rPr lang="en-GB" dirty="0"/>
              <a:t>sexual</a:t>
            </a:r>
          </a:p>
          <a:p>
            <a:r>
              <a:rPr lang="en-GB" dirty="0"/>
              <a:t>financial</a:t>
            </a:r>
          </a:p>
          <a:p>
            <a:r>
              <a:rPr lang="en-GB" dirty="0"/>
              <a:t>emotional.</a:t>
            </a:r>
          </a:p>
          <a:p>
            <a:r>
              <a:rPr lang="en-GB" dirty="0"/>
              <a:t>Types of sexual abuse</a:t>
            </a:r>
          </a:p>
          <a:p>
            <a:r>
              <a:rPr lang="en-GB" dirty="0"/>
              <a:t>Rape, attempted rape or sexual assault</a:t>
            </a:r>
          </a:p>
          <a:p>
            <a:r>
              <a:rPr lang="en-GB" dirty="0"/>
              <a:t>Inappropriate touch anywhere</a:t>
            </a:r>
          </a:p>
          <a:p>
            <a:r>
              <a:rPr lang="en-GB" dirty="0"/>
              <a:t>Non- consensual masturbation of either or both persons</a:t>
            </a:r>
          </a:p>
          <a:p>
            <a:r>
              <a:rPr lang="en-GB" dirty="0"/>
              <a:t>Non- consensual sexual penetration or attempted penetration of the vagina, anus or mouth</a:t>
            </a:r>
          </a:p>
          <a:p>
            <a:r>
              <a:rPr lang="en-GB" dirty="0"/>
              <a:t>Any sexual activity that the person lacks the capacity to consent to</a:t>
            </a:r>
          </a:p>
          <a:p>
            <a:r>
              <a:rPr lang="en-GB" dirty="0"/>
              <a:t>Inappropriate looking, sexual teasing or innuendo or sexual harassment</a:t>
            </a:r>
          </a:p>
          <a:p>
            <a:r>
              <a:rPr lang="en-GB" dirty="0"/>
              <a:t>Sexual photography or forced use of pornography or witnessing of sexual acts</a:t>
            </a:r>
          </a:p>
          <a:p>
            <a:r>
              <a:rPr lang="en-GB" dirty="0"/>
              <a:t>Indecent exposure</a:t>
            </a:r>
          </a:p>
          <a:p>
            <a:r>
              <a:rPr lang="en-GB" dirty="0"/>
              <a:t>Types of psychological or emotional abuse</a:t>
            </a:r>
          </a:p>
          <a:p>
            <a:r>
              <a:rPr lang="en-GB" dirty="0"/>
              <a:t>Enforced social isolation – preventing someone accessing services, educational and social opportunities and seeing friends</a:t>
            </a:r>
          </a:p>
          <a:p>
            <a:r>
              <a:rPr lang="en-GB" dirty="0"/>
              <a:t>Removing mobility or communication aids or intentionally leaving someone unattended when they need assistance</a:t>
            </a:r>
          </a:p>
          <a:p>
            <a:r>
              <a:rPr lang="en-GB" dirty="0"/>
              <a:t>Preventing someone from meeting their religious and cultural needs</a:t>
            </a:r>
          </a:p>
          <a:p>
            <a:r>
              <a:rPr lang="en-GB" dirty="0"/>
              <a:t>Preventing the expression of choice and opinion</a:t>
            </a:r>
          </a:p>
          <a:p>
            <a:r>
              <a:rPr lang="en-GB" dirty="0"/>
              <a:t>Failure to respect privacy</a:t>
            </a:r>
          </a:p>
          <a:p>
            <a:r>
              <a:rPr lang="en-GB" dirty="0"/>
              <a:t>Preventing stimulation, meaningful occupation or activities</a:t>
            </a:r>
          </a:p>
          <a:p>
            <a:r>
              <a:rPr lang="en-GB" dirty="0"/>
              <a:t>Intimidation, coercion, harassment, use of threats, humiliation, bullying, swearing or verbal abuse</a:t>
            </a:r>
          </a:p>
          <a:p>
            <a:r>
              <a:rPr lang="en-GB" dirty="0"/>
              <a:t>Addressing a person in a patronising or infantilising way</a:t>
            </a:r>
          </a:p>
          <a:p>
            <a:r>
              <a:rPr lang="en-GB" dirty="0"/>
              <a:t>Threats of harm or abandonment</a:t>
            </a:r>
          </a:p>
          <a:p>
            <a:r>
              <a:rPr lang="en-GB" dirty="0"/>
              <a:t>Cyber bullying</a:t>
            </a:r>
          </a:p>
          <a:p>
            <a:r>
              <a:rPr lang="en-GB" dirty="0"/>
              <a:t>Types of financial or material abuse</a:t>
            </a:r>
          </a:p>
          <a:p>
            <a:r>
              <a:rPr lang="en-GB" dirty="0"/>
              <a:t>Theft of money or possessions</a:t>
            </a:r>
          </a:p>
          <a:p>
            <a:r>
              <a:rPr lang="en-GB" dirty="0"/>
              <a:t>Fraud, scamming</a:t>
            </a:r>
          </a:p>
          <a:p>
            <a:r>
              <a:rPr lang="en-GB" dirty="0"/>
              <a:t>Preventing a person from accessing their own money, benefits or assets</a:t>
            </a:r>
          </a:p>
          <a:p>
            <a:r>
              <a:rPr lang="en-GB" dirty="0"/>
              <a:t>Employees taking a loan from a person using the service</a:t>
            </a:r>
          </a:p>
          <a:p>
            <a:r>
              <a:rPr lang="en-GB" dirty="0"/>
              <a:t>Undue pressure, duress, threat or undue influence put on the person in connection with loans, wills, property, inheritance or financial transactions</a:t>
            </a:r>
          </a:p>
          <a:p>
            <a:r>
              <a:rPr lang="en-GB" dirty="0"/>
              <a:t>Arranging less care than is needed to save money to maximise inheritance</a:t>
            </a:r>
          </a:p>
          <a:p>
            <a:r>
              <a:rPr lang="en-GB" dirty="0"/>
              <a:t>Denying assistance to manage/monitor financial affairs</a:t>
            </a:r>
          </a:p>
          <a:p>
            <a:r>
              <a:rPr lang="en-GB" dirty="0"/>
              <a:t>Denying assistance to access benefits</a:t>
            </a:r>
          </a:p>
          <a:p>
            <a:r>
              <a:rPr lang="en-GB" dirty="0"/>
              <a:t>Misuse of personal allowance in a care home</a:t>
            </a:r>
          </a:p>
          <a:p>
            <a:r>
              <a:rPr lang="en-GB" dirty="0"/>
              <a:t>Misuse of benefits or direct payments  in a family home</a:t>
            </a:r>
          </a:p>
          <a:p>
            <a:r>
              <a:rPr lang="en-GB" dirty="0"/>
              <a:t>Someone moving into a person’s home and living rent free without agreement or under duress</a:t>
            </a:r>
          </a:p>
          <a:p>
            <a:r>
              <a:rPr lang="en-GB" dirty="0"/>
              <a:t>False representation, using another person's bank account, cards or documents</a:t>
            </a:r>
          </a:p>
          <a:p>
            <a:r>
              <a:rPr lang="en-GB" dirty="0"/>
              <a:t>Exploitation of a person’s money or assets, e.g. unauthorised use of a car</a:t>
            </a:r>
          </a:p>
          <a:p>
            <a:r>
              <a:rPr lang="en-GB" dirty="0"/>
              <a:t>Misuse of a power of attorney, deputy, </a:t>
            </a:r>
            <a:r>
              <a:rPr lang="en-GB" dirty="0" err="1"/>
              <a:t>appointeeship</a:t>
            </a:r>
            <a:r>
              <a:rPr lang="en-GB" dirty="0"/>
              <a:t> or other legal authority</a:t>
            </a:r>
          </a:p>
          <a:p>
            <a:r>
              <a:rPr lang="en-GB" dirty="0"/>
              <a:t>Rogue trading – e.g. unnecessary or overpriced property repairs and failure to carry out agreed repairs or poor workmanship</a:t>
            </a:r>
          </a:p>
          <a:p>
            <a:r>
              <a:rPr lang="en-GB" dirty="0"/>
              <a:t>Types of modern slavery</a:t>
            </a:r>
          </a:p>
          <a:p>
            <a:r>
              <a:rPr lang="en-GB" dirty="0"/>
              <a:t>Human trafficking</a:t>
            </a:r>
          </a:p>
          <a:p>
            <a:r>
              <a:rPr lang="en-GB" dirty="0"/>
              <a:t>Forced labour</a:t>
            </a:r>
          </a:p>
          <a:p>
            <a:r>
              <a:rPr lang="en-GB" dirty="0"/>
              <a:t>Domestic servitude</a:t>
            </a:r>
          </a:p>
          <a:p>
            <a:r>
              <a:rPr lang="en-GB" dirty="0"/>
              <a:t>Sexual exploitation, such as escort work, prostitution and pornography</a:t>
            </a:r>
          </a:p>
          <a:p>
            <a:r>
              <a:rPr lang="en-GB" dirty="0"/>
              <a:t>Debt bondage – being forced to work to pay off debts that realistically they never will be able to</a:t>
            </a:r>
          </a:p>
          <a:p>
            <a:r>
              <a:rPr lang="en-GB" dirty="0"/>
              <a:t>Types of discriminatory abuse</a:t>
            </a:r>
          </a:p>
          <a:p>
            <a:r>
              <a:rPr lang="en-GB" dirty="0"/>
              <a:t>Unequal treatment based on age, disability, gender reassignment, marriage and civil partnership, pregnancy and maternity, race, religion and belief, sex or sexual orientation (known as ‘protected characteristics’ under the Equality Act 2010)</a:t>
            </a:r>
          </a:p>
          <a:p>
            <a:r>
              <a:rPr lang="en-GB" dirty="0"/>
              <a:t>Verbal abuse, derogatory remarks or inappropriate use of language related to a protected characteristic</a:t>
            </a:r>
          </a:p>
          <a:p>
            <a:r>
              <a:rPr lang="en-GB" dirty="0"/>
              <a:t>Denying access to communication aids, not allowing access to an interpreter, signer or lip-reader</a:t>
            </a:r>
          </a:p>
          <a:p>
            <a:r>
              <a:rPr lang="en-GB" dirty="0"/>
              <a:t>Harassment or deliberate exclusion on the grounds of a protected characteristic</a:t>
            </a:r>
          </a:p>
          <a:p>
            <a:r>
              <a:rPr lang="en-GB" dirty="0"/>
              <a:t>Denying basic rights to healthcare, education, employment and criminal justice relating to a protected characteristic</a:t>
            </a:r>
          </a:p>
          <a:p>
            <a:r>
              <a:rPr lang="en-GB" dirty="0"/>
              <a:t>Substandard service provision relating to a protected characteristic</a:t>
            </a:r>
          </a:p>
          <a:p>
            <a:r>
              <a:rPr lang="en-GB" dirty="0"/>
              <a:t>Types of organisational or institutional abuse</a:t>
            </a:r>
          </a:p>
          <a:p>
            <a:r>
              <a:rPr lang="en-GB" dirty="0"/>
              <a:t>Discouraging visits or the involvement of relatives or friends</a:t>
            </a:r>
          </a:p>
          <a:p>
            <a:r>
              <a:rPr lang="en-GB" dirty="0"/>
              <a:t>Run-down or overcrowded establishment</a:t>
            </a:r>
          </a:p>
          <a:p>
            <a:r>
              <a:rPr lang="en-GB" dirty="0"/>
              <a:t>Authoritarian management or rigid regimes</a:t>
            </a:r>
          </a:p>
          <a:p>
            <a:r>
              <a:rPr lang="en-GB" dirty="0"/>
              <a:t>Lack of leadership and supervision</a:t>
            </a:r>
          </a:p>
          <a:p>
            <a:r>
              <a:rPr lang="en-GB" dirty="0"/>
              <a:t>Insufficient staff or high turnover resulting in poor quality care</a:t>
            </a:r>
          </a:p>
          <a:p>
            <a:r>
              <a:rPr lang="en-GB" dirty="0"/>
              <a:t>Abusive and disrespectful attitudes towards people using the service</a:t>
            </a:r>
          </a:p>
          <a:p>
            <a:r>
              <a:rPr lang="en-GB" dirty="0"/>
              <a:t>Inappropriate use of restraints</a:t>
            </a:r>
          </a:p>
          <a:p>
            <a:r>
              <a:rPr lang="en-GB" dirty="0"/>
              <a:t>Lack of respect for dignity and privacy</a:t>
            </a:r>
          </a:p>
          <a:p>
            <a:r>
              <a:rPr lang="en-GB" dirty="0"/>
              <a:t>Failure to manage residents with abusive behaviour</a:t>
            </a:r>
          </a:p>
          <a:p>
            <a:r>
              <a:rPr lang="en-GB" dirty="0"/>
              <a:t>Not providing adequate food and drink, or assistance with eating</a:t>
            </a:r>
          </a:p>
          <a:p>
            <a:r>
              <a:rPr lang="en-GB" dirty="0"/>
              <a:t>Not offering choice or promoting independence</a:t>
            </a:r>
          </a:p>
          <a:p>
            <a:r>
              <a:rPr lang="en-GB" dirty="0"/>
              <a:t>Misuse of medication</a:t>
            </a:r>
          </a:p>
          <a:p>
            <a:r>
              <a:rPr lang="en-GB" dirty="0"/>
              <a:t>Failure to provide care with dentures, spectacles or hearing aids</a:t>
            </a:r>
          </a:p>
          <a:p>
            <a:r>
              <a:rPr lang="en-GB" dirty="0"/>
              <a:t>Not taking account of individuals’ cultural, religious or ethnic needs</a:t>
            </a:r>
          </a:p>
          <a:p>
            <a:r>
              <a:rPr lang="en-GB" dirty="0"/>
              <a:t>Failure to respond to abuse appropriately</a:t>
            </a:r>
          </a:p>
          <a:p>
            <a:r>
              <a:rPr lang="en-GB" dirty="0"/>
              <a:t>Interference with personal correspondence or communication</a:t>
            </a:r>
          </a:p>
          <a:p>
            <a:r>
              <a:rPr lang="en-GB" dirty="0"/>
              <a:t>Failure to respond to complaints</a:t>
            </a:r>
          </a:p>
          <a:p>
            <a:r>
              <a:rPr lang="en-GB" dirty="0"/>
              <a:t>Types of neglect and acts of omission</a:t>
            </a:r>
          </a:p>
          <a:p>
            <a:r>
              <a:rPr lang="en-GB" dirty="0"/>
              <a:t>Failure to provide or allow access to food, shelter, clothing, heating, stimulation and activity, personal or medical care</a:t>
            </a:r>
          </a:p>
          <a:p>
            <a:r>
              <a:rPr lang="en-GB" dirty="0"/>
              <a:t>Providing care in a way that the person dislikes</a:t>
            </a:r>
          </a:p>
          <a:p>
            <a:r>
              <a:rPr lang="en-GB" dirty="0"/>
              <a:t>Failure to administer medication as prescribed</a:t>
            </a:r>
          </a:p>
          <a:p>
            <a:r>
              <a:rPr lang="en-GB" dirty="0"/>
              <a:t>Refusal of access to visitors</a:t>
            </a:r>
          </a:p>
          <a:p>
            <a:r>
              <a:rPr lang="en-GB" dirty="0"/>
              <a:t>Not taking account of individuals’ cultural, religious or ethnic needs</a:t>
            </a:r>
          </a:p>
          <a:p>
            <a:r>
              <a:rPr lang="en-GB" dirty="0"/>
              <a:t>Not taking account of educational, social and recreational needs</a:t>
            </a:r>
          </a:p>
          <a:p>
            <a:r>
              <a:rPr lang="en-GB" dirty="0"/>
              <a:t>Ignoring or isolating the person</a:t>
            </a:r>
          </a:p>
          <a:p>
            <a:r>
              <a:rPr lang="en-GB" dirty="0"/>
              <a:t>Preventing the person from making their own decisions</a:t>
            </a:r>
          </a:p>
          <a:p>
            <a:r>
              <a:rPr lang="en-GB" dirty="0"/>
              <a:t>Preventing access to glasses, hearing aids, dentures, etc.</a:t>
            </a:r>
          </a:p>
          <a:p>
            <a:r>
              <a:rPr lang="en-GB" dirty="0"/>
              <a:t>Failure to ensure privacy and dignity</a:t>
            </a:r>
          </a:p>
          <a:p>
            <a:r>
              <a:rPr lang="en-GB" dirty="0"/>
              <a:t>Types of self-neglect</a:t>
            </a:r>
          </a:p>
          <a:p>
            <a:r>
              <a:rPr lang="en-GB" dirty="0"/>
              <a:t>Lack of self-care to an extent that it threatens personal health and safety</a:t>
            </a:r>
          </a:p>
          <a:p>
            <a:r>
              <a:rPr lang="en-GB" dirty="0"/>
              <a:t>Neglecting to care for one’s personal hygiene, health or surroundings</a:t>
            </a:r>
          </a:p>
          <a:p>
            <a:r>
              <a:rPr lang="en-GB" dirty="0"/>
              <a:t>Inability to avoid self-harm</a:t>
            </a:r>
          </a:p>
          <a:p>
            <a:r>
              <a:rPr lang="en-GB" dirty="0"/>
              <a:t>Failure to seek help or access services to meet health and social care needs</a:t>
            </a:r>
          </a:p>
          <a:p>
            <a:r>
              <a:rPr lang="en-GB"/>
              <a:t>Inability or unwillingness to manage one’s personal affairs</a:t>
            </a:r>
          </a:p>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17</a:t>
            </a:fld>
            <a:endParaRPr lang="en-GB" dirty="0"/>
          </a:p>
        </p:txBody>
      </p:sp>
    </p:spTree>
    <p:extLst>
      <p:ext uri="{BB962C8B-B14F-4D97-AF65-F5344CB8AC3E}">
        <p14:creationId xmlns:p14="http://schemas.microsoft.com/office/powerpoint/2010/main" val="366651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18</a:t>
            </a:fld>
            <a:endParaRPr lang="en-GB" dirty="0"/>
          </a:p>
        </p:txBody>
      </p:sp>
    </p:spTree>
    <p:extLst>
      <p:ext uri="{BB962C8B-B14F-4D97-AF65-F5344CB8AC3E}">
        <p14:creationId xmlns:p14="http://schemas.microsoft.com/office/powerpoint/2010/main" val="1763066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19</a:t>
            </a:fld>
            <a:endParaRPr lang="en-GB" dirty="0"/>
          </a:p>
        </p:txBody>
      </p:sp>
    </p:spTree>
    <p:extLst>
      <p:ext uri="{BB962C8B-B14F-4D97-AF65-F5344CB8AC3E}">
        <p14:creationId xmlns:p14="http://schemas.microsoft.com/office/powerpoint/2010/main" val="369857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2</a:t>
            </a:fld>
            <a:endParaRPr lang="en-GB" dirty="0"/>
          </a:p>
        </p:txBody>
      </p:sp>
    </p:spTree>
    <p:extLst>
      <p:ext uri="{BB962C8B-B14F-4D97-AF65-F5344CB8AC3E}">
        <p14:creationId xmlns:p14="http://schemas.microsoft.com/office/powerpoint/2010/main" val="103835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20</a:t>
            </a:fld>
            <a:endParaRPr lang="en-GB" dirty="0"/>
          </a:p>
        </p:txBody>
      </p:sp>
    </p:spTree>
    <p:extLst>
      <p:ext uri="{BB962C8B-B14F-4D97-AF65-F5344CB8AC3E}">
        <p14:creationId xmlns:p14="http://schemas.microsoft.com/office/powerpoint/2010/main" val="4262814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21</a:t>
            </a:fld>
            <a:endParaRPr lang="en-GB" dirty="0"/>
          </a:p>
        </p:txBody>
      </p:sp>
    </p:spTree>
    <p:extLst>
      <p:ext uri="{BB962C8B-B14F-4D97-AF65-F5344CB8AC3E}">
        <p14:creationId xmlns:p14="http://schemas.microsoft.com/office/powerpoint/2010/main" val="3795044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22</a:t>
            </a:fld>
            <a:endParaRPr lang="en-GB" dirty="0"/>
          </a:p>
        </p:txBody>
      </p:sp>
    </p:spTree>
    <p:extLst>
      <p:ext uri="{BB962C8B-B14F-4D97-AF65-F5344CB8AC3E}">
        <p14:creationId xmlns:p14="http://schemas.microsoft.com/office/powerpoint/2010/main" val="4234782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23</a:t>
            </a:fld>
            <a:endParaRPr lang="en-GB" dirty="0"/>
          </a:p>
        </p:txBody>
      </p:sp>
    </p:spTree>
    <p:extLst>
      <p:ext uri="{BB962C8B-B14F-4D97-AF65-F5344CB8AC3E}">
        <p14:creationId xmlns:p14="http://schemas.microsoft.com/office/powerpoint/2010/main" val="4181660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4A4711-CFA8-4CEB-8625-3B85A7F53E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61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3</a:t>
            </a:fld>
            <a:endParaRPr lang="en-GB" dirty="0"/>
          </a:p>
        </p:txBody>
      </p:sp>
    </p:spTree>
    <p:extLst>
      <p:ext uri="{BB962C8B-B14F-4D97-AF65-F5344CB8AC3E}">
        <p14:creationId xmlns:p14="http://schemas.microsoft.com/office/powerpoint/2010/main" val="427225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4</a:t>
            </a:fld>
            <a:endParaRPr lang="en-GB" dirty="0"/>
          </a:p>
        </p:txBody>
      </p:sp>
    </p:spTree>
    <p:extLst>
      <p:ext uri="{BB962C8B-B14F-4D97-AF65-F5344CB8AC3E}">
        <p14:creationId xmlns:p14="http://schemas.microsoft.com/office/powerpoint/2010/main" val="288912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5</a:t>
            </a:fld>
            <a:endParaRPr lang="en-GB" dirty="0"/>
          </a:p>
        </p:txBody>
      </p:sp>
    </p:spTree>
    <p:extLst>
      <p:ext uri="{BB962C8B-B14F-4D97-AF65-F5344CB8AC3E}">
        <p14:creationId xmlns:p14="http://schemas.microsoft.com/office/powerpoint/2010/main" val="427225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6</a:t>
            </a:fld>
            <a:endParaRPr lang="en-GB" dirty="0"/>
          </a:p>
        </p:txBody>
      </p:sp>
    </p:spTree>
    <p:extLst>
      <p:ext uri="{BB962C8B-B14F-4D97-AF65-F5344CB8AC3E}">
        <p14:creationId xmlns:p14="http://schemas.microsoft.com/office/powerpoint/2010/main" val="187919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7</a:t>
            </a:fld>
            <a:endParaRPr lang="en-GB" dirty="0"/>
          </a:p>
        </p:txBody>
      </p:sp>
    </p:spTree>
    <p:extLst>
      <p:ext uri="{BB962C8B-B14F-4D97-AF65-F5344CB8AC3E}">
        <p14:creationId xmlns:p14="http://schemas.microsoft.com/office/powerpoint/2010/main" val="288912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8</a:t>
            </a:fld>
            <a:endParaRPr lang="en-GB" dirty="0"/>
          </a:p>
        </p:txBody>
      </p:sp>
    </p:spTree>
    <p:extLst>
      <p:ext uri="{BB962C8B-B14F-4D97-AF65-F5344CB8AC3E}">
        <p14:creationId xmlns:p14="http://schemas.microsoft.com/office/powerpoint/2010/main" val="256684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latin typeface="+mj-lt"/>
                <a:cs typeface="Arial" panose="020B0604020202020204" pitchFamily="34" charset="0"/>
              </a:rPr>
              <a:t>The Children and Social Work Act 2017  </a:t>
            </a:r>
            <a:r>
              <a:rPr lang="en-GB" sz="1200" dirty="0">
                <a:latin typeface="+mj-lt"/>
                <a:cs typeface="Arial" panose="020B0604020202020204" pitchFamily="34" charset="0"/>
              </a:rPr>
              <a:t>is</a:t>
            </a:r>
            <a:r>
              <a:rPr lang="en-GB" sz="1200" dirty="0">
                <a:latin typeface="+mj-lt"/>
              </a:rPr>
              <a:t> </a:t>
            </a:r>
            <a:r>
              <a:rPr lang="en-GB" sz="1200" dirty="0">
                <a:solidFill>
                  <a:srgbClr val="000000"/>
                </a:solidFill>
                <a:latin typeface="+mj-lt"/>
                <a:cs typeface="Arial" panose="020B0604020202020204" pitchFamily="34" charset="0"/>
              </a:rPr>
              <a:t>a</a:t>
            </a:r>
            <a:r>
              <a:rPr lang="en-GB" sz="1200" b="0" i="0" dirty="0">
                <a:solidFill>
                  <a:srgbClr val="000000"/>
                </a:solidFill>
                <a:effectLst/>
                <a:latin typeface="+mj-lt"/>
                <a:cs typeface="Arial" panose="020B0604020202020204" pitchFamily="34" charset="0"/>
              </a:rPr>
              <a:t>n Act to make provision about looked after children, to make other provision in relation to the welfare of children, and to make provision about the regulation of social workers. </a:t>
            </a:r>
          </a:p>
          <a:p>
            <a:endParaRPr lang="en-GB" sz="1200" dirty="0">
              <a:solidFill>
                <a:srgbClr val="000000"/>
              </a:solidFill>
              <a:latin typeface="+mj-lt"/>
              <a:cs typeface="Arial" panose="020B0604020202020204" pitchFamily="34" charset="0"/>
            </a:endParaRPr>
          </a:p>
          <a:p>
            <a:r>
              <a:rPr lang="en-GB" sz="1200" b="0" i="0" dirty="0">
                <a:solidFill>
                  <a:srgbClr val="000000"/>
                </a:solidFill>
                <a:effectLst/>
                <a:latin typeface="+mj-lt"/>
                <a:cs typeface="Arial" panose="020B0604020202020204" pitchFamily="34" charset="0"/>
              </a:rPr>
              <a:t>The Children and Social Work Act has four main purposes: </a:t>
            </a:r>
          </a:p>
          <a:p>
            <a:endParaRPr lang="en-GB" sz="1200" b="0" i="0" dirty="0">
              <a:solidFill>
                <a:srgbClr val="000000"/>
              </a:solidFill>
              <a:effectLst/>
              <a:latin typeface="+mj-lt"/>
              <a:cs typeface="Arial" panose="020B0604020202020204" pitchFamily="34" charset="0"/>
            </a:endParaRPr>
          </a:p>
          <a:p>
            <a:pPr marL="342900" indent="-342900">
              <a:buAutoNum type="arabicParenBoth"/>
            </a:pPr>
            <a:r>
              <a:rPr lang="en-GB" sz="1200" b="0" i="0" dirty="0">
                <a:solidFill>
                  <a:srgbClr val="000000"/>
                </a:solidFill>
                <a:effectLst/>
                <a:latin typeface="+mj-lt"/>
                <a:cs typeface="Arial" panose="020B0604020202020204" pitchFamily="34" charset="0"/>
              </a:rPr>
              <a:t>improving decision making, and support for looked after and previously looked after children in England and Wales </a:t>
            </a:r>
          </a:p>
          <a:p>
            <a:endParaRPr lang="en-GB" sz="1200" b="0" i="0" dirty="0">
              <a:solidFill>
                <a:srgbClr val="000000"/>
              </a:solidFill>
              <a:effectLst/>
              <a:latin typeface="+mj-lt"/>
              <a:cs typeface="Arial" panose="020B0604020202020204" pitchFamily="34" charset="0"/>
            </a:endParaRPr>
          </a:p>
          <a:p>
            <a:r>
              <a:rPr lang="en-GB" sz="1200" b="0" i="0" dirty="0">
                <a:solidFill>
                  <a:srgbClr val="000000"/>
                </a:solidFill>
                <a:effectLst/>
                <a:latin typeface="+mj-lt"/>
                <a:cs typeface="Arial" panose="020B0604020202020204" pitchFamily="34" charset="0"/>
              </a:rPr>
              <a:t>(2) improving joint work at the local level to safeguard children and enabling better learning at the local and national levels to improve practice in child protection </a:t>
            </a:r>
          </a:p>
          <a:p>
            <a:endParaRPr lang="en-GB" sz="1200" b="0" i="0" dirty="0">
              <a:solidFill>
                <a:srgbClr val="000000"/>
              </a:solidFill>
              <a:effectLst/>
              <a:latin typeface="+mj-lt"/>
              <a:cs typeface="Arial" panose="020B0604020202020204" pitchFamily="34" charset="0"/>
            </a:endParaRPr>
          </a:p>
          <a:p>
            <a:r>
              <a:rPr lang="en-GB" sz="1200" b="0" i="0" dirty="0">
                <a:solidFill>
                  <a:srgbClr val="000000"/>
                </a:solidFill>
                <a:effectLst/>
                <a:latin typeface="+mj-lt"/>
                <a:cs typeface="Arial" panose="020B0604020202020204" pitchFamily="34" charset="0"/>
              </a:rPr>
              <a:t>(3) promoting the safeguarding of children by providing for Relationships and Sex Education in schools </a:t>
            </a:r>
          </a:p>
          <a:p>
            <a:endParaRPr lang="en-GB" sz="1200" b="0" i="0" dirty="0">
              <a:solidFill>
                <a:srgbClr val="000000"/>
              </a:solidFill>
              <a:effectLst/>
              <a:latin typeface="+mj-lt"/>
              <a:cs typeface="Arial" panose="020B0604020202020204" pitchFamily="34" charset="0"/>
            </a:endParaRPr>
          </a:p>
          <a:p>
            <a:r>
              <a:rPr lang="en-GB" sz="1200" b="0" i="0" dirty="0">
                <a:solidFill>
                  <a:srgbClr val="000000"/>
                </a:solidFill>
                <a:effectLst/>
                <a:latin typeface="+mj-lt"/>
                <a:cs typeface="Arial" panose="020B0604020202020204" pitchFamily="34" charset="0"/>
              </a:rPr>
              <a:t>(4) enabling the establishment of a new regulatory regime specifically for the social work profession in England</a:t>
            </a:r>
            <a:endParaRPr lang="en-GB" dirty="0"/>
          </a:p>
        </p:txBody>
      </p:sp>
      <p:sp>
        <p:nvSpPr>
          <p:cNvPr id="4" name="Slide Number Placeholder 3"/>
          <p:cNvSpPr>
            <a:spLocks noGrp="1"/>
          </p:cNvSpPr>
          <p:nvPr>
            <p:ph type="sldNum" sz="quarter" idx="5"/>
          </p:nvPr>
        </p:nvSpPr>
        <p:spPr/>
        <p:txBody>
          <a:bodyPr/>
          <a:lstStyle/>
          <a:p>
            <a:fld id="{EC17E6D2-13D0-4AC5-82CA-B06D74ED8C7F}" type="slidenum">
              <a:rPr lang="en-GB" smtClean="0"/>
              <a:pPr/>
              <a:t>9</a:t>
            </a:fld>
            <a:endParaRPr lang="en-GB" dirty="0"/>
          </a:p>
        </p:txBody>
      </p:sp>
    </p:spTree>
    <p:extLst>
      <p:ext uri="{BB962C8B-B14F-4D97-AF65-F5344CB8AC3E}">
        <p14:creationId xmlns:p14="http://schemas.microsoft.com/office/powerpoint/2010/main" val="354209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6949-C814-42D3-8FC5-746C9CCDA6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F0AE7E-1614-4200-A888-D21D21BC7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25037-5B27-4616-84A8-376309DB1C7D}"/>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5" name="Footer Placeholder 4">
            <a:extLst>
              <a:ext uri="{FF2B5EF4-FFF2-40B4-BE49-F238E27FC236}">
                <a16:creationId xmlns:a16="http://schemas.microsoft.com/office/drawing/2014/main" id="{61B2D7A0-9879-45A0-A77E-D1A96F54DCE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2B96C58-BC3B-4703-A375-E900CBA67394}"/>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86443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F28C-ED53-4AE7-A016-F34CC1DEAF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7A5BBD-49A6-4440-BD83-1A26890E1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2FCFB1-5300-40BD-9347-07937021751F}"/>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5" name="Footer Placeholder 4">
            <a:extLst>
              <a:ext uri="{FF2B5EF4-FFF2-40B4-BE49-F238E27FC236}">
                <a16:creationId xmlns:a16="http://schemas.microsoft.com/office/drawing/2014/main" id="{A1257AD9-F7F2-4344-BD7B-6FFC277330C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5A16571-673B-4838-8FE5-FFC225D7B31D}"/>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33005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1F055-6797-4B32-AF61-090972BCDD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D56398-69EF-42AD-AFA0-0973CE913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DD016C-6D02-4697-933A-45612EEB5C9D}"/>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5" name="Footer Placeholder 4">
            <a:extLst>
              <a:ext uri="{FF2B5EF4-FFF2-40B4-BE49-F238E27FC236}">
                <a16:creationId xmlns:a16="http://schemas.microsoft.com/office/drawing/2014/main" id="{A1A314A9-475F-44A8-AEF6-F7EC8A398D7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80EF1D2-0BBF-4E30-BA2A-C46719BDBEC0}"/>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221687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2185312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D4E-BDE6-4BBF-BCE4-10DE679D0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948E49-E7C4-46FC-86F8-5B44DE07A9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8C021C-7F6D-4EF5-986F-55A0F9F27116}"/>
              </a:ext>
            </a:extLst>
          </p:cNvPr>
          <p:cNvSpPr>
            <a:spLocks noGrp="1"/>
          </p:cNvSpPr>
          <p:nvPr>
            <p:ph type="dt" sz="half" idx="10"/>
          </p:nvPr>
        </p:nvSpPr>
        <p:spPr/>
        <p:txBody>
          <a:bodyPr/>
          <a:lstStyle/>
          <a:p>
            <a:fld id="{4E6F80D9-AFE8-4CA1-81D8-E51BF9656DF9}" type="datetime1">
              <a:rPr lang="en-GB" smtClean="0"/>
              <a:t>18/05/2022</a:t>
            </a:fld>
            <a:endParaRPr lang="en-GB"/>
          </a:p>
        </p:txBody>
      </p:sp>
      <p:sp>
        <p:nvSpPr>
          <p:cNvPr id="5" name="Footer Placeholder 4">
            <a:extLst>
              <a:ext uri="{FF2B5EF4-FFF2-40B4-BE49-F238E27FC236}">
                <a16:creationId xmlns:a16="http://schemas.microsoft.com/office/drawing/2014/main" id="{49FA28A3-6A9C-426F-A6DA-EDEA3BF3CCDF}"/>
              </a:ext>
            </a:extLst>
          </p:cNvPr>
          <p:cNvSpPr>
            <a:spLocks noGrp="1"/>
          </p:cNvSpPr>
          <p:nvPr>
            <p:ph type="ftr" sz="quarter" idx="11"/>
          </p:nvPr>
        </p:nvSpPr>
        <p:spPr/>
        <p:txBody>
          <a:bodyPr/>
          <a:lstStyle/>
          <a:p>
            <a:r>
              <a:rPr lang="en-GB"/>
              <a:t>One borough; one community; no one left behind </a:t>
            </a:r>
          </a:p>
        </p:txBody>
      </p:sp>
      <p:sp>
        <p:nvSpPr>
          <p:cNvPr id="6" name="Slide Number Placeholder 5">
            <a:extLst>
              <a:ext uri="{FF2B5EF4-FFF2-40B4-BE49-F238E27FC236}">
                <a16:creationId xmlns:a16="http://schemas.microsoft.com/office/drawing/2014/main" id="{2A306E0E-9F0F-4502-BD19-86B6927D8A2F}"/>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503842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DC08-114B-4207-9917-0C44F57AFD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857B18-F5CF-4861-ACF3-0D2119ACEE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DEDE2-6452-4E4A-8D72-CD8EF98BE1FF}"/>
              </a:ext>
            </a:extLst>
          </p:cNvPr>
          <p:cNvSpPr>
            <a:spLocks noGrp="1"/>
          </p:cNvSpPr>
          <p:nvPr>
            <p:ph type="dt" sz="half" idx="10"/>
          </p:nvPr>
        </p:nvSpPr>
        <p:spPr/>
        <p:txBody>
          <a:bodyPr/>
          <a:lstStyle/>
          <a:p>
            <a:fld id="{E8FB70B0-F4F6-43FC-A21A-369E70C91FF4}" type="datetime1">
              <a:rPr lang="en-GB" smtClean="0"/>
              <a:t>18/05/2022</a:t>
            </a:fld>
            <a:endParaRPr lang="en-GB"/>
          </a:p>
        </p:txBody>
      </p:sp>
      <p:sp>
        <p:nvSpPr>
          <p:cNvPr id="5" name="Footer Placeholder 4">
            <a:extLst>
              <a:ext uri="{FF2B5EF4-FFF2-40B4-BE49-F238E27FC236}">
                <a16:creationId xmlns:a16="http://schemas.microsoft.com/office/drawing/2014/main" id="{282E1E6E-5B12-4C40-AFBE-D0803F3B83A8}"/>
              </a:ext>
            </a:extLst>
          </p:cNvPr>
          <p:cNvSpPr>
            <a:spLocks noGrp="1"/>
          </p:cNvSpPr>
          <p:nvPr>
            <p:ph type="ftr" sz="quarter" idx="11"/>
          </p:nvPr>
        </p:nvSpPr>
        <p:spPr/>
        <p:txBody>
          <a:bodyPr/>
          <a:lstStyle/>
          <a:p>
            <a:r>
              <a:rPr lang="en-GB"/>
              <a:t>One borough; one community; no one left behind </a:t>
            </a:r>
          </a:p>
        </p:txBody>
      </p:sp>
      <p:sp>
        <p:nvSpPr>
          <p:cNvPr id="6" name="Slide Number Placeholder 5">
            <a:extLst>
              <a:ext uri="{FF2B5EF4-FFF2-40B4-BE49-F238E27FC236}">
                <a16:creationId xmlns:a16="http://schemas.microsoft.com/office/drawing/2014/main" id="{97D53DFD-FC80-43AE-A077-4B40F934310A}"/>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199041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EE89-D36D-4FF5-BF9F-69A1C1238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E13A8C-3A5D-4CE9-855E-160F07A9D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A6BC0C-0032-48F7-A7AD-94888C7BFB5D}"/>
              </a:ext>
            </a:extLst>
          </p:cNvPr>
          <p:cNvSpPr>
            <a:spLocks noGrp="1"/>
          </p:cNvSpPr>
          <p:nvPr>
            <p:ph type="dt" sz="half" idx="10"/>
          </p:nvPr>
        </p:nvSpPr>
        <p:spPr/>
        <p:txBody>
          <a:bodyPr/>
          <a:lstStyle/>
          <a:p>
            <a:fld id="{9737F233-9342-4DEA-8929-119BB49F5275}" type="datetime1">
              <a:rPr lang="en-GB" smtClean="0"/>
              <a:t>18/05/2022</a:t>
            </a:fld>
            <a:endParaRPr lang="en-GB"/>
          </a:p>
        </p:txBody>
      </p:sp>
      <p:sp>
        <p:nvSpPr>
          <p:cNvPr id="5" name="Footer Placeholder 4">
            <a:extLst>
              <a:ext uri="{FF2B5EF4-FFF2-40B4-BE49-F238E27FC236}">
                <a16:creationId xmlns:a16="http://schemas.microsoft.com/office/drawing/2014/main" id="{42F1EF8F-88C2-4D10-A883-47A98299F598}"/>
              </a:ext>
            </a:extLst>
          </p:cNvPr>
          <p:cNvSpPr>
            <a:spLocks noGrp="1"/>
          </p:cNvSpPr>
          <p:nvPr>
            <p:ph type="ftr" sz="quarter" idx="11"/>
          </p:nvPr>
        </p:nvSpPr>
        <p:spPr/>
        <p:txBody>
          <a:bodyPr/>
          <a:lstStyle/>
          <a:p>
            <a:r>
              <a:rPr lang="en-GB"/>
              <a:t>One borough; one community; no one left behind </a:t>
            </a:r>
          </a:p>
        </p:txBody>
      </p:sp>
      <p:sp>
        <p:nvSpPr>
          <p:cNvPr id="6" name="Slide Number Placeholder 5">
            <a:extLst>
              <a:ext uri="{FF2B5EF4-FFF2-40B4-BE49-F238E27FC236}">
                <a16:creationId xmlns:a16="http://schemas.microsoft.com/office/drawing/2014/main" id="{E30AA289-2015-41CF-A617-88AB569001B1}"/>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181053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6676-E62A-4525-8AD0-BE48110077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B636BA-2FDC-40DE-9843-35C58D2332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1A7B9C-6ED7-4DC7-92E5-8AF3A75C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0A214B-969B-43F4-9E5C-1745914D4C55}"/>
              </a:ext>
            </a:extLst>
          </p:cNvPr>
          <p:cNvSpPr>
            <a:spLocks noGrp="1"/>
          </p:cNvSpPr>
          <p:nvPr>
            <p:ph type="dt" sz="half" idx="10"/>
          </p:nvPr>
        </p:nvSpPr>
        <p:spPr/>
        <p:txBody>
          <a:bodyPr/>
          <a:lstStyle/>
          <a:p>
            <a:fld id="{EF02054F-20FC-4E19-BE7D-A1DB06F465F3}" type="datetime1">
              <a:rPr lang="en-GB" smtClean="0"/>
              <a:t>18/05/2022</a:t>
            </a:fld>
            <a:endParaRPr lang="en-GB"/>
          </a:p>
        </p:txBody>
      </p:sp>
      <p:sp>
        <p:nvSpPr>
          <p:cNvPr id="6" name="Footer Placeholder 5">
            <a:extLst>
              <a:ext uri="{FF2B5EF4-FFF2-40B4-BE49-F238E27FC236}">
                <a16:creationId xmlns:a16="http://schemas.microsoft.com/office/drawing/2014/main" id="{7EDEF1D9-C240-40F4-9753-4C3F009958EE}"/>
              </a:ext>
            </a:extLst>
          </p:cNvPr>
          <p:cNvSpPr>
            <a:spLocks noGrp="1"/>
          </p:cNvSpPr>
          <p:nvPr>
            <p:ph type="ftr" sz="quarter" idx="11"/>
          </p:nvPr>
        </p:nvSpPr>
        <p:spPr/>
        <p:txBody>
          <a:bodyPr/>
          <a:lstStyle/>
          <a:p>
            <a:r>
              <a:rPr lang="en-GB"/>
              <a:t>One borough; one community; no one left behind </a:t>
            </a:r>
          </a:p>
        </p:txBody>
      </p:sp>
      <p:sp>
        <p:nvSpPr>
          <p:cNvPr id="7" name="Slide Number Placeholder 6">
            <a:extLst>
              <a:ext uri="{FF2B5EF4-FFF2-40B4-BE49-F238E27FC236}">
                <a16:creationId xmlns:a16="http://schemas.microsoft.com/office/drawing/2014/main" id="{9EF25528-4A08-4348-9EFA-F13474504A60}"/>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88291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D3EB-0684-4D9F-BCFB-AD9AEF9B43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C05FD-4B3E-4B99-B6C3-11FD49A70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377A62-1C90-4B2B-8DC8-5E1EB9909C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562537-5534-41DA-AEE6-A5D05966C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619899-152D-43FB-A467-BA183D4F0B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1219E2-D611-4B2D-B213-4E554FFEBB66}"/>
              </a:ext>
            </a:extLst>
          </p:cNvPr>
          <p:cNvSpPr>
            <a:spLocks noGrp="1"/>
          </p:cNvSpPr>
          <p:nvPr>
            <p:ph type="dt" sz="half" idx="10"/>
          </p:nvPr>
        </p:nvSpPr>
        <p:spPr/>
        <p:txBody>
          <a:bodyPr/>
          <a:lstStyle/>
          <a:p>
            <a:fld id="{E319F8B1-4765-4F47-A876-065A9CBFDB20}" type="datetime1">
              <a:rPr lang="en-GB" smtClean="0"/>
              <a:t>18/05/2022</a:t>
            </a:fld>
            <a:endParaRPr lang="en-GB"/>
          </a:p>
        </p:txBody>
      </p:sp>
      <p:sp>
        <p:nvSpPr>
          <p:cNvPr id="8" name="Footer Placeholder 7">
            <a:extLst>
              <a:ext uri="{FF2B5EF4-FFF2-40B4-BE49-F238E27FC236}">
                <a16:creationId xmlns:a16="http://schemas.microsoft.com/office/drawing/2014/main" id="{6564ED27-3701-4D50-ABEB-F1FF5BDE8E8D}"/>
              </a:ext>
            </a:extLst>
          </p:cNvPr>
          <p:cNvSpPr>
            <a:spLocks noGrp="1"/>
          </p:cNvSpPr>
          <p:nvPr>
            <p:ph type="ftr" sz="quarter" idx="11"/>
          </p:nvPr>
        </p:nvSpPr>
        <p:spPr/>
        <p:txBody>
          <a:bodyPr/>
          <a:lstStyle/>
          <a:p>
            <a:r>
              <a:rPr lang="en-GB"/>
              <a:t>One borough; one community; no one left behind </a:t>
            </a:r>
          </a:p>
        </p:txBody>
      </p:sp>
      <p:sp>
        <p:nvSpPr>
          <p:cNvPr id="9" name="Slide Number Placeholder 8">
            <a:extLst>
              <a:ext uri="{FF2B5EF4-FFF2-40B4-BE49-F238E27FC236}">
                <a16:creationId xmlns:a16="http://schemas.microsoft.com/office/drawing/2014/main" id="{3CB80BF1-F30B-4967-B1C6-8D5D9CC9AB11}"/>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936640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6730-03C8-49C1-91D6-89DD374834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BC511A-047F-4AE9-986A-9FE7F80949C6}"/>
              </a:ext>
            </a:extLst>
          </p:cNvPr>
          <p:cNvSpPr>
            <a:spLocks noGrp="1"/>
          </p:cNvSpPr>
          <p:nvPr>
            <p:ph type="dt" sz="half" idx="10"/>
          </p:nvPr>
        </p:nvSpPr>
        <p:spPr/>
        <p:txBody>
          <a:bodyPr/>
          <a:lstStyle/>
          <a:p>
            <a:fld id="{6C6B0EEF-BD6C-43A5-9B5B-40DC52144B9E}" type="datetime1">
              <a:rPr lang="en-GB" smtClean="0"/>
              <a:t>18/05/2022</a:t>
            </a:fld>
            <a:endParaRPr lang="en-GB"/>
          </a:p>
        </p:txBody>
      </p:sp>
      <p:sp>
        <p:nvSpPr>
          <p:cNvPr id="4" name="Footer Placeholder 3">
            <a:extLst>
              <a:ext uri="{FF2B5EF4-FFF2-40B4-BE49-F238E27FC236}">
                <a16:creationId xmlns:a16="http://schemas.microsoft.com/office/drawing/2014/main" id="{8D404C32-0E3C-49E7-8C32-D77989692472}"/>
              </a:ext>
            </a:extLst>
          </p:cNvPr>
          <p:cNvSpPr>
            <a:spLocks noGrp="1"/>
          </p:cNvSpPr>
          <p:nvPr>
            <p:ph type="ftr" sz="quarter" idx="11"/>
          </p:nvPr>
        </p:nvSpPr>
        <p:spPr/>
        <p:txBody>
          <a:bodyPr/>
          <a:lstStyle/>
          <a:p>
            <a:r>
              <a:rPr lang="en-GB"/>
              <a:t>One borough; one community; no one left behind </a:t>
            </a:r>
          </a:p>
        </p:txBody>
      </p:sp>
      <p:sp>
        <p:nvSpPr>
          <p:cNvPr id="5" name="Slide Number Placeholder 4">
            <a:extLst>
              <a:ext uri="{FF2B5EF4-FFF2-40B4-BE49-F238E27FC236}">
                <a16:creationId xmlns:a16="http://schemas.microsoft.com/office/drawing/2014/main" id="{14EBE5F8-72D8-439C-A6AB-08A279CF3881}"/>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3004539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E9B586-CB4D-4256-972D-C59844528AB4}"/>
              </a:ext>
            </a:extLst>
          </p:cNvPr>
          <p:cNvSpPr>
            <a:spLocks noGrp="1"/>
          </p:cNvSpPr>
          <p:nvPr>
            <p:ph type="dt" sz="half" idx="10"/>
          </p:nvPr>
        </p:nvSpPr>
        <p:spPr/>
        <p:txBody>
          <a:bodyPr/>
          <a:lstStyle/>
          <a:p>
            <a:fld id="{FF4F4712-E87C-454B-B621-70131D173FFA}" type="datetime1">
              <a:rPr lang="en-GB" smtClean="0"/>
              <a:t>18/05/2022</a:t>
            </a:fld>
            <a:endParaRPr lang="en-GB"/>
          </a:p>
        </p:txBody>
      </p:sp>
      <p:sp>
        <p:nvSpPr>
          <p:cNvPr id="3" name="Footer Placeholder 2">
            <a:extLst>
              <a:ext uri="{FF2B5EF4-FFF2-40B4-BE49-F238E27FC236}">
                <a16:creationId xmlns:a16="http://schemas.microsoft.com/office/drawing/2014/main" id="{125DBCCA-F195-4A7D-9129-3D4C47005834}"/>
              </a:ext>
            </a:extLst>
          </p:cNvPr>
          <p:cNvSpPr>
            <a:spLocks noGrp="1"/>
          </p:cNvSpPr>
          <p:nvPr>
            <p:ph type="ftr" sz="quarter" idx="11"/>
          </p:nvPr>
        </p:nvSpPr>
        <p:spPr/>
        <p:txBody>
          <a:bodyPr/>
          <a:lstStyle/>
          <a:p>
            <a:r>
              <a:rPr lang="en-GB"/>
              <a:t>One borough; one community; no one left behind </a:t>
            </a:r>
          </a:p>
        </p:txBody>
      </p:sp>
      <p:sp>
        <p:nvSpPr>
          <p:cNvPr id="4" name="Slide Number Placeholder 3">
            <a:extLst>
              <a:ext uri="{FF2B5EF4-FFF2-40B4-BE49-F238E27FC236}">
                <a16:creationId xmlns:a16="http://schemas.microsoft.com/office/drawing/2014/main" id="{F92B5E22-5858-4BD7-BE7B-317908252515}"/>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83839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2527-9D4C-4BCA-AD33-756E4A104A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AEF20E-EFCF-4857-A1BA-1DFAA545D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12AAD-A4E3-4CB4-ACFC-DD48186B9028}"/>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5" name="Footer Placeholder 4">
            <a:extLst>
              <a:ext uri="{FF2B5EF4-FFF2-40B4-BE49-F238E27FC236}">
                <a16:creationId xmlns:a16="http://schemas.microsoft.com/office/drawing/2014/main" id="{83E0630B-5DDF-4B0C-9407-C4BD957D595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857DA83-6CE2-4115-9651-A6EB76147B56}"/>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3782671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0E91-B544-4126-A37B-6BAFD9082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540FA-F528-4A8C-8103-6CBA31B18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9CEB77-2605-4D95-A11B-45A4B8DC2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3CA0A-7E3E-49A2-8F30-6639F7773026}"/>
              </a:ext>
            </a:extLst>
          </p:cNvPr>
          <p:cNvSpPr>
            <a:spLocks noGrp="1"/>
          </p:cNvSpPr>
          <p:nvPr>
            <p:ph type="dt" sz="half" idx="10"/>
          </p:nvPr>
        </p:nvSpPr>
        <p:spPr/>
        <p:txBody>
          <a:bodyPr/>
          <a:lstStyle/>
          <a:p>
            <a:fld id="{0B84722C-6EED-4A69-AA11-24889AF37233}" type="datetime1">
              <a:rPr lang="en-GB" smtClean="0"/>
              <a:t>18/05/2022</a:t>
            </a:fld>
            <a:endParaRPr lang="en-GB"/>
          </a:p>
        </p:txBody>
      </p:sp>
      <p:sp>
        <p:nvSpPr>
          <p:cNvPr id="6" name="Footer Placeholder 5">
            <a:extLst>
              <a:ext uri="{FF2B5EF4-FFF2-40B4-BE49-F238E27FC236}">
                <a16:creationId xmlns:a16="http://schemas.microsoft.com/office/drawing/2014/main" id="{6E793500-6A94-472D-9BAC-FDB9B729ECC0}"/>
              </a:ext>
            </a:extLst>
          </p:cNvPr>
          <p:cNvSpPr>
            <a:spLocks noGrp="1"/>
          </p:cNvSpPr>
          <p:nvPr>
            <p:ph type="ftr" sz="quarter" idx="11"/>
          </p:nvPr>
        </p:nvSpPr>
        <p:spPr/>
        <p:txBody>
          <a:bodyPr/>
          <a:lstStyle/>
          <a:p>
            <a:r>
              <a:rPr lang="en-GB"/>
              <a:t>One borough; one community; no one left behind </a:t>
            </a:r>
          </a:p>
        </p:txBody>
      </p:sp>
      <p:sp>
        <p:nvSpPr>
          <p:cNvPr id="7" name="Slide Number Placeholder 6">
            <a:extLst>
              <a:ext uri="{FF2B5EF4-FFF2-40B4-BE49-F238E27FC236}">
                <a16:creationId xmlns:a16="http://schemas.microsoft.com/office/drawing/2014/main" id="{0784596D-D237-4E95-8010-EEE94FC896F5}"/>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647507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4281-67AC-4576-A2B5-1FA4C29F8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D51D40-080B-4CF6-9BC1-B86D5A099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4BBB20-F49F-4E7D-B9F3-719B7023C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DDF74-9D5B-4B24-9D0D-D84AC20D3C49}"/>
              </a:ext>
            </a:extLst>
          </p:cNvPr>
          <p:cNvSpPr>
            <a:spLocks noGrp="1"/>
          </p:cNvSpPr>
          <p:nvPr>
            <p:ph type="dt" sz="half" idx="10"/>
          </p:nvPr>
        </p:nvSpPr>
        <p:spPr/>
        <p:txBody>
          <a:bodyPr/>
          <a:lstStyle/>
          <a:p>
            <a:fld id="{1A592A57-60B0-4F8A-82CD-BE839AE7B130}" type="datetime1">
              <a:rPr lang="en-GB" smtClean="0"/>
              <a:t>18/05/2022</a:t>
            </a:fld>
            <a:endParaRPr lang="en-GB"/>
          </a:p>
        </p:txBody>
      </p:sp>
      <p:sp>
        <p:nvSpPr>
          <p:cNvPr id="6" name="Footer Placeholder 5">
            <a:extLst>
              <a:ext uri="{FF2B5EF4-FFF2-40B4-BE49-F238E27FC236}">
                <a16:creationId xmlns:a16="http://schemas.microsoft.com/office/drawing/2014/main" id="{222EA4C4-2E16-429B-84D7-E6271EF10BB0}"/>
              </a:ext>
            </a:extLst>
          </p:cNvPr>
          <p:cNvSpPr>
            <a:spLocks noGrp="1"/>
          </p:cNvSpPr>
          <p:nvPr>
            <p:ph type="ftr" sz="quarter" idx="11"/>
          </p:nvPr>
        </p:nvSpPr>
        <p:spPr/>
        <p:txBody>
          <a:bodyPr/>
          <a:lstStyle/>
          <a:p>
            <a:r>
              <a:rPr lang="en-GB"/>
              <a:t>One borough; one community; no one left behind </a:t>
            </a:r>
          </a:p>
        </p:txBody>
      </p:sp>
      <p:sp>
        <p:nvSpPr>
          <p:cNvPr id="7" name="Slide Number Placeholder 6">
            <a:extLst>
              <a:ext uri="{FF2B5EF4-FFF2-40B4-BE49-F238E27FC236}">
                <a16:creationId xmlns:a16="http://schemas.microsoft.com/office/drawing/2014/main" id="{60B1F5DD-D8CD-4017-BC1F-F87F18FB5AB2}"/>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189378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D660-6EAF-4C02-9CEF-F87F41E9FA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8F4896-1D2A-4FAF-B0D9-51F24F3D21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C50CCA-F1E4-416A-AAE0-18AA0F3E7485}"/>
              </a:ext>
            </a:extLst>
          </p:cNvPr>
          <p:cNvSpPr>
            <a:spLocks noGrp="1"/>
          </p:cNvSpPr>
          <p:nvPr>
            <p:ph type="dt" sz="half" idx="10"/>
          </p:nvPr>
        </p:nvSpPr>
        <p:spPr/>
        <p:txBody>
          <a:bodyPr/>
          <a:lstStyle/>
          <a:p>
            <a:fld id="{8FD5DD8F-FBEA-4B18-AC21-1727F9CDB774}" type="datetime1">
              <a:rPr lang="en-GB" smtClean="0"/>
              <a:t>18/05/2022</a:t>
            </a:fld>
            <a:endParaRPr lang="en-GB"/>
          </a:p>
        </p:txBody>
      </p:sp>
      <p:sp>
        <p:nvSpPr>
          <p:cNvPr id="5" name="Footer Placeholder 4">
            <a:extLst>
              <a:ext uri="{FF2B5EF4-FFF2-40B4-BE49-F238E27FC236}">
                <a16:creationId xmlns:a16="http://schemas.microsoft.com/office/drawing/2014/main" id="{283D1A86-3080-472A-8188-AC707A2490F6}"/>
              </a:ext>
            </a:extLst>
          </p:cNvPr>
          <p:cNvSpPr>
            <a:spLocks noGrp="1"/>
          </p:cNvSpPr>
          <p:nvPr>
            <p:ph type="ftr" sz="quarter" idx="11"/>
          </p:nvPr>
        </p:nvSpPr>
        <p:spPr/>
        <p:txBody>
          <a:bodyPr/>
          <a:lstStyle/>
          <a:p>
            <a:r>
              <a:rPr lang="en-GB"/>
              <a:t>One borough; one community; no one left behind </a:t>
            </a:r>
          </a:p>
        </p:txBody>
      </p:sp>
      <p:sp>
        <p:nvSpPr>
          <p:cNvPr id="6" name="Slide Number Placeholder 5">
            <a:extLst>
              <a:ext uri="{FF2B5EF4-FFF2-40B4-BE49-F238E27FC236}">
                <a16:creationId xmlns:a16="http://schemas.microsoft.com/office/drawing/2014/main" id="{37E92502-FA56-4CBA-8985-D322D538BAFE}"/>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278031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F4E1EA-E994-4CF2-9DD1-ECA9D8EEC9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3DDE52-4971-4DEA-955C-E741C9469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7F1FE-119B-4219-819F-495EF36FF8B1}"/>
              </a:ext>
            </a:extLst>
          </p:cNvPr>
          <p:cNvSpPr>
            <a:spLocks noGrp="1"/>
          </p:cNvSpPr>
          <p:nvPr>
            <p:ph type="dt" sz="half" idx="10"/>
          </p:nvPr>
        </p:nvSpPr>
        <p:spPr/>
        <p:txBody>
          <a:bodyPr/>
          <a:lstStyle/>
          <a:p>
            <a:fld id="{52103711-6AA8-4898-A19D-C942710EECCB}" type="datetime1">
              <a:rPr lang="en-GB" smtClean="0"/>
              <a:t>18/05/2022</a:t>
            </a:fld>
            <a:endParaRPr lang="en-GB"/>
          </a:p>
        </p:txBody>
      </p:sp>
      <p:sp>
        <p:nvSpPr>
          <p:cNvPr id="5" name="Footer Placeholder 4">
            <a:extLst>
              <a:ext uri="{FF2B5EF4-FFF2-40B4-BE49-F238E27FC236}">
                <a16:creationId xmlns:a16="http://schemas.microsoft.com/office/drawing/2014/main" id="{028791C4-59C4-456A-8169-D5F87E3FCB8A}"/>
              </a:ext>
            </a:extLst>
          </p:cNvPr>
          <p:cNvSpPr>
            <a:spLocks noGrp="1"/>
          </p:cNvSpPr>
          <p:nvPr>
            <p:ph type="ftr" sz="quarter" idx="11"/>
          </p:nvPr>
        </p:nvSpPr>
        <p:spPr/>
        <p:txBody>
          <a:bodyPr/>
          <a:lstStyle/>
          <a:p>
            <a:r>
              <a:rPr lang="en-GB"/>
              <a:t>One borough; one community; no one left behind </a:t>
            </a:r>
          </a:p>
        </p:txBody>
      </p:sp>
      <p:sp>
        <p:nvSpPr>
          <p:cNvPr id="6" name="Slide Number Placeholder 5">
            <a:extLst>
              <a:ext uri="{FF2B5EF4-FFF2-40B4-BE49-F238E27FC236}">
                <a16:creationId xmlns:a16="http://schemas.microsoft.com/office/drawing/2014/main" id="{749B8F06-D3DA-4CA3-A4E3-DCB2C23E15E4}"/>
              </a:ext>
            </a:extLst>
          </p:cNvPr>
          <p:cNvSpPr>
            <a:spLocks noGrp="1"/>
          </p:cNvSpPr>
          <p:nvPr>
            <p:ph type="sldNum" sz="quarter" idx="12"/>
          </p:nvPr>
        </p:nvSpPr>
        <p:spPr/>
        <p:txBody>
          <a:bodyPr/>
          <a:lstStyle/>
          <a:p>
            <a:fld id="{E20020FC-EBEA-435B-942D-31FCC4F88309}" type="slidenum">
              <a:rPr lang="en-GB" smtClean="0"/>
              <a:t>‹#›</a:t>
            </a:fld>
            <a:endParaRPr lang="en-GB"/>
          </a:p>
        </p:txBody>
      </p:sp>
    </p:spTree>
    <p:extLst>
      <p:ext uri="{BB962C8B-B14F-4D97-AF65-F5344CB8AC3E}">
        <p14:creationId xmlns:p14="http://schemas.microsoft.com/office/powerpoint/2010/main" val="2105506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411340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6813-7165-4F04-8B40-B1FA3AE2BC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E1E2E5-E062-438A-BE40-411093328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0E5CA7-6CF0-43E9-B6F0-F017060E2407}"/>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5" name="Footer Placeholder 4">
            <a:extLst>
              <a:ext uri="{FF2B5EF4-FFF2-40B4-BE49-F238E27FC236}">
                <a16:creationId xmlns:a16="http://schemas.microsoft.com/office/drawing/2014/main" id="{3B9D9D2C-1500-49EC-B07C-FDA163C823B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5C37924-CA68-4020-8A37-11D32BC8E52D}"/>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383493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6963-3FA4-46D7-94CD-7239ECF535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9467FE-0ED8-4B19-BF6D-C63115DCB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845FF5-BA14-4D7B-9107-2DD543389F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4C7D8F-B43B-4E21-990F-8ACFFBF6CA7E}"/>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6" name="Footer Placeholder 5">
            <a:extLst>
              <a:ext uri="{FF2B5EF4-FFF2-40B4-BE49-F238E27FC236}">
                <a16:creationId xmlns:a16="http://schemas.microsoft.com/office/drawing/2014/main" id="{2280D38D-25B3-491B-94FE-5AE50C64149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1871D226-3ACA-48CA-9D41-73F9250A603A}"/>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273157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AF46-3C4C-463F-97F3-E8CA03FB68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1CB07F-632A-4C30-BB90-32FE767B6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DF8B2B-4CBE-48CF-A0F0-68E1B6D6E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41C322-E2FA-4CFD-9F66-85B0C0DDC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3184A-9DD9-4935-8313-16B7D92497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B4EECB-7EA6-4800-9496-D05587ED7ABC}"/>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8" name="Footer Placeholder 7">
            <a:extLst>
              <a:ext uri="{FF2B5EF4-FFF2-40B4-BE49-F238E27FC236}">
                <a16:creationId xmlns:a16="http://schemas.microsoft.com/office/drawing/2014/main" id="{ACD4AA8A-11AF-486B-A2C3-616E218FCAB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43A85BFD-56D0-4941-BD50-3D48FDD9EAEF}"/>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329601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F98C-5434-4546-9A9D-382C9ED63D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00A07B-DEC7-4D7F-BC34-0E9F5F6BEAD4}"/>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4" name="Footer Placeholder 3">
            <a:extLst>
              <a:ext uri="{FF2B5EF4-FFF2-40B4-BE49-F238E27FC236}">
                <a16:creationId xmlns:a16="http://schemas.microsoft.com/office/drawing/2014/main" id="{F66FC1E7-1E70-4861-92EF-C0C43916F644}"/>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2258EF55-97BE-4BF5-A22C-1880908AEEAA}"/>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247606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F7510-130E-4DB5-B7D2-9B1E90DF1E7F}"/>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3" name="Footer Placeholder 2">
            <a:extLst>
              <a:ext uri="{FF2B5EF4-FFF2-40B4-BE49-F238E27FC236}">
                <a16:creationId xmlns:a16="http://schemas.microsoft.com/office/drawing/2014/main" id="{9A68A40E-7ED3-4B12-A4A7-D680D473ECC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49E9A026-3821-4F42-BD93-F1C5CD956906}"/>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177932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A780-E741-4E05-960F-2865E9961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51AD3B-206E-4C4C-BE5A-BA782609D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43A78B-BD19-421C-9358-94ECECB73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00AAC-24F2-4BEE-985D-914FA96F9F37}"/>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6" name="Footer Placeholder 5">
            <a:extLst>
              <a:ext uri="{FF2B5EF4-FFF2-40B4-BE49-F238E27FC236}">
                <a16:creationId xmlns:a16="http://schemas.microsoft.com/office/drawing/2014/main" id="{60DC9D44-7EC6-41CC-B657-5FD956842DA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1DB3B70D-DC3D-4BE2-8EBD-F1DBE83D9B0E}"/>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192893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BCAD-325F-4C74-8272-9DFB588FE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B3448F-AD96-4CEF-A1A1-1CFB2FFB08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E5FB910-DE56-41FA-96A4-C64AE35EE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73AC9-A255-4F8C-9AB0-699DA9D1F81F}"/>
              </a:ext>
            </a:extLst>
          </p:cNvPr>
          <p:cNvSpPr>
            <a:spLocks noGrp="1"/>
          </p:cNvSpPr>
          <p:nvPr>
            <p:ph type="dt" sz="half" idx="10"/>
          </p:nvPr>
        </p:nvSpPr>
        <p:spPr>
          <a:xfrm>
            <a:off x="838200" y="6356350"/>
            <a:ext cx="2743200" cy="365125"/>
          </a:xfrm>
          <a:prstGeom prst="rect">
            <a:avLst/>
          </a:prstGeom>
        </p:spPr>
        <p:txBody>
          <a:bodyPr/>
          <a:lstStyle/>
          <a:p>
            <a:fld id="{99C5B9B7-C1A4-45F3-B32D-19EDE1D7C8DD}" type="datetimeFigureOut">
              <a:rPr lang="en-GB" smtClean="0"/>
              <a:t>18/05/2022</a:t>
            </a:fld>
            <a:endParaRPr lang="en-GB" dirty="0"/>
          </a:p>
        </p:txBody>
      </p:sp>
      <p:sp>
        <p:nvSpPr>
          <p:cNvPr id="6" name="Footer Placeholder 5">
            <a:extLst>
              <a:ext uri="{FF2B5EF4-FFF2-40B4-BE49-F238E27FC236}">
                <a16:creationId xmlns:a16="http://schemas.microsoft.com/office/drawing/2014/main" id="{0C20527F-705F-4768-8470-48C4146A593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74E83391-265E-4A44-931D-BA9542C63BB3}"/>
              </a:ext>
            </a:extLst>
          </p:cNvPr>
          <p:cNvSpPr>
            <a:spLocks noGrp="1"/>
          </p:cNvSpPr>
          <p:nvPr>
            <p:ph type="sldNum" sz="quarter" idx="12"/>
          </p:nvPr>
        </p:nvSpPr>
        <p:spPr>
          <a:xfrm>
            <a:off x="8610600" y="6356350"/>
            <a:ext cx="2743200" cy="365125"/>
          </a:xfrm>
          <a:prstGeom prst="rect">
            <a:avLst/>
          </a:prstGeom>
        </p:spPr>
        <p:txBody>
          <a:bodyPr/>
          <a:lstStyle/>
          <a:p>
            <a:fld id="{1F113F00-0560-4FB9-BC9B-F23AC8CFF596}" type="slidenum">
              <a:rPr lang="en-GB" smtClean="0"/>
              <a:t>‹#›</a:t>
            </a:fld>
            <a:endParaRPr lang="en-GB" dirty="0"/>
          </a:p>
        </p:txBody>
      </p:sp>
    </p:spTree>
    <p:extLst>
      <p:ext uri="{BB962C8B-B14F-4D97-AF65-F5344CB8AC3E}">
        <p14:creationId xmlns:p14="http://schemas.microsoft.com/office/powerpoint/2010/main" val="24699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55D342-9B80-426B-A65A-35F2D1770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89B487-C40D-4BC1-A6C6-87ED4A7700B5}"/>
              </a:ext>
            </a:extLst>
          </p:cNvPr>
          <p:cNvSpPr>
            <a:spLocks noGrp="1"/>
          </p:cNvSpPr>
          <p:nvPr>
            <p:ph type="body" idx="1"/>
          </p:nvPr>
        </p:nvSpPr>
        <p:spPr>
          <a:xfrm>
            <a:off x="838200" y="1825625"/>
            <a:ext cx="10515600" cy="40011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0D344AE5-376B-4AC7-B78B-D95DD7F0C2E8}"/>
              </a:ext>
            </a:extLst>
          </p:cNvPr>
          <p:cNvPicPr>
            <a:picLocks noChangeAspect="1"/>
          </p:cNvPicPr>
          <p:nvPr userDrawn="1"/>
        </p:nvPicPr>
        <p:blipFill>
          <a:blip r:embed="rId14"/>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3619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5B5AC-2752-49BF-9783-333A0A77F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585D93-E4D6-4115-BB2D-FABA892945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103EA-F2E6-4806-BBE6-8621F9554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44729-AA53-4E4D-9244-10A5CF10911C}" type="datetime1">
              <a:rPr lang="en-GB" smtClean="0"/>
              <a:t>18/05/2022</a:t>
            </a:fld>
            <a:endParaRPr lang="en-GB"/>
          </a:p>
        </p:txBody>
      </p:sp>
      <p:sp>
        <p:nvSpPr>
          <p:cNvPr id="5" name="Footer Placeholder 4">
            <a:extLst>
              <a:ext uri="{FF2B5EF4-FFF2-40B4-BE49-F238E27FC236}">
                <a16:creationId xmlns:a16="http://schemas.microsoft.com/office/drawing/2014/main" id="{F48987D1-8DF9-440B-9B08-039D36609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One borough; one community; no one left behind </a:t>
            </a:r>
          </a:p>
        </p:txBody>
      </p:sp>
      <p:sp>
        <p:nvSpPr>
          <p:cNvPr id="6" name="Slide Number Placeholder 5">
            <a:extLst>
              <a:ext uri="{FF2B5EF4-FFF2-40B4-BE49-F238E27FC236}">
                <a16:creationId xmlns:a16="http://schemas.microsoft.com/office/drawing/2014/main" id="{DDFE2D0B-D698-45C9-8913-C5EAD7C9A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020FC-EBEA-435B-942D-31FCC4F88309}" type="slidenum">
              <a:rPr lang="en-GB" smtClean="0"/>
              <a:t>‹#›</a:t>
            </a:fld>
            <a:endParaRPr lang="en-GB"/>
          </a:p>
        </p:txBody>
      </p:sp>
    </p:spTree>
    <p:extLst>
      <p:ext uri="{BB962C8B-B14F-4D97-AF65-F5344CB8AC3E}">
        <p14:creationId xmlns:p14="http://schemas.microsoft.com/office/powerpoint/2010/main" val="24309233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lbbd.gov.uk/sites/default/files/attachments/Information-Sharing-Policy-February-2021.pdf" TargetMode="External"/><Relationship Id="rId3" Type="http://schemas.openxmlformats.org/officeDocument/2006/relationships/hyperlink" Target="https://www.lbbd.gov.uk/sites/default/files/attachments/FINAL%20SAB%20Annual%20Report%202020-21.pdf" TargetMode="External"/><Relationship Id="rId7" Type="http://schemas.openxmlformats.org/officeDocument/2006/relationships/hyperlink" Target="https://www.lbbd.gov.uk/report-a-serious-concern-about-a-child-marf-for-professionals" TargetMode="External"/><Relationship Id="rId2" Type="http://schemas.openxmlformats.org/officeDocument/2006/relationships/hyperlink" Target="https://www.lbbd.gov.uk/barking-and-dagenham-safeguarding-adults-board" TargetMode="External"/><Relationship Id="rId1" Type="http://schemas.openxmlformats.org/officeDocument/2006/relationships/slideLayout" Target="../slideLayouts/slideLayout14.xml"/><Relationship Id="rId6" Type="http://schemas.openxmlformats.org/officeDocument/2006/relationships/hyperlink" Target="https://bdsafeguarding.org/wp-content/uploads/2022/03/THRESHOLDS-JAN-22.pdf" TargetMode="External"/><Relationship Id="rId5" Type="http://schemas.openxmlformats.org/officeDocument/2006/relationships/hyperlink" Target="https://bdsafeguarding.org/wp-content/uploads/2022/03/pp-SCP-Annual-Report-2020-21-FINAL_.pdf" TargetMode="External"/><Relationship Id="rId4" Type="http://schemas.openxmlformats.org/officeDocument/2006/relationships/hyperlink" Target="https://bdsafeguarding.org/" TargetMode="Externa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hyperlink" Target="https://www.legislation.gov.uk/ukpga/2004/31/contents" TargetMode="External"/><Relationship Id="rId3" Type="http://schemas.openxmlformats.org/officeDocument/2006/relationships/hyperlink" Target="https://www.legislation.gov.uk/ukpga/2014/23/contents/enacted" TargetMode="External"/><Relationship Id="rId7" Type="http://schemas.openxmlformats.org/officeDocument/2006/relationships/hyperlink" Target="https://www.legislation.gov.uk/ukpga/2017/16/contents/enacted"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s://assets.publishing.service.gov.uk/government/uploads/system/uploads/attachment_data/file/942454/Working_together_to_safeguard_children_inter_agency_guidance.pdf" TargetMode="External"/><Relationship Id="rId5" Type="http://schemas.openxmlformats.org/officeDocument/2006/relationships/hyperlink" Target="https://assets.publishing.service.gov.uk/government/uploads/system/uploads/attachment_data/file/1062969/Information_sharing_advice_practitioners_safeguarding_services.pdf" TargetMode="External"/><Relationship Id="rId10" Type="http://schemas.openxmlformats.org/officeDocument/2006/relationships/image" Target="../media/image15.png"/><Relationship Id="rId4" Type="http://schemas.openxmlformats.org/officeDocument/2006/relationships/hyperlink" Target="https://www.londonsafeguardingchildrenprocedures.co.uk/" TargetMode="External"/><Relationship Id="rId9" Type="http://schemas.openxmlformats.org/officeDocument/2006/relationships/hyperlink" Target="https://www.scie.org.uk/mca/dols/at-a-glance#:~:text=The%20Deprivation%20of%20Liberty%20Safeguards%20is%20the%20procedure%20prescribed%20in,keep%20them%20safe%20from%20har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D22C02-F7F6-4867-8EC2-5BEA3B21E803}"/>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3" name="Rectangle 2">
            <a:extLst>
              <a:ext uri="{FF2B5EF4-FFF2-40B4-BE49-F238E27FC236}">
                <a16:creationId xmlns:a16="http://schemas.microsoft.com/office/drawing/2014/main" id="{A369D37F-B9F2-42BD-A23E-4D0C35CE0A2C}"/>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TextBox 5">
            <a:extLst>
              <a:ext uri="{FF2B5EF4-FFF2-40B4-BE49-F238E27FC236}">
                <a16:creationId xmlns:a16="http://schemas.microsoft.com/office/drawing/2014/main" id="{E4C6D2BB-5FEC-4250-B31C-8C33100C2A66}"/>
              </a:ext>
            </a:extLst>
          </p:cNvPr>
          <p:cNvSpPr txBox="1"/>
          <p:nvPr/>
        </p:nvSpPr>
        <p:spPr>
          <a:xfrm>
            <a:off x="683663" y="859065"/>
            <a:ext cx="10824673" cy="4770537"/>
          </a:xfrm>
          <a:prstGeom prst="rect">
            <a:avLst/>
          </a:prstGeom>
          <a:noFill/>
        </p:spPr>
        <p:txBody>
          <a:bodyPr wrap="square" rtlCol="0">
            <a:spAutoFit/>
          </a:bodyPr>
          <a:lstStyle/>
          <a:p>
            <a:endParaRPr lang="en-US" sz="3600" dirty="0">
              <a:solidFill>
                <a:schemeClr val="bg1"/>
              </a:solidFill>
              <a:latin typeface="+mj-lt"/>
              <a:cs typeface="Arial" panose="020B0604020202020204" pitchFamily="34" charset="0"/>
            </a:endParaRPr>
          </a:p>
          <a:p>
            <a:endParaRPr lang="en-US" sz="3600" dirty="0">
              <a:solidFill>
                <a:schemeClr val="bg1"/>
              </a:solidFill>
              <a:latin typeface="+mj-lt"/>
              <a:cs typeface="Arial" panose="020B0604020202020204" pitchFamily="34" charset="0"/>
            </a:endParaRPr>
          </a:p>
          <a:p>
            <a:r>
              <a:rPr lang="en-GB"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 Introduction to Children’s and Adults Safeguarding in Barking and Dagenham</a:t>
            </a:r>
            <a:endParaRPr lang="en-GB" sz="3600" b="1" dirty="0">
              <a:solidFill>
                <a:schemeClr val="bg1"/>
              </a:solidFill>
              <a:latin typeface="Arial" panose="020B0604020202020204" pitchFamily="34" charset="0"/>
              <a:cs typeface="Arial" panose="020B0604020202020204" pitchFamily="34" charset="0"/>
            </a:endParaRPr>
          </a:p>
          <a:p>
            <a:endParaRPr lang="en-GB" sz="2400" dirty="0">
              <a:solidFill>
                <a:schemeClr val="bg1"/>
              </a:solidFill>
              <a:latin typeface="+mj-lt"/>
              <a:cs typeface="Arial" panose="020B0604020202020204" pitchFamily="34" charset="0"/>
            </a:endParaRPr>
          </a:p>
          <a:p>
            <a:endParaRPr lang="en-US" sz="3600" dirty="0">
              <a:solidFill>
                <a:schemeClr val="bg1"/>
              </a:solidFill>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j-lt"/>
                <a:ea typeface="+mn-lt"/>
                <a:cs typeface="+mn-lt"/>
              </a:rPr>
              <a:t>April Bald: Operational Director for Children’s Care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j-lt"/>
                <a:ea typeface="+mn-lt"/>
                <a:cs typeface="+mn-lt"/>
              </a:rPr>
              <a:t>Mike Corrigan: Interim Operational Director for Adults Care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mj-lt"/>
                <a:ea typeface="+mn-lt"/>
                <a:cs typeface="+mn-lt"/>
              </a:rPr>
              <a:t>Chris Bush: Commissioning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white"/>
              </a:solidFill>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j-lt"/>
                <a:ea typeface="+mn-lt"/>
                <a:cs typeface="+mn-lt"/>
              </a:rPr>
              <a:t>Date: 18 May 2022</a:t>
            </a: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168844" y="881743"/>
            <a:ext cx="10501374"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1757685" y="881741"/>
            <a:ext cx="9788552"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Child welfare concerns may arise in many different contexts, and can vary greatly in terms of their nature and seriousness.</a:t>
            </a:r>
          </a:p>
          <a:p>
            <a:r>
              <a:rPr lang="en-GB" sz="2000" b="1" dirty="0"/>
              <a:t> Children may be abused in a family or in an institutional or community setting, by those known to them or by a stranger, including, via the internet</a:t>
            </a:r>
          </a:p>
          <a:p>
            <a:r>
              <a:rPr lang="en-GB" sz="2000" b="1" dirty="0"/>
              <a:t>children may be taken out of the country to be abused.</a:t>
            </a:r>
          </a:p>
          <a:p>
            <a:r>
              <a:rPr lang="en-GB" sz="2000" b="1" dirty="0"/>
              <a:t> They may be abused by an adult or adults, or another child or children. </a:t>
            </a:r>
          </a:p>
          <a:p>
            <a:r>
              <a:rPr lang="en-GB" sz="2000" b="1" dirty="0"/>
              <a:t>An abused child will often experience more than one type of abuse, as well as other difficulties in their lives. </a:t>
            </a:r>
          </a:p>
          <a:p>
            <a:r>
              <a:rPr lang="en-GB" sz="2000" b="1" dirty="0"/>
              <a:t>Abuse and neglect can happen over a period of time, but can also be a one-off event.</a:t>
            </a:r>
          </a:p>
          <a:p>
            <a:r>
              <a:rPr lang="en-GB" sz="2000" b="1" dirty="0"/>
              <a:t> Child abuse and neglect can have major long-term impacts on all aspects of a child's health, development and well-being. </a:t>
            </a: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Child abuse and neglect</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6CAFE500-9BD6-AB32-B77D-EEC8E9AA8065}"/>
              </a:ext>
            </a:extLst>
          </p:cNvPr>
          <p:cNvSpPr txBox="1">
            <a:spLocks/>
          </p:cNvSpPr>
          <p:nvPr/>
        </p:nvSpPr>
        <p:spPr>
          <a:xfrm>
            <a:off x="2960576" y="1168304"/>
            <a:ext cx="8959281" cy="434767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GB" sz="1500" dirty="0">
                <a:solidFill>
                  <a:srgbClr val="EA0000"/>
                </a:solidFill>
              </a:rPr>
              <a:t>, </a:t>
            </a:r>
          </a:p>
        </p:txBody>
      </p:sp>
      <p:cxnSp>
        <p:nvCxnSpPr>
          <p:cNvPr id="14" name="Straight Connector 13">
            <a:extLst>
              <a:ext uri="{FF2B5EF4-FFF2-40B4-BE49-F238E27FC236}">
                <a16:creationId xmlns:a16="http://schemas.microsoft.com/office/drawing/2014/main" id="{FBDE12D1-E30C-550B-B735-4439F7F86AB4}"/>
              </a:ext>
            </a:extLst>
          </p:cNvPr>
          <p:cNvCxnSpPr>
            <a:cxnSpLocks/>
          </p:cNvCxnSpPr>
          <p:nvPr/>
        </p:nvCxnSpPr>
        <p:spPr>
          <a:xfrm>
            <a:off x="1168844" y="1167848"/>
            <a:ext cx="0" cy="4348133"/>
          </a:xfrm>
          <a:prstGeom prst="line">
            <a:avLst/>
          </a:prstGeom>
          <a:ln w="38100">
            <a:solidFill>
              <a:srgbClr val="E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84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168844" y="881743"/>
            <a:ext cx="10501374"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1642821" y="881741"/>
            <a:ext cx="9903416"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The warning signs and symptoms of child abuse and neglect can vary from child to child. </a:t>
            </a:r>
          </a:p>
          <a:p>
            <a:r>
              <a:rPr lang="en-GB" sz="2000" b="1" dirty="0"/>
              <a:t>Disabled children may be especially vulnerable to abuse, They may have speech, language and communication needs which may make it difficult to tell others what is happening. </a:t>
            </a:r>
          </a:p>
          <a:p>
            <a:r>
              <a:rPr lang="en-GB" sz="2000" b="1" dirty="0"/>
              <a:t>Children also develop and mature at different rates so what appears to be worrying for a younger child might be normal behaviour for an older child.</a:t>
            </a:r>
          </a:p>
          <a:p>
            <a:r>
              <a:rPr lang="en-GB" sz="2000" b="1" dirty="0"/>
              <a:t> Parental behaviours may also indicate child abuse or neglect, so you should also be alert to parent-child interactions which are concerning and other parental behaviours. </a:t>
            </a:r>
            <a:r>
              <a:rPr lang="en-GB" sz="2000" b="1" dirty="0" err="1"/>
              <a:t>Eg</a:t>
            </a:r>
            <a:r>
              <a:rPr lang="en-GB" sz="2000" b="1" dirty="0"/>
              <a:t> under the influence of drugs or alcohol or if there is a sudden change in their mental health.</a:t>
            </a:r>
          </a:p>
          <a:p>
            <a:r>
              <a:rPr lang="en-GB" sz="2000" b="1" dirty="0"/>
              <a:t> By understanding the warning signs, you can respond to problems as early as possible and provide the right support and services for the child and their family.</a:t>
            </a:r>
          </a:p>
          <a:p>
            <a:r>
              <a:rPr lang="en-GB" sz="2000" b="1" dirty="0"/>
              <a:t>It is important to recognise that a warning sign doesn’t automatically mean a child is being abused.</a:t>
            </a: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Vulnerabilities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6CAFE500-9BD6-AB32-B77D-EEC8E9AA8065}"/>
              </a:ext>
            </a:extLst>
          </p:cNvPr>
          <p:cNvSpPr txBox="1">
            <a:spLocks/>
          </p:cNvSpPr>
          <p:nvPr/>
        </p:nvSpPr>
        <p:spPr>
          <a:xfrm>
            <a:off x="2960576" y="1168304"/>
            <a:ext cx="8959281" cy="434767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GB" sz="1500" dirty="0">
                <a:solidFill>
                  <a:srgbClr val="EA0000"/>
                </a:solidFill>
              </a:rPr>
              <a:t>, </a:t>
            </a:r>
          </a:p>
        </p:txBody>
      </p:sp>
      <p:cxnSp>
        <p:nvCxnSpPr>
          <p:cNvPr id="14" name="Straight Connector 13">
            <a:extLst>
              <a:ext uri="{FF2B5EF4-FFF2-40B4-BE49-F238E27FC236}">
                <a16:creationId xmlns:a16="http://schemas.microsoft.com/office/drawing/2014/main" id="{FBDE12D1-E30C-550B-B735-4439F7F86AB4}"/>
              </a:ext>
            </a:extLst>
          </p:cNvPr>
          <p:cNvCxnSpPr>
            <a:cxnSpLocks/>
          </p:cNvCxnSpPr>
          <p:nvPr/>
        </p:nvCxnSpPr>
        <p:spPr>
          <a:xfrm>
            <a:off x="1168844" y="1167848"/>
            <a:ext cx="0" cy="4348133"/>
          </a:xfrm>
          <a:prstGeom prst="line">
            <a:avLst/>
          </a:prstGeom>
          <a:ln w="38100">
            <a:solidFill>
              <a:srgbClr val="E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1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168844" y="881743"/>
            <a:ext cx="10501374"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1168842" y="881740"/>
            <a:ext cx="10772785" cy="5333071"/>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FF0000"/>
                </a:solidFill>
              </a:rPr>
              <a:t>Physical abuse </a:t>
            </a:r>
            <a:r>
              <a:rPr lang="en-GB" sz="1800" b="1" dirty="0"/>
              <a:t>-Children with frequent injuries; unexplained or unusual fractures or broken bones; and unexplained:  bruises or cuts;  burns or scalds; or  bite marks</a:t>
            </a:r>
          </a:p>
          <a:p>
            <a:pPr marL="0" indent="0">
              <a:buNone/>
            </a:pPr>
            <a:r>
              <a:rPr lang="en-GB" sz="1800" b="1" dirty="0"/>
              <a:t> </a:t>
            </a:r>
          </a:p>
          <a:p>
            <a:pPr marL="0" indent="0">
              <a:buNone/>
            </a:pPr>
            <a:r>
              <a:rPr lang="en-GB" sz="1800" b="1" dirty="0">
                <a:solidFill>
                  <a:srgbClr val="FF0000"/>
                </a:solidFill>
              </a:rPr>
              <a:t>Sexual abuse - </a:t>
            </a:r>
            <a:r>
              <a:rPr lang="en-GB" sz="1800" b="1" dirty="0"/>
              <a:t>Children who display knowledge or interest in sexual acts inappropriate to their age; who use sexual language or have sexual knowledge that you wouldn’t expect them to have; who ask others to behave sexually or play sexual games; and Children with physical sexual health problems, including soreness in the genital and anal areas, sexually transmitted infections or underage pregnancy</a:t>
            </a:r>
          </a:p>
          <a:p>
            <a:endParaRPr lang="en-GB" sz="1800" b="1" dirty="0"/>
          </a:p>
          <a:p>
            <a:pPr marL="0" indent="0">
              <a:buNone/>
            </a:pPr>
            <a:r>
              <a:rPr lang="en-GB" sz="1800" b="1" dirty="0">
                <a:solidFill>
                  <a:srgbClr val="FF0000"/>
                </a:solidFill>
              </a:rPr>
              <a:t>Emotional abuse </a:t>
            </a:r>
            <a:r>
              <a:rPr lang="en-GB" sz="1800" b="1" dirty="0"/>
              <a:t>- Children who are excessively withdrawn, fearful, or anxious about doing something wrong; Parents or carers who withdraw their attention from their child, carers blaming their problems on their child; and •who humiliate their child, for example, by name-calling or making negative comparisons, domestic abuse within the home</a:t>
            </a:r>
          </a:p>
          <a:p>
            <a:pPr marL="0" indent="0">
              <a:buNone/>
            </a:pPr>
            <a:r>
              <a:rPr lang="en-GB" sz="1800" b="1" dirty="0">
                <a:solidFill>
                  <a:srgbClr val="FF0000"/>
                </a:solidFill>
              </a:rPr>
              <a:t>Neglect - </a:t>
            </a:r>
            <a:r>
              <a:rPr lang="en-GB" sz="1800" b="1" dirty="0"/>
              <a:t>Children who are living in a home that is indisputably dirty or unsafe; are left hungry or dirty; are left without adequate clothing ;,living around drugs, alcohol or violence; who fail to receive basic health care or medical treatment when ill or are injured</a:t>
            </a:r>
          </a:p>
          <a:p>
            <a:endParaRPr lang="en-GB" sz="2000" b="1" dirty="0"/>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Indicators of abuse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6CAFE500-9BD6-AB32-B77D-EEC8E9AA8065}"/>
              </a:ext>
            </a:extLst>
          </p:cNvPr>
          <p:cNvSpPr txBox="1">
            <a:spLocks/>
          </p:cNvSpPr>
          <p:nvPr/>
        </p:nvSpPr>
        <p:spPr>
          <a:xfrm>
            <a:off x="2960576" y="1168304"/>
            <a:ext cx="8959281" cy="434767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GB" sz="1500" dirty="0">
                <a:solidFill>
                  <a:srgbClr val="EA0000"/>
                </a:solidFill>
              </a:rPr>
              <a:t>, </a:t>
            </a:r>
          </a:p>
        </p:txBody>
      </p:sp>
      <p:cxnSp>
        <p:nvCxnSpPr>
          <p:cNvPr id="14" name="Straight Connector 13">
            <a:extLst>
              <a:ext uri="{FF2B5EF4-FFF2-40B4-BE49-F238E27FC236}">
                <a16:creationId xmlns:a16="http://schemas.microsoft.com/office/drawing/2014/main" id="{FBDE12D1-E30C-550B-B735-4439F7F86AB4}"/>
              </a:ext>
            </a:extLst>
          </p:cNvPr>
          <p:cNvCxnSpPr>
            <a:cxnSpLocks/>
          </p:cNvCxnSpPr>
          <p:nvPr/>
        </p:nvCxnSpPr>
        <p:spPr>
          <a:xfrm>
            <a:off x="1168844" y="1167848"/>
            <a:ext cx="0" cy="4348133"/>
          </a:xfrm>
          <a:prstGeom prst="line">
            <a:avLst/>
          </a:prstGeom>
          <a:ln w="38100">
            <a:solidFill>
              <a:srgbClr val="E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67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17712" y="137655"/>
            <a:ext cx="11669487" cy="558799"/>
          </a:xfrm>
        </p:spPr>
        <p:txBody>
          <a:bodyPr>
            <a:normAutofit/>
          </a:bodyPr>
          <a:lstStyle/>
          <a:p>
            <a:r>
              <a:rPr lang="en-GB" sz="3200" dirty="0"/>
              <a:t>Contextual Safeguarding and exploitation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2" name="Title 3">
            <a:extLst>
              <a:ext uri="{FF2B5EF4-FFF2-40B4-BE49-F238E27FC236}">
                <a16:creationId xmlns:a16="http://schemas.microsoft.com/office/drawing/2014/main" id="{5A75266B-3F98-421D-99D6-FE708FB4EE4F}"/>
              </a:ext>
            </a:extLst>
          </p:cNvPr>
          <p:cNvSpPr txBox="1">
            <a:spLocks/>
          </p:cNvSpPr>
          <p:nvPr/>
        </p:nvSpPr>
        <p:spPr>
          <a:xfrm>
            <a:off x="304801" y="1231607"/>
            <a:ext cx="6576022" cy="422060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A0000"/>
                </a:solidFill>
              </a:rPr>
              <a:t>Contextual Safeguarding recognises that as young people grow and develop, they are influenced by a whole range of environments and people outside of their family. For example, in school or college, in the local community, in their peer groups or online.</a:t>
            </a:r>
          </a:p>
          <a:p>
            <a:pPr algn="ctr"/>
            <a:endParaRPr lang="en-GB" sz="2400" dirty="0">
              <a:solidFill>
                <a:srgbClr val="EA0000"/>
              </a:solidFill>
            </a:endParaRPr>
          </a:p>
          <a:p>
            <a:pPr algn="ctr"/>
            <a:r>
              <a:rPr lang="en-GB" sz="2400" dirty="0">
                <a:solidFill>
                  <a:srgbClr val="EA0000"/>
                </a:solidFill>
              </a:rPr>
              <a:t> Children and young people may encounter risk in any of these environments. – we refer to this as extra familial harm and apply a contextual safeguarding approach to keeping them safe </a:t>
            </a:r>
            <a:r>
              <a:rPr lang="en-GB" sz="2400" dirty="0" err="1">
                <a:solidFill>
                  <a:srgbClr val="EA0000"/>
                </a:solidFill>
              </a:rPr>
              <a:t>ie</a:t>
            </a:r>
            <a:r>
              <a:rPr lang="en-GB" sz="2400" dirty="0">
                <a:solidFill>
                  <a:srgbClr val="EA0000"/>
                </a:solidFill>
              </a:rPr>
              <a:t> making places and locations safer </a:t>
            </a:r>
          </a:p>
        </p:txBody>
      </p:sp>
      <p:cxnSp>
        <p:nvCxnSpPr>
          <p:cNvPr id="18" name="Straight Connector 17">
            <a:extLst>
              <a:ext uri="{FF2B5EF4-FFF2-40B4-BE49-F238E27FC236}">
                <a16:creationId xmlns:a16="http://schemas.microsoft.com/office/drawing/2014/main" id="{03157C2C-F891-4506-AF98-25B9F1B39DC2}"/>
              </a:ext>
            </a:extLst>
          </p:cNvPr>
          <p:cNvCxnSpPr>
            <a:cxnSpLocks/>
          </p:cNvCxnSpPr>
          <p:nvPr/>
        </p:nvCxnSpPr>
        <p:spPr>
          <a:xfrm>
            <a:off x="7227943" y="1231607"/>
            <a:ext cx="0" cy="4220603"/>
          </a:xfrm>
          <a:prstGeom prst="line">
            <a:avLst/>
          </a:prstGeom>
          <a:ln w="38100">
            <a:solidFill>
              <a:srgbClr val="EA0000"/>
            </a:solidFill>
          </a:ln>
        </p:spPr>
        <p:style>
          <a:lnRef idx="1">
            <a:schemeClr val="accent1"/>
          </a:lnRef>
          <a:fillRef idx="0">
            <a:schemeClr val="accent1"/>
          </a:fillRef>
          <a:effectRef idx="0">
            <a:schemeClr val="accent1"/>
          </a:effectRef>
          <a:fontRef idx="minor">
            <a:schemeClr val="tx1"/>
          </a:fontRef>
        </p:style>
      </p:cxnSp>
      <p:pic>
        <p:nvPicPr>
          <p:cNvPr id="13" name="Content Placeholder 6">
            <a:extLst>
              <a:ext uri="{FF2B5EF4-FFF2-40B4-BE49-F238E27FC236}">
                <a16:creationId xmlns:a16="http://schemas.microsoft.com/office/drawing/2014/main" id="{9FDE25AB-B4B9-2909-D665-48DF399DCCBC}"/>
              </a:ext>
            </a:extLst>
          </p:cNvPr>
          <p:cNvPicPr>
            <a:picLocks noChangeAspect="1"/>
          </p:cNvPicPr>
          <p:nvPr/>
        </p:nvPicPr>
        <p:blipFill rotWithShape="1">
          <a:blip r:embed="rId3">
            <a:extLst>
              <a:ext uri="{28A0092B-C50C-407E-A947-70E740481C1C}">
                <a14:useLocalDpi xmlns:a14="http://schemas.microsoft.com/office/drawing/2010/main" val="0"/>
              </a:ext>
            </a:extLst>
          </a:blip>
          <a:srcRect r="32751"/>
          <a:stretch/>
        </p:blipFill>
        <p:spPr>
          <a:xfrm>
            <a:off x="7361696" y="1260908"/>
            <a:ext cx="4525501" cy="4355886"/>
          </a:xfrm>
          <a:prstGeom prst="rect">
            <a:avLst/>
          </a:prstGeom>
        </p:spPr>
      </p:pic>
    </p:spTree>
    <p:extLst>
      <p:ext uri="{BB962C8B-B14F-4D97-AF65-F5344CB8AC3E}">
        <p14:creationId xmlns:p14="http://schemas.microsoft.com/office/powerpoint/2010/main" val="3903125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776551" y="881731"/>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What is the role of a Corporate Parent?</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7" name="Title 3">
            <a:extLst>
              <a:ext uri="{FF2B5EF4-FFF2-40B4-BE49-F238E27FC236}">
                <a16:creationId xmlns:a16="http://schemas.microsoft.com/office/drawing/2014/main" id="{D3FCC049-54F5-44B4-B83B-C1C85CBEEEDD}"/>
              </a:ext>
            </a:extLst>
          </p:cNvPr>
          <p:cNvSpPr txBox="1">
            <a:spLocks/>
          </p:cNvSpPr>
          <p:nvPr/>
        </p:nvSpPr>
        <p:spPr>
          <a:xfrm>
            <a:off x="347216" y="2547257"/>
            <a:ext cx="7747975" cy="3015344"/>
          </a:xfrm>
          <a:prstGeom prst="rect">
            <a:avLst/>
          </a:prstGeom>
          <a:solidFill>
            <a:schemeClr val="bg1">
              <a:lumMod val="75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600" dirty="0">
                <a:solidFill>
                  <a:schemeClr val="bg1"/>
                </a:solidFill>
              </a:rPr>
              <a:t>This means that they should:</a:t>
            </a:r>
          </a:p>
          <a:p>
            <a:endParaRPr lang="en-GB" sz="1600" dirty="0">
              <a:solidFill>
                <a:schemeClr val="bg1"/>
              </a:solidFill>
            </a:endParaRPr>
          </a:p>
          <a:p>
            <a:pPr marL="342900" indent="-342900">
              <a:buFont typeface="Arial" panose="020B0604020202020204" pitchFamily="34" charset="0"/>
              <a:buChar char="•"/>
            </a:pPr>
            <a:r>
              <a:rPr lang="en-GB" sz="1600" dirty="0">
                <a:solidFill>
                  <a:schemeClr val="bg1"/>
                </a:solidFill>
              </a:rPr>
              <a:t>Act in the best interests, and promote the physical and mental health and wellbeing, of those children and young people </a:t>
            </a:r>
          </a:p>
          <a:p>
            <a:pPr marL="342900" indent="-342900">
              <a:buFont typeface="Arial" panose="020B0604020202020204" pitchFamily="34" charset="0"/>
              <a:buChar char="•"/>
            </a:pPr>
            <a:r>
              <a:rPr lang="en-GB" sz="1600" dirty="0">
                <a:solidFill>
                  <a:schemeClr val="bg1"/>
                </a:solidFill>
              </a:rPr>
              <a:t>To encourage the child or young person to express their views, wishes and feelings, and take them into account, while promoting high aspirations and trying to secure the best outcomes for them </a:t>
            </a:r>
          </a:p>
          <a:p>
            <a:pPr marL="342900" indent="-342900">
              <a:buFont typeface="Arial" panose="020B0604020202020204" pitchFamily="34" charset="0"/>
              <a:buChar char="•"/>
            </a:pPr>
            <a:r>
              <a:rPr lang="en-GB" sz="1600" dirty="0">
                <a:solidFill>
                  <a:schemeClr val="bg1"/>
                </a:solidFill>
              </a:rPr>
              <a:t>To make sure the child has access to services </a:t>
            </a:r>
          </a:p>
          <a:p>
            <a:pPr marL="342900" indent="-342900">
              <a:buFont typeface="Arial" panose="020B0604020202020204" pitchFamily="34" charset="0"/>
              <a:buChar char="•"/>
            </a:pPr>
            <a:r>
              <a:rPr lang="en-GB" sz="1600" dirty="0">
                <a:solidFill>
                  <a:schemeClr val="bg1"/>
                </a:solidFill>
              </a:rPr>
              <a:t>To make sure that the child or young person is safe, with a stable home life, relationships and access to education or work </a:t>
            </a:r>
          </a:p>
          <a:p>
            <a:pPr marL="342900" indent="-342900">
              <a:buFont typeface="Arial" panose="020B0604020202020204" pitchFamily="34" charset="0"/>
              <a:buChar char="•"/>
            </a:pPr>
            <a:r>
              <a:rPr lang="en-GB" sz="1600" dirty="0">
                <a:solidFill>
                  <a:schemeClr val="bg1"/>
                </a:solidFill>
              </a:rPr>
              <a:t>To prepare the child or young person for adulthood and independent living</a:t>
            </a:r>
          </a:p>
        </p:txBody>
      </p:sp>
      <p:pic>
        <p:nvPicPr>
          <p:cNvPr id="10" name="Picture 9" descr="A close-up of a person's feet&#10;&#10;Description automatically generated with low confidence">
            <a:extLst>
              <a:ext uri="{FF2B5EF4-FFF2-40B4-BE49-F238E27FC236}">
                <a16:creationId xmlns:a16="http://schemas.microsoft.com/office/drawing/2014/main" id="{DA386AEC-CC52-4381-BA7D-3B3007EB4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826" y="3429000"/>
            <a:ext cx="3415957" cy="2128959"/>
          </a:xfrm>
          <a:prstGeom prst="rect">
            <a:avLst/>
          </a:prstGeom>
        </p:spPr>
      </p:pic>
      <p:sp>
        <p:nvSpPr>
          <p:cNvPr id="12" name="Title 3">
            <a:extLst>
              <a:ext uri="{FF2B5EF4-FFF2-40B4-BE49-F238E27FC236}">
                <a16:creationId xmlns:a16="http://schemas.microsoft.com/office/drawing/2014/main" id="{09680B6B-9EFE-4E12-99E9-40D6CE8AF60E}"/>
              </a:ext>
            </a:extLst>
          </p:cNvPr>
          <p:cNvSpPr txBox="1">
            <a:spLocks/>
          </p:cNvSpPr>
          <p:nvPr/>
        </p:nvSpPr>
        <p:spPr>
          <a:xfrm>
            <a:off x="304800" y="942507"/>
            <a:ext cx="11636829" cy="168591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t>When a child comes into care, the council becomes the Corporate Parent. Put simply, the term 'Corporate Parent' means the collective responsibility of the council, elected members, employees, and partner agencies, for providing the best possible care and safeguarding for the children who are looked after by us.</a:t>
            </a:r>
          </a:p>
        </p:txBody>
      </p:sp>
      <p:sp>
        <p:nvSpPr>
          <p:cNvPr id="13" name="Title 3">
            <a:extLst>
              <a:ext uri="{FF2B5EF4-FFF2-40B4-BE49-F238E27FC236}">
                <a16:creationId xmlns:a16="http://schemas.microsoft.com/office/drawing/2014/main" id="{52F80A9E-4A5B-4956-A98B-3611211A0A2A}"/>
              </a:ext>
            </a:extLst>
          </p:cNvPr>
          <p:cNvSpPr txBox="1">
            <a:spLocks/>
          </p:cNvSpPr>
          <p:nvPr/>
        </p:nvSpPr>
        <p:spPr>
          <a:xfrm>
            <a:off x="8428825" y="2589376"/>
            <a:ext cx="3415957" cy="731171"/>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i="1" dirty="0">
                <a:solidFill>
                  <a:srgbClr val="EA0000"/>
                </a:solidFill>
              </a:rPr>
              <a:t>“what if this were my child?”</a:t>
            </a:r>
          </a:p>
        </p:txBody>
      </p:sp>
    </p:spTree>
    <p:extLst>
      <p:ext uri="{BB962C8B-B14F-4D97-AF65-F5344CB8AC3E}">
        <p14:creationId xmlns:p14="http://schemas.microsoft.com/office/powerpoint/2010/main" val="255604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2174789" y="1240089"/>
            <a:ext cx="7545680" cy="4561996"/>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0"/>
            <a:ext cx="11669487" cy="1101296"/>
          </a:xfrm>
        </p:spPr>
        <p:txBody>
          <a:bodyPr>
            <a:normAutofit fontScale="90000"/>
          </a:bodyPr>
          <a:lstStyle/>
          <a:p>
            <a:br>
              <a:rPr lang="en-GB" sz="3200" dirty="0"/>
            </a:br>
            <a:br>
              <a:rPr lang="en-GB" sz="3200" dirty="0"/>
            </a:br>
            <a:r>
              <a:rPr lang="en-GB" sz="3200" dirty="0"/>
              <a:t>Safeguarding : How this is showing in Adult’s Care and Support</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1" y="1240089"/>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728F40F1-5E4E-40AE-A71B-C3064CCD4764}"/>
              </a:ext>
            </a:extLst>
          </p:cNvPr>
          <p:cNvSpPr txBox="1">
            <a:spLocks/>
          </p:cNvSpPr>
          <p:nvPr/>
        </p:nvSpPr>
        <p:spPr>
          <a:xfrm>
            <a:off x="261255" y="1420590"/>
            <a:ext cx="11669488" cy="452028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lvl="0" indent="-342900">
              <a:buFont typeface="Symbol" panose="05050102010706020507" pitchFamily="18" charset="2"/>
              <a:buChar char=""/>
            </a:pPr>
            <a:r>
              <a:rPr lang="en-GB" sz="2000" b="1" dirty="0">
                <a:latin typeface="Arial" panose="020B0604020202020204" pitchFamily="34" charset="0"/>
                <a:cs typeface="Arial" panose="020B0604020202020204" pitchFamily="34" charset="0"/>
              </a:rPr>
              <a:t>The number of adults and older people in receipt of support and services from adult social care has risen to </a:t>
            </a:r>
            <a:r>
              <a:rPr lang="en-GB" sz="2000" b="1" dirty="0">
                <a:highlight>
                  <a:srgbClr val="FFFF00"/>
                </a:highlight>
                <a:latin typeface="Arial" panose="020B0604020202020204" pitchFamily="34" charset="0"/>
                <a:cs typeface="Arial" panose="020B0604020202020204" pitchFamily="34" charset="0"/>
              </a:rPr>
              <a:t>3,845</a:t>
            </a:r>
            <a:r>
              <a:rPr lang="en-GB" sz="2000" b="1" dirty="0">
                <a:latin typeface="Arial" panose="020B0604020202020204" pitchFamily="34" charset="0"/>
                <a:cs typeface="Arial" panose="020B0604020202020204" pitchFamily="34" charset="0"/>
              </a:rPr>
              <a:t> at the end of March 2022, </a:t>
            </a:r>
          </a:p>
          <a:p>
            <a:pPr marL="342900" lvl="0" indent="-342900">
              <a:buFont typeface="Symbol" panose="05050102010706020507" pitchFamily="18" charset="2"/>
              <a:buChar char=""/>
            </a:pPr>
            <a:endParaRPr lang="en-GB" sz="2000" b="1"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2000" b="1" dirty="0">
                <a:latin typeface="Arial" panose="020B0604020202020204" pitchFamily="34" charset="0"/>
                <a:cs typeface="Arial" panose="020B0604020202020204" pitchFamily="34" charset="0"/>
              </a:rPr>
              <a:t>increase of </a:t>
            </a:r>
            <a:r>
              <a:rPr lang="en-GB" sz="2000" b="1" dirty="0">
                <a:highlight>
                  <a:srgbClr val="FFFF00"/>
                </a:highlight>
                <a:latin typeface="Arial" panose="020B0604020202020204" pitchFamily="34" charset="0"/>
                <a:cs typeface="Arial" panose="020B0604020202020204" pitchFamily="34" charset="0"/>
              </a:rPr>
              <a:t>7% </a:t>
            </a:r>
            <a:r>
              <a:rPr lang="en-GB" sz="2000" b="1" dirty="0">
                <a:latin typeface="Arial" panose="020B0604020202020204" pitchFamily="34" charset="0"/>
                <a:cs typeface="Arial" panose="020B0604020202020204" pitchFamily="34" charset="0"/>
              </a:rPr>
              <a:t>on 2020/21.</a:t>
            </a:r>
          </a:p>
          <a:p>
            <a:pPr lvl="0"/>
            <a:endParaRPr lang="en-GB" sz="2000" b="1"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2000" b="1" dirty="0">
                <a:latin typeface="Arial" panose="020B0604020202020204" pitchFamily="34" charset="0"/>
                <a:cs typeface="Arial" panose="020B0604020202020204" pitchFamily="34" charset="0"/>
              </a:rPr>
              <a:t>The number of annual Safeguarding concerns received has risen by </a:t>
            </a:r>
            <a:r>
              <a:rPr lang="en-GB" sz="2000" b="1" dirty="0">
                <a:highlight>
                  <a:srgbClr val="FFFF00"/>
                </a:highlight>
                <a:latin typeface="Arial" panose="020B0604020202020204" pitchFamily="34" charset="0"/>
                <a:cs typeface="Arial" panose="020B0604020202020204" pitchFamily="34" charset="0"/>
              </a:rPr>
              <a:t>29%</a:t>
            </a:r>
            <a:r>
              <a:rPr lang="en-GB" sz="2000" b="1" dirty="0">
                <a:latin typeface="Arial" panose="020B0604020202020204" pitchFamily="34" charset="0"/>
                <a:cs typeface="Arial" panose="020B0604020202020204" pitchFamily="34" charset="0"/>
              </a:rPr>
              <a:t> on 2019/20 figure. </a:t>
            </a:r>
          </a:p>
          <a:p>
            <a:pPr lvl="0"/>
            <a:endParaRPr lang="en-GB" sz="2000" b="1" dirty="0">
              <a:latin typeface="Arial" panose="020B0604020202020204" pitchFamily="34" charset="0"/>
              <a:cs typeface="Arial" panose="020B0604020202020204" pitchFamily="34" charset="0"/>
            </a:endParaRPr>
          </a:p>
          <a:p>
            <a:pPr marL="342900" lvl="0" indent="-342900">
              <a:buFont typeface="Symbol" panose="05050102010706020507" pitchFamily="18" charset="2"/>
              <a:buChar char=""/>
            </a:pPr>
            <a:r>
              <a:rPr lang="en-GB" sz="2000" b="1" dirty="0">
                <a:latin typeface="Arial" panose="020B0604020202020204" pitchFamily="34" charset="0"/>
                <a:cs typeface="Arial" panose="020B0604020202020204" pitchFamily="34" charset="0"/>
              </a:rPr>
              <a:t>Safeguarding concerns for people  with Mental ill Health has seen </a:t>
            </a:r>
            <a:r>
              <a:rPr lang="en-GB" sz="2000" b="1" dirty="0">
                <a:highlight>
                  <a:srgbClr val="FFFF00"/>
                </a:highlight>
                <a:latin typeface="Arial" panose="020B0604020202020204" pitchFamily="34" charset="0"/>
                <a:cs typeface="Arial" panose="020B0604020202020204" pitchFamily="34" charset="0"/>
              </a:rPr>
              <a:t>28% </a:t>
            </a:r>
            <a:r>
              <a:rPr lang="en-GB" sz="2000" b="1" dirty="0">
                <a:latin typeface="Arial" panose="020B0604020202020204" pitchFamily="34" charset="0"/>
                <a:cs typeface="Arial" panose="020B0604020202020204" pitchFamily="34" charset="0"/>
              </a:rPr>
              <a:t>increase in 2021/22 compared to previous years</a:t>
            </a:r>
            <a:r>
              <a:rPr lang="en-GB" sz="2400" b="1" dirty="0">
                <a:latin typeface="Arial" panose="020B0604020202020204" pitchFamily="34" charset="0"/>
                <a:cs typeface="Arial" panose="020B0604020202020204" pitchFamily="34" charset="0"/>
              </a:rPr>
              <a:t>. </a:t>
            </a:r>
          </a:p>
          <a:p>
            <a:pPr lvl="1" algn="just" fontAlgn="base">
              <a:buClr>
                <a:srgbClr val="000000"/>
              </a:buClr>
              <a:buSzPts val="1200"/>
            </a:pPr>
            <a:endParaRPr lang="en-GB" sz="2000" dirty="0">
              <a:latin typeface="+mj-lt"/>
              <a:ea typeface="+mj-ea"/>
              <a:cs typeface="+mj-cs"/>
            </a:endParaRPr>
          </a:p>
          <a:p>
            <a:pPr marL="342900" indent="-342900">
              <a:buFont typeface="Arial" panose="020B0604020202020204" pitchFamily="34" charset="0"/>
              <a:buChar char="•"/>
            </a:pPr>
            <a:endParaRPr lang="en-GB" sz="2000" dirty="0">
              <a:solidFill>
                <a:srgbClr val="EA0000"/>
              </a:solidFill>
            </a:endParaRPr>
          </a:p>
        </p:txBody>
      </p:sp>
    </p:spTree>
    <p:extLst>
      <p:ext uri="{BB962C8B-B14F-4D97-AF65-F5344CB8AC3E}">
        <p14:creationId xmlns:p14="http://schemas.microsoft.com/office/powerpoint/2010/main" val="318678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Care Act 2014</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C293F88-A4B5-47E8-9EA7-095EEC5A6372}"/>
              </a:ext>
            </a:extLst>
          </p:cNvPr>
          <p:cNvSpPr txBox="1">
            <a:spLocks/>
          </p:cNvSpPr>
          <p:nvPr/>
        </p:nvSpPr>
        <p:spPr>
          <a:xfrm>
            <a:off x="272142" y="1183393"/>
            <a:ext cx="11710737" cy="4187595"/>
          </a:xfrm>
          <a:prstGeom prst="rect">
            <a:avLst/>
          </a:prstGeom>
          <a:solidFill>
            <a:schemeClr val="bg1"/>
          </a:solidFill>
          <a:ln>
            <a:solidFill>
              <a:schemeClr val="bg1">
                <a:lumMod val="85000"/>
              </a:schemeClr>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ts val="1680"/>
              </a:lnSpc>
              <a:spcAft>
                <a:spcPts val="1125"/>
              </a:spcAft>
            </a:pPr>
            <a:r>
              <a:rPr lang="en-GB" sz="1800" b="1" dirty="0">
                <a:solidFill>
                  <a:schemeClr val="tx1"/>
                </a:solidFill>
                <a:latin typeface="Arial" panose="020B0604020202020204" pitchFamily="34" charset="0"/>
                <a:ea typeface="Calibri" panose="020F0502020204030204" pitchFamily="34" charset="0"/>
                <a:cs typeface="Arial" panose="020B0604020202020204" pitchFamily="34" charset="0"/>
              </a:rPr>
              <a:t>The Care Act 2014 is the Legislation governing Safeguarding Adults and this statutory guidance defines adult safeguarding as: </a:t>
            </a:r>
          </a:p>
          <a:p>
            <a:pPr>
              <a:lnSpc>
                <a:spcPts val="1680"/>
              </a:lnSpc>
              <a:spcAft>
                <a:spcPts val="1125"/>
              </a:spcAft>
            </a:pPr>
            <a:r>
              <a:rPr lang="en-GB" sz="1800" b="1" dirty="0">
                <a:solidFill>
                  <a:schemeClr val="tx1"/>
                </a:solidFill>
                <a:latin typeface="Arial" panose="020B0604020202020204" pitchFamily="34" charset="0"/>
                <a:ea typeface="Calibri" panose="020F0502020204030204" pitchFamily="34" charset="0"/>
                <a:cs typeface="Arial" panose="020B0604020202020204" pitchFamily="34" charset="0"/>
              </a:rPr>
              <a:t>Protecting an adult’s right to live in safety, free from abuse and neglect. </a:t>
            </a:r>
          </a:p>
          <a:p>
            <a:pPr>
              <a:lnSpc>
                <a:spcPts val="1680"/>
              </a:lnSpc>
              <a:spcAft>
                <a:spcPts val="1125"/>
              </a:spcAft>
            </a:pPr>
            <a:r>
              <a:rPr lang="en-GB" sz="1800" b="1" dirty="0">
                <a:solidFill>
                  <a:schemeClr val="tx1"/>
                </a:solidFill>
                <a:latin typeface="Arial" panose="020B0604020202020204" pitchFamily="34" charset="0"/>
                <a:ea typeface="Calibri" panose="020F0502020204030204" pitchFamily="34" charset="0"/>
                <a:cs typeface="Arial" panose="020B0604020202020204" pitchFamily="34" charset="0"/>
              </a:rPr>
              <a:t>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 </a:t>
            </a:r>
          </a:p>
          <a:p>
            <a:pPr>
              <a:lnSpc>
                <a:spcPts val="1680"/>
              </a:lnSpc>
              <a:spcAft>
                <a:spcPts val="1125"/>
              </a:spcAft>
            </a:pPr>
            <a:r>
              <a:rPr lang="en-GB" sz="1800" b="1" dirty="0">
                <a:solidFill>
                  <a:schemeClr val="tx1"/>
                </a:solidFill>
                <a:latin typeface="Arial" panose="020B0604020202020204" pitchFamily="34" charset="0"/>
                <a:ea typeface="Calibri" panose="020F0502020204030204" pitchFamily="34" charset="0"/>
                <a:cs typeface="Arial" panose="020B0604020202020204" pitchFamily="34" charset="0"/>
              </a:rPr>
              <a:t>This must recognise that adults sometimes have complex interpersonal relationships and may be ambivalent, unclear or unrealistic about their personal circumstances. </a:t>
            </a:r>
          </a:p>
          <a:p>
            <a:pPr>
              <a:lnSpc>
                <a:spcPts val="1680"/>
              </a:lnSpc>
              <a:spcAft>
                <a:spcPts val="1125"/>
              </a:spcAft>
            </a:pPr>
            <a:r>
              <a:rPr lang="en-GB" sz="1800" b="1" dirty="0">
                <a:solidFill>
                  <a:schemeClr val="tx1"/>
                </a:solidFill>
                <a:latin typeface="Arial" panose="020B0604020202020204" pitchFamily="34" charset="0"/>
                <a:ea typeface="Calibri" panose="020F0502020204030204" pitchFamily="34" charset="0"/>
                <a:cs typeface="Arial" panose="020B0604020202020204" pitchFamily="34" charset="0"/>
              </a:rPr>
              <a:t>The Care Act identifies six key principles that should underpin all safeguarding work. These are accountability, empowerment, protection, prevention, proportionality and partnership.</a:t>
            </a:r>
          </a:p>
        </p:txBody>
      </p:sp>
    </p:spTree>
    <p:extLst>
      <p:ext uri="{BB962C8B-B14F-4D97-AF65-F5344CB8AC3E}">
        <p14:creationId xmlns:p14="http://schemas.microsoft.com/office/powerpoint/2010/main" val="139587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Care Act – Adult Duty</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graphicFrame>
        <p:nvGraphicFramePr>
          <p:cNvPr id="26" name="Diagram 25">
            <a:extLst>
              <a:ext uri="{FF2B5EF4-FFF2-40B4-BE49-F238E27FC236}">
                <a16:creationId xmlns:a16="http://schemas.microsoft.com/office/drawing/2014/main" id="{1FC142F9-7C15-4C25-9E32-8268AE9C0EE5}"/>
              </a:ext>
            </a:extLst>
          </p:cNvPr>
          <p:cNvGraphicFramePr/>
          <p:nvPr>
            <p:extLst>
              <p:ext uri="{D42A27DB-BD31-4B8C-83A1-F6EECF244321}">
                <p14:modId xmlns:p14="http://schemas.microsoft.com/office/powerpoint/2010/main" val="2930956208"/>
              </p:ext>
            </p:extLst>
          </p:nvPr>
        </p:nvGraphicFramePr>
        <p:xfrm>
          <a:off x="272142" y="1020524"/>
          <a:ext cx="5606144" cy="450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7" name="Diagram 26">
            <a:extLst>
              <a:ext uri="{FF2B5EF4-FFF2-40B4-BE49-F238E27FC236}">
                <a16:creationId xmlns:a16="http://schemas.microsoft.com/office/drawing/2014/main" id="{97789FAE-926E-409F-99C8-17A7F5BEB66F}"/>
              </a:ext>
            </a:extLst>
          </p:cNvPr>
          <p:cNvGraphicFramePr/>
          <p:nvPr>
            <p:extLst>
              <p:ext uri="{D42A27DB-BD31-4B8C-83A1-F6EECF244321}">
                <p14:modId xmlns:p14="http://schemas.microsoft.com/office/powerpoint/2010/main" val="216974421"/>
              </p:ext>
            </p:extLst>
          </p:nvPr>
        </p:nvGraphicFramePr>
        <p:xfrm>
          <a:off x="6313714" y="1017823"/>
          <a:ext cx="5606144" cy="45066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6373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latin typeface="Arial" panose="020B0604020202020204" pitchFamily="34" charset="0"/>
                <a:cs typeface="Arial" panose="020B0604020202020204" pitchFamily="34" charset="0"/>
              </a:rPr>
              <a:t>Care Act  Duty - Three stage test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97A01D84-F8A7-575E-C78D-F0EF2B0456E0}"/>
              </a:ext>
            </a:extLst>
          </p:cNvPr>
          <p:cNvSpPr txBox="1">
            <a:spLocks/>
          </p:cNvSpPr>
          <p:nvPr/>
        </p:nvSpPr>
        <p:spPr>
          <a:xfrm>
            <a:off x="272142" y="1132120"/>
            <a:ext cx="11669487" cy="4419591"/>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GB" sz="1800" b="1" dirty="0">
                <a:effectLst/>
                <a:latin typeface="Arial" panose="020B0604020202020204" pitchFamily="34" charset="0"/>
                <a:ea typeface="Calibri" panose="020F0502020204030204" pitchFamily="34" charset="0"/>
              </a:rPr>
              <a:t>Safeguarding the Adult from abuse under the meaning of the Care Act 2014, is only done if the three-stage test is met. </a:t>
            </a:r>
            <a:endParaRPr lang="en-GB" sz="18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Arial" panose="020B0604020202020204" pitchFamily="34" charset="0"/>
                <a:ea typeface="Calibri" panose="020F0502020204030204" pitchFamily="34" charset="0"/>
                <a:cs typeface="Arial" panose="020B0604020202020204" pitchFamily="34" charset="0"/>
              </a:rPr>
              <a:t>The three-stage test is: </a:t>
            </a:r>
          </a:p>
          <a:p>
            <a:pPr lvl="0">
              <a:lnSpc>
                <a:spcPct val="107000"/>
              </a:lnSpc>
            </a:pPr>
            <a:endParaRPr lang="en-GB" sz="1800" b="1" dirty="0">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GB" sz="1800" b="1" dirty="0">
                <a:effectLst/>
                <a:latin typeface="Arial" panose="020B0604020202020204" pitchFamily="34" charset="0"/>
                <a:ea typeface="Calibri" panose="020F0502020204030204" pitchFamily="34" charset="0"/>
                <a:cs typeface="Arial" panose="020B0604020202020204" pitchFamily="34" charset="0"/>
              </a:rPr>
              <a:t>1. The adult (18 years and older) is at risk of, or experiencing abuse or neglect;</a:t>
            </a:r>
          </a:p>
          <a:p>
            <a:pPr lvl="0">
              <a:lnSpc>
                <a:spcPct val="107000"/>
              </a:lnSpc>
            </a:pPr>
            <a:endParaRPr lang="en-GB" sz="1800" b="1" dirty="0">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GB" sz="1800" b="1" dirty="0">
                <a:effectLst/>
                <a:latin typeface="Arial" panose="020B0604020202020204" pitchFamily="34" charset="0"/>
                <a:ea typeface="Calibri" panose="020F0502020204030204" pitchFamily="34" charset="0"/>
                <a:cs typeface="Arial" panose="020B0604020202020204" pitchFamily="34" charset="0"/>
              </a:rPr>
              <a:t>2. They are in need of Care and Support needs (whether they have been assessed or these needs are being met by the Local Authority or not) and then </a:t>
            </a:r>
          </a:p>
          <a:p>
            <a:pPr lvl="0">
              <a:lnSpc>
                <a:spcPct val="107000"/>
              </a:lnSpc>
              <a:spcAft>
                <a:spcPts val="800"/>
              </a:spcAft>
            </a:pPr>
            <a:endParaRPr lang="en-GB" sz="1800" b="1"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r>
              <a:rPr lang="en-GB" sz="1800" b="1" dirty="0">
                <a:effectLst/>
                <a:latin typeface="Arial" panose="020B0604020202020204" pitchFamily="34" charset="0"/>
                <a:ea typeface="Calibri" panose="020F0502020204030204" pitchFamily="34" charset="0"/>
                <a:cs typeface="Arial" panose="020B0604020202020204" pitchFamily="34" charset="0"/>
              </a:rPr>
              <a:t>3. As a result of care and support needs the person is unable to </a:t>
            </a:r>
            <a:r>
              <a:rPr lang="en-GB" sz="1800" b="1" dirty="0">
                <a:effectLst/>
                <a:latin typeface="Arial" panose="020B0604020202020204" pitchFamily="34" charset="0"/>
                <a:ea typeface="Times New Roman" panose="02020603050405020304" pitchFamily="18" charset="0"/>
                <a:cs typeface="Arial" panose="020B0604020202020204" pitchFamily="34" charset="0"/>
              </a:rPr>
              <a:t>protect themselves against the abuse or neglect.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4140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b="1" dirty="0">
                <a:latin typeface="Arial" panose="020B0604020202020204" pitchFamily="34" charset="0"/>
                <a:cs typeface="Arial" panose="020B0604020202020204" pitchFamily="34" charset="0"/>
              </a:rPr>
              <a:t>Consent is a key factor</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97A01D84-F8A7-575E-C78D-F0EF2B0456E0}"/>
              </a:ext>
            </a:extLst>
          </p:cNvPr>
          <p:cNvSpPr txBox="1">
            <a:spLocks/>
          </p:cNvSpPr>
          <p:nvPr/>
        </p:nvSpPr>
        <p:spPr>
          <a:xfrm>
            <a:off x="272142" y="1132120"/>
            <a:ext cx="11669487" cy="4419591"/>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If the adult has Mental </a:t>
            </a:r>
            <a:r>
              <a:rPr lang="en-GB" sz="1800" b="1" dirty="0">
                <a:latin typeface="Arial" panose="020B0604020202020204" pitchFamily="34" charset="0"/>
                <a:ea typeface="Calibri" panose="020F0502020204030204" pitchFamily="34" charset="0"/>
                <a:cs typeface="Times New Roman" panose="02020603050405020304" pitchFamily="18" charset="0"/>
              </a:rPr>
              <a:t>C</a:t>
            </a:r>
            <a:r>
              <a:rPr lang="en-GB" sz="1800" b="1" dirty="0">
                <a:effectLst/>
                <a:latin typeface="Arial" panose="020B0604020202020204" pitchFamily="34" charset="0"/>
                <a:ea typeface="Calibri" panose="020F0502020204030204" pitchFamily="34" charset="0"/>
                <a:cs typeface="Times New Roman" panose="02020603050405020304" pitchFamily="18" charset="0"/>
              </a:rPr>
              <a:t>apacity to decide about whether they want support to keep them safe, we will seek their consent. </a:t>
            </a:r>
          </a:p>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If they do not give their consent it is </a:t>
            </a:r>
            <a:r>
              <a:rPr lang="en-GB" sz="1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unlikely</a:t>
            </a:r>
            <a:r>
              <a:rPr lang="en-GB" sz="1800" b="1" dirty="0">
                <a:effectLst/>
                <a:latin typeface="Arial" panose="020B0604020202020204" pitchFamily="34" charset="0"/>
                <a:ea typeface="Calibri" panose="020F0502020204030204" pitchFamily="34" charset="0"/>
                <a:cs typeface="Times New Roman" panose="02020603050405020304" pitchFamily="18" charset="0"/>
              </a:rPr>
              <a:t> to progress with a safeguarding process. </a:t>
            </a:r>
          </a:p>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If the risks are high, we may discuss the case with other agencies, to see if they are equally concerned and if need be the matter may still progress through safeguarding adults, because of vital interest. </a:t>
            </a:r>
          </a:p>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An example of vital interest may be if other adults with care and support may be at risk for example where they all live and experience the same abuse in a care establishment. </a:t>
            </a:r>
          </a:p>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Where the adult lacks mental capacity to give consent a mental capacity assessment and a best interests decision is required.</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38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914400" y="2870201"/>
            <a:ext cx="10439400" cy="558799"/>
          </a:xfrm>
        </p:spPr>
        <p:txBody>
          <a:bodyPr>
            <a:normAutofit/>
          </a:bodyPr>
          <a:lstStyle/>
          <a:p>
            <a:pPr algn="ctr"/>
            <a:r>
              <a:rPr lang="en-GB" sz="3200" dirty="0"/>
              <a:t> Welcome and Introductions</a:t>
            </a:r>
          </a:p>
        </p:txBody>
      </p: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555171" y="5802086"/>
            <a:ext cx="11157858"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1006554-CCC5-4F7D-B230-2C47D9439546}"/>
              </a:ext>
            </a:extLst>
          </p:cNvPr>
          <p:cNvCxnSpPr>
            <a:cxnSpLocks/>
          </p:cNvCxnSpPr>
          <p:nvPr/>
        </p:nvCxnSpPr>
        <p:spPr>
          <a:xfrm>
            <a:off x="555171" y="881743"/>
            <a:ext cx="11157858"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6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b="1" dirty="0">
                <a:latin typeface="Arial" panose="020B0604020202020204" pitchFamily="34" charset="0"/>
                <a:cs typeface="Arial" panose="020B0604020202020204" pitchFamily="34" charset="0"/>
              </a:rPr>
              <a:t>Making Safeguarding Personal – the person with capacity</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97A01D84-F8A7-575E-C78D-F0EF2B0456E0}"/>
              </a:ext>
            </a:extLst>
          </p:cNvPr>
          <p:cNvSpPr txBox="1">
            <a:spLocks/>
          </p:cNvSpPr>
          <p:nvPr/>
        </p:nvSpPr>
        <p:spPr>
          <a:xfrm>
            <a:off x="177554" y="1132120"/>
            <a:ext cx="11764076" cy="4419591"/>
          </a:xfrm>
          <a:prstGeom prst="rect">
            <a:avLst/>
          </a:prstGeom>
          <a:solidFill>
            <a:schemeClr val="bg1"/>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During the safeguarding process interventions are planned to support the person with regards to what outcomes they want to see.</a:t>
            </a:r>
          </a:p>
          <a:p>
            <a:pPr>
              <a:lnSpc>
                <a:spcPct val="107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When focussing on what the adult wants regarding their safety, the principle of Making Safeguarding Personal applies in everything that is done. </a:t>
            </a:r>
          </a:p>
          <a:p>
            <a:pPr>
              <a:lnSpc>
                <a:spcPct val="107000"/>
              </a:lnSpc>
              <a:spcAft>
                <a:spcPts val="800"/>
              </a:spcAft>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The process is based on what their views and wishes are and how they would like to be supported to be safe or safer, minimise harm to them and maximise their wellbeing. </a:t>
            </a:r>
          </a:p>
          <a:p>
            <a:pPr>
              <a:lnSpc>
                <a:spcPct val="107000"/>
              </a:lnSpc>
              <a:spcAft>
                <a:spcPts val="800"/>
              </a:spcAft>
            </a:pPr>
            <a:endParaRPr lang="en-GB" sz="18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b="1" dirty="0">
                <a:effectLst/>
                <a:latin typeface="Arial" panose="020B0604020202020204" pitchFamily="34" charset="0"/>
                <a:ea typeface="Calibri" panose="020F0502020204030204" pitchFamily="34" charset="0"/>
                <a:cs typeface="Times New Roman" panose="02020603050405020304" pitchFamily="18" charset="0"/>
              </a:rPr>
              <a:t>The person with capacity has the </a:t>
            </a:r>
            <a:r>
              <a:rPr lang="en-GB" sz="18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right to make an unwise decision </a:t>
            </a:r>
            <a:r>
              <a:rPr lang="en-GB" sz="1800" b="1" dirty="0">
                <a:effectLst/>
                <a:latin typeface="Arial" panose="020B0604020202020204" pitchFamily="34" charset="0"/>
                <a:ea typeface="Calibri" panose="020F0502020204030204" pitchFamily="34" charset="0"/>
                <a:cs typeface="Times New Roman" panose="02020603050405020304" pitchFamily="18" charset="0"/>
              </a:rPr>
              <a:t>which is Specified  in the Care Act</a:t>
            </a:r>
          </a:p>
        </p:txBody>
      </p:sp>
    </p:spTree>
    <p:extLst>
      <p:ext uri="{BB962C8B-B14F-4D97-AF65-F5344CB8AC3E}">
        <p14:creationId xmlns:p14="http://schemas.microsoft.com/office/powerpoint/2010/main" val="144878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776551" y="881731"/>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Principles of information sharing</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0" name="Title 3">
            <a:extLst>
              <a:ext uri="{FF2B5EF4-FFF2-40B4-BE49-F238E27FC236}">
                <a16:creationId xmlns:a16="http://schemas.microsoft.com/office/drawing/2014/main" id="{45195541-9A94-4742-8324-C4DE9DEB2D58}"/>
              </a:ext>
            </a:extLst>
          </p:cNvPr>
          <p:cNvSpPr txBox="1">
            <a:spLocks/>
          </p:cNvSpPr>
          <p:nvPr/>
        </p:nvSpPr>
        <p:spPr>
          <a:xfrm>
            <a:off x="272141" y="1175657"/>
            <a:ext cx="4223659" cy="3015344"/>
          </a:xfrm>
          <a:prstGeom prst="rect">
            <a:avLst/>
          </a:prstGeom>
          <a:solidFill>
            <a:schemeClr val="bg1">
              <a:lumMod val="75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buNone/>
            </a:pPr>
            <a:r>
              <a:rPr lang="en-GB" sz="2000" b="1" dirty="0">
                <a:solidFill>
                  <a:schemeClr val="bg1"/>
                </a:solidFill>
                <a:effectLst/>
                <a:cs typeface="Arial" panose="020B0604020202020204" pitchFamily="34" charset="0"/>
              </a:rPr>
              <a:t>The Seven Principles to Information Sharing</a:t>
            </a:r>
          </a:p>
          <a:p>
            <a:pPr marL="0" indent="0">
              <a:buNone/>
            </a:pPr>
            <a:br>
              <a:rPr lang="en-GB" sz="2000" b="1" dirty="0">
                <a:solidFill>
                  <a:schemeClr val="bg1"/>
                </a:solidFill>
                <a:cs typeface="Arial" panose="020B0604020202020204" pitchFamily="34" charset="0"/>
              </a:rPr>
            </a:br>
            <a:r>
              <a:rPr lang="en-GB" sz="2000" dirty="0">
                <a:solidFill>
                  <a:schemeClr val="bg1"/>
                </a:solidFill>
                <a:effectLst/>
                <a:cs typeface="Arial" panose="020B0604020202020204" pitchFamily="34" charset="0"/>
              </a:rPr>
              <a:t>1. </a:t>
            </a:r>
            <a:r>
              <a:rPr lang="en-GB" sz="2000" i="0" dirty="0">
                <a:solidFill>
                  <a:schemeClr val="bg1"/>
                </a:solidFill>
                <a:effectLst/>
                <a:cs typeface="Arial" panose="020B0604020202020204" pitchFamily="34" charset="0"/>
              </a:rPr>
              <a:t>Necessary and Proportionate</a:t>
            </a:r>
            <a:br>
              <a:rPr lang="en-GB" sz="2000" i="0" dirty="0">
                <a:solidFill>
                  <a:schemeClr val="bg1"/>
                </a:solidFill>
                <a:effectLst/>
                <a:cs typeface="Arial" panose="020B0604020202020204" pitchFamily="34" charset="0"/>
              </a:rPr>
            </a:br>
            <a:r>
              <a:rPr lang="en-GB" sz="2000" dirty="0">
                <a:solidFill>
                  <a:schemeClr val="bg1"/>
                </a:solidFill>
                <a:cs typeface="Arial" panose="020B0604020202020204" pitchFamily="34" charset="0"/>
              </a:rPr>
              <a:t>2</a:t>
            </a:r>
            <a:r>
              <a:rPr lang="en-GB" sz="2000" i="0" dirty="0">
                <a:solidFill>
                  <a:schemeClr val="bg1"/>
                </a:solidFill>
                <a:effectLst/>
                <a:cs typeface="Arial" panose="020B0604020202020204" pitchFamily="34" charset="0"/>
              </a:rPr>
              <a:t>. Relevant</a:t>
            </a:r>
            <a:br>
              <a:rPr lang="en-GB" sz="2000" i="0" dirty="0">
                <a:solidFill>
                  <a:schemeClr val="bg1"/>
                </a:solidFill>
                <a:effectLst/>
                <a:cs typeface="Arial" panose="020B0604020202020204" pitchFamily="34" charset="0"/>
              </a:rPr>
            </a:br>
            <a:r>
              <a:rPr lang="en-GB" sz="2000" i="0" dirty="0">
                <a:solidFill>
                  <a:schemeClr val="bg1"/>
                </a:solidFill>
                <a:effectLst/>
                <a:cs typeface="Arial" panose="020B0604020202020204" pitchFamily="34" charset="0"/>
              </a:rPr>
              <a:t>3. Adequate</a:t>
            </a:r>
            <a:br>
              <a:rPr lang="en-GB" sz="2000" i="0" dirty="0">
                <a:solidFill>
                  <a:schemeClr val="bg1"/>
                </a:solidFill>
                <a:effectLst/>
                <a:cs typeface="Arial" panose="020B0604020202020204" pitchFamily="34" charset="0"/>
              </a:rPr>
            </a:br>
            <a:r>
              <a:rPr lang="en-GB" sz="2000" i="0" dirty="0">
                <a:solidFill>
                  <a:schemeClr val="bg1"/>
                </a:solidFill>
                <a:effectLst/>
                <a:cs typeface="Arial" panose="020B0604020202020204" pitchFamily="34" charset="0"/>
              </a:rPr>
              <a:t>4. Accurate</a:t>
            </a:r>
            <a:br>
              <a:rPr lang="en-GB" sz="2000" i="0" dirty="0">
                <a:solidFill>
                  <a:schemeClr val="bg1"/>
                </a:solidFill>
                <a:effectLst/>
                <a:cs typeface="Arial" panose="020B0604020202020204" pitchFamily="34" charset="0"/>
              </a:rPr>
            </a:br>
            <a:r>
              <a:rPr lang="en-GB" sz="2000" i="0" dirty="0">
                <a:solidFill>
                  <a:schemeClr val="bg1"/>
                </a:solidFill>
                <a:effectLst/>
                <a:cs typeface="Arial" panose="020B0604020202020204" pitchFamily="34" charset="0"/>
              </a:rPr>
              <a:t>5. Timely </a:t>
            </a:r>
            <a:br>
              <a:rPr lang="en-GB" sz="2000" i="0" dirty="0">
                <a:solidFill>
                  <a:schemeClr val="bg1"/>
                </a:solidFill>
                <a:effectLst/>
                <a:cs typeface="Arial" panose="020B0604020202020204" pitchFamily="34" charset="0"/>
              </a:rPr>
            </a:br>
            <a:r>
              <a:rPr lang="en-GB" sz="2000" i="0" dirty="0">
                <a:solidFill>
                  <a:schemeClr val="bg1"/>
                </a:solidFill>
                <a:effectLst/>
                <a:cs typeface="Arial" panose="020B0604020202020204" pitchFamily="34" charset="0"/>
              </a:rPr>
              <a:t>6. Secure</a:t>
            </a:r>
            <a:br>
              <a:rPr lang="en-GB" sz="2000" i="0" dirty="0">
                <a:solidFill>
                  <a:schemeClr val="bg1"/>
                </a:solidFill>
                <a:effectLst/>
                <a:cs typeface="Arial" panose="020B0604020202020204" pitchFamily="34" charset="0"/>
              </a:rPr>
            </a:br>
            <a:r>
              <a:rPr lang="en-GB" sz="2000" i="0" dirty="0">
                <a:solidFill>
                  <a:schemeClr val="bg1"/>
                </a:solidFill>
                <a:effectLst/>
                <a:cs typeface="Arial" panose="020B0604020202020204" pitchFamily="34" charset="0"/>
              </a:rPr>
              <a:t>7. Record </a:t>
            </a:r>
          </a:p>
        </p:txBody>
      </p:sp>
      <p:sp>
        <p:nvSpPr>
          <p:cNvPr id="13" name="Title 3">
            <a:extLst>
              <a:ext uri="{FF2B5EF4-FFF2-40B4-BE49-F238E27FC236}">
                <a16:creationId xmlns:a16="http://schemas.microsoft.com/office/drawing/2014/main" id="{31E22191-CF8E-4C9B-8228-3ADE47EF06F9}"/>
              </a:ext>
            </a:extLst>
          </p:cNvPr>
          <p:cNvSpPr txBox="1">
            <a:spLocks/>
          </p:cNvSpPr>
          <p:nvPr/>
        </p:nvSpPr>
        <p:spPr>
          <a:xfrm>
            <a:off x="4789713" y="1175657"/>
            <a:ext cx="7228115" cy="4220603"/>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0000"/>
                </a:solidFill>
                <a:effectLst/>
                <a:uLnTx/>
                <a:uFillTx/>
                <a:ea typeface="+mn-ea"/>
                <a:cs typeface="Arial" panose="020B0604020202020204" pitchFamily="34" charset="0"/>
              </a:rPr>
              <a:t>With the seven principles in mind the following questions must be considered when deciding whether to share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Whose information is this?</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Is there a lawful basis to share the information? You need to justify the purpose and identify the relevant legal gateway or legislation that applies.</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Can the information be pseudonymised or anonymised ahead of sharing?</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How have individuals been informed that the information will be shared? This could be via a privacy notice? Will they have the expectation that their information will be shared? Consider whether notifying the individual of the sharing may place someone at risk or prejudice a police or safeguarding investigation.</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Have any requests not to share been received and considered?</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How much information is necessary to share in this situation? Think about data minimisation.</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Is the information accurate and up to date? Has the difference between fact and opinion been stated?</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Is access to the information limited to only those who need it? Is it being given to the right person?</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Is the information being shared in a secure way?</a:t>
            </a:r>
            <a:b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br>
            <a:r>
              <a:rPr kumimoji="0" lang="en-GB" sz="1600" b="0" i="0" u="none" strike="noStrike" kern="1200" cap="none" spc="0" normalizeH="0" baseline="0" noProof="0" dirty="0">
                <a:ln>
                  <a:noFill/>
                </a:ln>
                <a:solidFill>
                  <a:srgbClr val="000000"/>
                </a:solidFill>
                <a:effectLst/>
                <a:uLnTx/>
                <a:uFillTx/>
                <a:ea typeface="+mn-ea"/>
                <a:cs typeface="Arial" panose="020B0604020202020204" pitchFamily="34" charset="0"/>
              </a:rPr>
              <a:t>Has the decision to share or not share been recorded?</a:t>
            </a:r>
          </a:p>
        </p:txBody>
      </p:sp>
      <p:sp>
        <p:nvSpPr>
          <p:cNvPr id="14" name="Title 3">
            <a:extLst>
              <a:ext uri="{FF2B5EF4-FFF2-40B4-BE49-F238E27FC236}">
                <a16:creationId xmlns:a16="http://schemas.microsoft.com/office/drawing/2014/main" id="{2D1251D6-08A9-44BE-AD18-67B1A7B5B237}"/>
              </a:ext>
            </a:extLst>
          </p:cNvPr>
          <p:cNvSpPr txBox="1">
            <a:spLocks/>
          </p:cNvSpPr>
          <p:nvPr/>
        </p:nvSpPr>
        <p:spPr>
          <a:xfrm>
            <a:off x="174171" y="4339797"/>
            <a:ext cx="4495800" cy="1334380"/>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indent="0" algn="ctr">
              <a:buNone/>
            </a:pPr>
            <a:r>
              <a:rPr lang="en-GB" sz="1600" b="1" dirty="0">
                <a:solidFill>
                  <a:srgbClr val="FF0000"/>
                </a:solidFill>
                <a:latin typeface="Arial" panose="020B0604020202020204" pitchFamily="34" charset="0"/>
                <a:cs typeface="Arial" panose="020B0604020202020204" pitchFamily="34" charset="0"/>
              </a:rPr>
              <a:t>Remember that the Data Protection Act 2018 is not a barrier to sharing information but provides a framework to ensure that personal information about living persons is shared appropriately.</a:t>
            </a:r>
            <a:endParaRPr lang="en-GB" sz="1600" b="1" dirty="0">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29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776551" y="881731"/>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Responding to concerns</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2" name="Title 3">
            <a:extLst>
              <a:ext uri="{FF2B5EF4-FFF2-40B4-BE49-F238E27FC236}">
                <a16:creationId xmlns:a16="http://schemas.microsoft.com/office/drawing/2014/main" id="{09680B6B-9EFE-4E12-99E9-40D6CE8AF60E}"/>
              </a:ext>
            </a:extLst>
          </p:cNvPr>
          <p:cNvSpPr txBox="1">
            <a:spLocks/>
          </p:cNvSpPr>
          <p:nvPr/>
        </p:nvSpPr>
        <p:spPr>
          <a:xfrm>
            <a:off x="304800" y="942508"/>
            <a:ext cx="11636829" cy="527060"/>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t>What to do if you are worried about a child or vulnerable adult</a:t>
            </a:r>
          </a:p>
        </p:txBody>
      </p:sp>
      <p:pic>
        <p:nvPicPr>
          <p:cNvPr id="11" name="Content Placeholder 5">
            <a:extLst>
              <a:ext uri="{FF2B5EF4-FFF2-40B4-BE49-F238E27FC236}">
                <a16:creationId xmlns:a16="http://schemas.microsoft.com/office/drawing/2014/main" id="{A5CBDEB8-B79B-408D-AAB0-8D2B17E9AB9A}"/>
              </a:ext>
            </a:extLst>
          </p:cNvPr>
          <p:cNvPicPr>
            <a:picLocks noChangeAspect="1"/>
          </p:cNvPicPr>
          <p:nvPr/>
        </p:nvPicPr>
        <p:blipFill rotWithShape="1">
          <a:blip r:embed="rId3"/>
          <a:srcRect l="31607" t="35182" r="13708" b="17197"/>
          <a:stretch/>
        </p:blipFill>
        <p:spPr>
          <a:xfrm>
            <a:off x="1258071" y="1712781"/>
            <a:ext cx="9730286" cy="3846078"/>
          </a:xfrm>
          <a:prstGeom prst="rect">
            <a:avLst/>
          </a:prstGeom>
        </p:spPr>
      </p:pic>
    </p:spTree>
    <p:extLst>
      <p:ext uri="{BB962C8B-B14F-4D97-AF65-F5344CB8AC3E}">
        <p14:creationId xmlns:p14="http://schemas.microsoft.com/office/powerpoint/2010/main" val="1865353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914400" y="2870201"/>
            <a:ext cx="10439400" cy="558799"/>
          </a:xfrm>
        </p:spPr>
        <p:txBody>
          <a:bodyPr>
            <a:normAutofit/>
          </a:bodyPr>
          <a:lstStyle/>
          <a:p>
            <a:pPr algn="ctr"/>
            <a:r>
              <a:rPr lang="en-GB" sz="3200" dirty="0"/>
              <a:t>Questions and Answers</a:t>
            </a:r>
          </a:p>
        </p:txBody>
      </p: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555171" y="5802086"/>
            <a:ext cx="11157858"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1006554-CCC5-4F7D-B230-2C47D9439546}"/>
              </a:ext>
            </a:extLst>
          </p:cNvPr>
          <p:cNvCxnSpPr>
            <a:cxnSpLocks/>
          </p:cNvCxnSpPr>
          <p:nvPr/>
        </p:nvCxnSpPr>
        <p:spPr>
          <a:xfrm>
            <a:off x="555171" y="881743"/>
            <a:ext cx="11157858"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47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C7E0-DB79-4599-80FE-C1D300065462}"/>
              </a:ext>
            </a:extLst>
          </p:cNvPr>
          <p:cNvSpPr>
            <a:spLocks noGrp="1"/>
          </p:cNvSpPr>
          <p:nvPr>
            <p:ph type="title"/>
          </p:nvPr>
        </p:nvSpPr>
        <p:spPr>
          <a:xfrm>
            <a:off x="160421" y="136525"/>
            <a:ext cx="11903242" cy="938296"/>
          </a:xfrm>
          <a:solidFill>
            <a:srgbClr val="FFC9C9"/>
          </a:solidFill>
        </p:spPr>
        <p:txBody>
          <a:bodyPr/>
          <a:lstStyle/>
          <a:p>
            <a:r>
              <a:rPr lang="en-GB" dirty="0">
                <a:solidFill>
                  <a:srgbClr val="FF0000"/>
                </a:solidFill>
                <a:latin typeface="Arial" panose="020B0604020202020204" pitchFamily="34" charset="0"/>
                <a:cs typeface="Arial" panose="020B0604020202020204" pitchFamily="34" charset="0"/>
              </a:rPr>
              <a:t>10. KEY DOCUMENTS &amp; READING (LOCAL)</a:t>
            </a:r>
          </a:p>
        </p:txBody>
      </p:sp>
      <p:graphicFrame>
        <p:nvGraphicFramePr>
          <p:cNvPr id="5" name="Table 5">
            <a:extLst>
              <a:ext uri="{FF2B5EF4-FFF2-40B4-BE49-F238E27FC236}">
                <a16:creationId xmlns:a16="http://schemas.microsoft.com/office/drawing/2014/main" id="{7497C808-277F-4E99-95AF-D1BC0794AFE5}"/>
              </a:ext>
            </a:extLst>
          </p:cNvPr>
          <p:cNvGraphicFramePr>
            <a:graphicFrameLocks noGrp="1"/>
          </p:cNvGraphicFramePr>
          <p:nvPr>
            <p:ph idx="1"/>
          </p:nvPr>
        </p:nvGraphicFramePr>
        <p:xfrm>
          <a:off x="160421" y="1267327"/>
          <a:ext cx="11710737" cy="3111488"/>
        </p:xfrm>
        <a:graphic>
          <a:graphicData uri="http://schemas.openxmlformats.org/drawingml/2006/table">
            <a:tbl>
              <a:tblPr firstRow="1" bandRow="1">
                <a:tableStyleId>{F5AB1C69-6EDB-4FF4-983F-18BD219EF322}</a:tableStyleId>
              </a:tblPr>
              <a:tblGrid>
                <a:gridCol w="4332484">
                  <a:extLst>
                    <a:ext uri="{9D8B030D-6E8A-4147-A177-3AD203B41FA5}">
                      <a16:colId xmlns:a16="http://schemas.microsoft.com/office/drawing/2014/main" val="174477621"/>
                    </a:ext>
                  </a:extLst>
                </a:gridCol>
                <a:gridCol w="7378253">
                  <a:extLst>
                    <a:ext uri="{9D8B030D-6E8A-4147-A177-3AD203B41FA5}">
                      <a16:colId xmlns:a16="http://schemas.microsoft.com/office/drawing/2014/main" val="3963687917"/>
                    </a:ext>
                  </a:extLst>
                </a:gridCol>
              </a:tblGrid>
              <a:tr h="412112">
                <a:tc>
                  <a:txBody>
                    <a:bodyPr/>
                    <a:lstStyle/>
                    <a:p>
                      <a:r>
                        <a:rPr lang="en-GB" dirty="0"/>
                        <a:t>Name of Document </a:t>
                      </a:r>
                    </a:p>
                  </a:txBody>
                  <a:tcPr/>
                </a:tc>
                <a:tc>
                  <a:txBody>
                    <a:bodyPr/>
                    <a:lstStyle/>
                    <a:p>
                      <a:r>
                        <a:rPr lang="en-GB" dirty="0"/>
                        <a:t>Link </a:t>
                      </a:r>
                    </a:p>
                  </a:txBody>
                  <a:tcPr/>
                </a:tc>
                <a:extLst>
                  <a:ext uri="{0D108BD9-81ED-4DB2-BD59-A6C34878D82A}">
                    <a16:rowId xmlns:a16="http://schemas.microsoft.com/office/drawing/2014/main" val="1654530763"/>
                  </a:ext>
                </a:extLst>
              </a:tr>
              <a:tr h="412112">
                <a:tc>
                  <a:txBody>
                    <a:bodyPr/>
                    <a:lstStyle/>
                    <a:p>
                      <a:r>
                        <a:rPr lang="en-GB" sz="1400" b="1" dirty="0">
                          <a:latin typeface="Arial" panose="020B0604020202020204" pitchFamily="34" charset="0"/>
                          <a:cs typeface="Arial" panose="020B0604020202020204" pitchFamily="34" charset="0"/>
                        </a:rPr>
                        <a:t>Safeguarding Adults Board (SAB)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Independent Chair: </a:t>
                      </a:r>
                      <a:r>
                        <a:rPr lang="en-GB" sz="1400" b="0" i="0" kern="1200" dirty="0">
                          <a:solidFill>
                            <a:schemeClr val="dk1"/>
                          </a:solidFill>
                          <a:effectLst/>
                          <a:latin typeface="Arial" panose="020B0604020202020204" pitchFamily="34" charset="0"/>
                          <a:ea typeface="+mn-ea"/>
                          <a:cs typeface="Arial" panose="020B0604020202020204" pitchFamily="34" charset="0"/>
                        </a:rPr>
                        <a:t>Anju Ahluwalia</a:t>
                      </a:r>
                    </a:p>
                    <a:p>
                      <a:endParaRPr lang="en-GB" sz="1400" b="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hlinkClick r:id="rId2"/>
                        </a:rPr>
                        <a:t>Barking and Dagenham Safeguarding Adults Board | LBBD</a:t>
                      </a:r>
                      <a:endParaRPr lang="en-GB" sz="1400" dirty="0">
                        <a:latin typeface="Arial" panose="020B0604020202020204" pitchFamily="34" charset="0"/>
                        <a:cs typeface="Arial" panose="020B0604020202020204" pitchFamily="34" charset="0"/>
                      </a:endParaRPr>
                    </a:p>
                    <a:p>
                      <a:r>
                        <a:rPr lang="en-GB" sz="1400" b="0" i="0" kern="1200" dirty="0">
                          <a:solidFill>
                            <a:schemeClr val="dk1"/>
                          </a:solidFill>
                          <a:effectLst/>
                          <a:latin typeface="Arial" panose="020B0604020202020204" pitchFamily="34" charset="0"/>
                          <a:ea typeface="+mn-ea"/>
                          <a:cs typeface="Arial" panose="020B0604020202020204" pitchFamily="34" charset="0"/>
                        </a:rPr>
                        <a:t>Last Annual Report </a:t>
                      </a:r>
                      <a:r>
                        <a:rPr lang="en-GB" sz="1400" dirty="0">
                          <a:latin typeface="Arial" panose="020B0604020202020204" pitchFamily="34" charset="0"/>
                          <a:cs typeface="Arial" panose="020B0604020202020204" pitchFamily="34" charset="0"/>
                          <a:hlinkClick r:id="rId3"/>
                        </a:rPr>
                        <a:t>FINAL SAB Annual Report 2020-21.pdf (lbbd.gov.uk)</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5431135"/>
                  </a:ext>
                </a:extLst>
              </a:tr>
              <a:tr h="412112">
                <a:tc>
                  <a:txBody>
                    <a:bodyPr/>
                    <a:lstStyle/>
                    <a:p>
                      <a:r>
                        <a:rPr lang="en-GB" sz="1400" b="1" dirty="0">
                          <a:latin typeface="Arial" panose="020B0604020202020204" pitchFamily="34" charset="0"/>
                          <a:cs typeface="Arial" panose="020B0604020202020204" pitchFamily="34" charset="0"/>
                        </a:rPr>
                        <a:t>Safeguarding Children Partnership (SCP, formerly known as the LSCB) </a:t>
                      </a:r>
                    </a:p>
                    <a:p>
                      <a:r>
                        <a:rPr lang="en-GB" sz="1400" b="0" dirty="0">
                          <a:latin typeface="Arial" panose="020B0604020202020204" pitchFamily="34" charset="0"/>
                          <a:cs typeface="Arial" panose="020B0604020202020204" pitchFamily="34" charset="0"/>
                        </a:rPr>
                        <a:t>Independent Scrutineer: Sammy Odoi</a:t>
                      </a:r>
                    </a:p>
                  </a:txBody>
                  <a:tcPr/>
                </a:tc>
                <a:tc>
                  <a:txBody>
                    <a:bodyPr/>
                    <a:lstStyle/>
                    <a:p>
                      <a:r>
                        <a:rPr lang="en-GB" sz="1400" dirty="0">
                          <a:latin typeface="Arial" panose="020B0604020202020204" pitchFamily="34" charset="0"/>
                          <a:cs typeface="Arial" panose="020B0604020202020204" pitchFamily="34" charset="0"/>
                          <a:hlinkClick r:id="rId4"/>
                        </a:rPr>
                        <a:t>https://bdsafeguarding.org</a:t>
                      </a:r>
                      <a:r>
                        <a:rPr lang="en-GB" sz="1400" dirty="0">
                          <a:latin typeface="Arial" panose="020B0604020202020204" pitchFamily="34" charset="0"/>
                          <a:cs typeface="Arial" panose="020B0604020202020204" pitchFamily="34" charset="0"/>
                        </a:rPr>
                        <a:t> </a:t>
                      </a:r>
                    </a:p>
                    <a:p>
                      <a:r>
                        <a:rPr lang="en-GB" sz="1400" dirty="0">
                          <a:latin typeface="Arial" panose="020B0604020202020204" pitchFamily="34" charset="0"/>
                          <a:cs typeface="Arial" panose="020B0604020202020204" pitchFamily="34" charset="0"/>
                        </a:rPr>
                        <a:t>Last Annual Report</a:t>
                      </a:r>
                    </a:p>
                    <a:p>
                      <a:r>
                        <a:rPr lang="en-GB" sz="1400" dirty="0">
                          <a:latin typeface="Arial" panose="020B0604020202020204" pitchFamily="34" charset="0"/>
                          <a:cs typeface="Arial" panose="020B0604020202020204" pitchFamily="34" charset="0"/>
                          <a:hlinkClick r:id="rId5"/>
                        </a:rPr>
                        <a:t>PowerPoint Presentation (bdsafeguarding.org)</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79625480"/>
                  </a:ext>
                </a:extLst>
              </a:tr>
              <a:tr h="412112">
                <a:tc>
                  <a:txBody>
                    <a:bodyPr/>
                    <a:lstStyle/>
                    <a:p>
                      <a:r>
                        <a:rPr lang="en-GB" sz="1400" b="1" dirty="0">
                          <a:latin typeface="Arial" panose="020B0604020202020204" pitchFamily="34" charset="0"/>
                          <a:cs typeface="Arial" panose="020B0604020202020204" pitchFamily="34" charset="0"/>
                        </a:rPr>
                        <a:t>Threshold of Need Guidance </a:t>
                      </a:r>
                    </a:p>
                  </a:txBody>
                  <a:tcPr/>
                </a:tc>
                <a:tc>
                  <a:txBody>
                    <a:bodyPr/>
                    <a:lstStyle/>
                    <a:p>
                      <a:r>
                        <a:rPr lang="en-GB" sz="1400" dirty="0">
                          <a:latin typeface="Arial" panose="020B0604020202020204" pitchFamily="34" charset="0"/>
                          <a:cs typeface="Arial" panose="020B0604020202020204" pitchFamily="34" charset="0"/>
                          <a:hlinkClick r:id="rId6"/>
                        </a:rPr>
                        <a:t>THRESHOLDS-JAN-22.pdf (bdsafeguarding.org)</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724898"/>
                  </a:ext>
                </a:extLst>
              </a:tr>
              <a:tr h="412112">
                <a:tc>
                  <a:txBody>
                    <a:bodyPr/>
                    <a:lstStyle/>
                    <a:p>
                      <a:r>
                        <a:rPr lang="en-GB" sz="1400" b="1" dirty="0">
                          <a:latin typeface="Arial" panose="020B0604020202020204" pitchFamily="34" charset="0"/>
                          <a:cs typeface="Arial" panose="020B0604020202020204" pitchFamily="34" charset="0"/>
                        </a:rPr>
                        <a:t>What to do if you are worried about a child </a:t>
                      </a:r>
                    </a:p>
                  </a:txBody>
                  <a:tcPr/>
                </a:tc>
                <a:tc>
                  <a:txBody>
                    <a:bodyPr/>
                    <a:lstStyle/>
                    <a:p>
                      <a:r>
                        <a:rPr lang="en-GB" sz="1400" dirty="0">
                          <a:latin typeface="Arial" panose="020B0604020202020204" pitchFamily="34" charset="0"/>
                          <a:cs typeface="Arial" panose="020B0604020202020204" pitchFamily="34" charset="0"/>
                          <a:hlinkClick r:id="rId7"/>
                        </a:rPr>
                        <a:t>Report a serious concern about a child (MARF) for professionals | LBBD</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1359036"/>
                  </a:ext>
                </a:extLst>
              </a:tr>
              <a:tr h="412112">
                <a:tc>
                  <a:txBody>
                    <a:bodyPr/>
                    <a:lstStyle/>
                    <a:p>
                      <a:r>
                        <a:rPr lang="en-GB" sz="1400" b="1" dirty="0">
                          <a:latin typeface="Arial" panose="020B0604020202020204" pitchFamily="34" charset="0"/>
                          <a:cs typeface="Arial" panose="020B0604020202020204" pitchFamily="34" charset="0"/>
                        </a:rPr>
                        <a:t>Information Sharing at LBBD </a:t>
                      </a:r>
                    </a:p>
                  </a:txBody>
                  <a:tcPr/>
                </a:tc>
                <a:tc>
                  <a:txBody>
                    <a:bodyPr/>
                    <a:lstStyle/>
                    <a:p>
                      <a:r>
                        <a:rPr lang="en-GB" sz="1400" dirty="0">
                          <a:hlinkClick r:id="rId8"/>
                        </a:rPr>
                        <a:t>Information-Sharing-Policy-February-2021.pdf (lbbd.gov.uk)</a:t>
                      </a:r>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2801859"/>
                  </a:ext>
                </a:extLst>
              </a:tr>
            </a:tbl>
          </a:graphicData>
        </a:graphic>
      </p:graphicFrame>
      <p:sp>
        <p:nvSpPr>
          <p:cNvPr id="4" name="Footer Placeholder 3">
            <a:extLst>
              <a:ext uri="{FF2B5EF4-FFF2-40B4-BE49-F238E27FC236}">
                <a16:creationId xmlns:a16="http://schemas.microsoft.com/office/drawing/2014/main" id="{725E8C24-2321-4015-8336-59D904F2FAFF}"/>
              </a:ext>
            </a:extLst>
          </p:cNvPr>
          <p:cNvSpPr>
            <a:spLocks noGrp="1"/>
          </p:cNvSpPr>
          <p:nvPr>
            <p:ph type="ftr" sz="quarter" idx="11"/>
          </p:nvPr>
        </p:nvSpPr>
        <p:spPr>
          <a:xfrm>
            <a:off x="3096126" y="6356350"/>
            <a:ext cx="505727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One borough; one community; no one left behind </a:t>
            </a:r>
          </a:p>
        </p:txBody>
      </p:sp>
      <p:pic>
        <p:nvPicPr>
          <p:cNvPr id="6" name="Picture 1" descr="Text&#10;&#10;Description automatically generated with medium confidence">
            <a:extLst>
              <a:ext uri="{FF2B5EF4-FFF2-40B4-BE49-F238E27FC236}">
                <a16:creationId xmlns:a16="http://schemas.microsoft.com/office/drawing/2014/main" id="{169FFBE2-F3CF-4804-811C-C662309F44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28384" y="5990160"/>
            <a:ext cx="1246521" cy="6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AD50C8F-05D6-4BDE-82EE-806A3F2025DE}"/>
              </a:ext>
            </a:extLst>
          </p:cNvPr>
          <p:cNvSpPr txBox="1"/>
          <p:nvPr/>
        </p:nvSpPr>
        <p:spPr>
          <a:xfrm>
            <a:off x="160421" y="4512832"/>
            <a:ext cx="759927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Elaine Allegretti: Director of Adults &amp; Children’s (DCS &amp; DASS)</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April Bald: Operational Director for Children’s Care and Support</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Mike Corrigan, Interim Operational Director, Adults Care and Support </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 Bush: Commissioning Director for Care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Anju Ahluwalia, Independent Chair, Safeguarding Adults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Sammy Odoi, Independent Scrutineer for Safeguarding Children 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851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C7E0-DB79-4599-80FE-C1D300065462}"/>
              </a:ext>
            </a:extLst>
          </p:cNvPr>
          <p:cNvSpPr>
            <a:spLocks noGrp="1"/>
          </p:cNvSpPr>
          <p:nvPr>
            <p:ph type="title"/>
          </p:nvPr>
        </p:nvSpPr>
        <p:spPr>
          <a:xfrm>
            <a:off x="160421" y="136525"/>
            <a:ext cx="11903242" cy="938296"/>
          </a:xfrm>
          <a:solidFill>
            <a:srgbClr val="FFC9C9"/>
          </a:solidFill>
        </p:spPr>
        <p:txBody>
          <a:bodyPr>
            <a:normAutofit fontScale="90000"/>
          </a:bodyPr>
          <a:lstStyle/>
          <a:p>
            <a:r>
              <a:rPr lang="en-GB" dirty="0">
                <a:solidFill>
                  <a:srgbClr val="FF0000"/>
                </a:solidFill>
                <a:latin typeface="Arial" panose="020B0604020202020204" pitchFamily="34" charset="0"/>
                <a:cs typeface="Arial" panose="020B0604020202020204" pitchFamily="34" charset="0"/>
              </a:rPr>
              <a:t>10. KEY DOCUMENTS &amp; READING (NATIONAL)</a:t>
            </a:r>
          </a:p>
        </p:txBody>
      </p:sp>
      <p:graphicFrame>
        <p:nvGraphicFramePr>
          <p:cNvPr id="5" name="Table 5">
            <a:extLst>
              <a:ext uri="{FF2B5EF4-FFF2-40B4-BE49-F238E27FC236}">
                <a16:creationId xmlns:a16="http://schemas.microsoft.com/office/drawing/2014/main" id="{7497C808-277F-4E99-95AF-D1BC0794AFE5}"/>
              </a:ext>
            </a:extLst>
          </p:cNvPr>
          <p:cNvGraphicFramePr>
            <a:graphicFrameLocks noGrp="1"/>
          </p:cNvGraphicFramePr>
          <p:nvPr>
            <p:ph idx="1"/>
          </p:nvPr>
        </p:nvGraphicFramePr>
        <p:xfrm>
          <a:off x="336884" y="1267327"/>
          <a:ext cx="11534274" cy="4422427"/>
        </p:xfrm>
        <a:graphic>
          <a:graphicData uri="http://schemas.openxmlformats.org/drawingml/2006/table">
            <a:tbl>
              <a:tblPr firstRow="1" bandRow="1">
                <a:tableStyleId>{F5AB1C69-6EDB-4FF4-983F-18BD219EF322}</a:tableStyleId>
              </a:tblPr>
              <a:tblGrid>
                <a:gridCol w="4641516">
                  <a:extLst>
                    <a:ext uri="{9D8B030D-6E8A-4147-A177-3AD203B41FA5}">
                      <a16:colId xmlns:a16="http://schemas.microsoft.com/office/drawing/2014/main" val="174477621"/>
                    </a:ext>
                  </a:extLst>
                </a:gridCol>
                <a:gridCol w="6892758">
                  <a:extLst>
                    <a:ext uri="{9D8B030D-6E8A-4147-A177-3AD203B41FA5}">
                      <a16:colId xmlns:a16="http://schemas.microsoft.com/office/drawing/2014/main" val="3963687917"/>
                    </a:ext>
                  </a:extLst>
                </a:gridCol>
              </a:tblGrid>
              <a:tr h="412112">
                <a:tc>
                  <a:txBody>
                    <a:bodyPr/>
                    <a:lstStyle/>
                    <a:p>
                      <a:r>
                        <a:rPr lang="en-GB" dirty="0"/>
                        <a:t>Name of Document </a:t>
                      </a:r>
                    </a:p>
                  </a:txBody>
                  <a:tcPr/>
                </a:tc>
                <a:tc>
                  <a:txBody>
                    <a:bodyPr/>
                    <a:lstStyle/>
                    <a:p>
                      <a:r>
                        <a:rPr lang="en-GB" dirty="0"/>
                        <a:t>Link </a:t>
                      </a:r>
                    </a:p>
                  </a:txBody>
                  <a:tcPr/>
                </a:tc>
                <a:extLst>
                  <a:ext uri="{0D108BD9-81ED-4DB2-BD59-A6C34878D82A}">
                    <a16:rowId xmlns:a16="http://schemas.microsoft.com/office/drawing/2014/main" val="1654530763"/>
                  </a:ext>
                </a:extLst>
              </a:tr>
              <a:tr h="412112">
                <a:tc>
                  <a:txBody>
                    <a:bodyPr/>
                    <a:lstStyle/>
                    <a:p>
                      <a:r>
                        <a:rPr lang="en-GB" sz="1200" b="1" dirty="0">
                          <a:latin typeface="Arial" panose="020B0604020202020204" pitchFamily="34" charset="0"/>
                          <a:cs typeface="Arial" panose="020B0604020202020204" pitchFamily="34" charset="0"/>
                        </a:rPr>
                        <a:t>Care Act 2014 </a:t>
                      </a:r>
                    </a:p>
                  </a:txBody>
                  <a:tcPr/>
                </a:tc>
                <a:tc>
                  <a:txBody>
                    <a:bodyPr/>
                    <a:lstStyle/>
                    <a:p>
                      <a:r>
                        <a:rPr lang="en-GB" sz="1200" b="1" dirty="0">
                          <a:latin typeface="Arial" panose="020B0604020202020204" pitchFamily="34" charset="0"/>
                          <a:cs typeface="Arial" panose="020B0604020202020204" pitchFamily="34" charset="0"/>
                          <a:hlinkClick r:id="rId3"/>
                        </a:rPr>
                        <a:t>Care Act 2014 (legislation.gov.uk)</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35431135"/>
                  </a:ext>
                </a:extLst>
              </a:tr>
              <a:tr h="582061">
                <a:tc>
                  <a:txBody>
                    <a:bodyPr/>
                    <a:lstStyle/>
                    <a:p>
                      <a:r>
                        <a:rPr lang="en-GB" sz="1200" b="1" dirty="0">
                          <a:latin typeface="Arial" panose="020B0604020202020204" pitchFamily="34" charset="0"/>
                          <a:cs typeface="Arial" panose="020B0604020202020204" pitchFamily="34" charset="0"/>
                        </a:rPr>
                        <a:t>London Child Protection Procedures </a:t>
                      </a:r>
                    </a:p>
                  </a:txBody>
                  <a:tcPr/>
                </a:tc>
                <a:tc>
                  <a:txBody>
                    <a:bodyPr/>
                    <a:lstStyle/>
                    <a:p>
                      <a:r>
                        <a:rPr lang="en-GB" sz="1200" b="1" dirty="0">
                          <a:latin typeface="Arial" panose="020B0604020202020204" pitchFamily="34" charset="0"/>
                          <a:cs typeface="Arial" panose="020B0604020202020204" pitchFamily="34" charset="0"/>
                          <a:hlinkClick r:id="rId4"/>
                        </a:rPr>
                        <a:t>London Child Protection Procedures (londonsafeguardingchildrenprocedures.co.uk)</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004502"/>
                  </a:ext>
                </a:extLst>
              </a:tr>
              <a:tr h="831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Information Sharing: Advice for practitioners providing safeguarding services to children, young people, parents and carers</a:t>
                      </a:r>
                    </a:p>
                  </a:txBody>
                  <a:tcPr/>
                </a:tc>
                <a:tc>
                  <a:txBody>
                    <a:bodyPr/>
                    <a:lstStyle/>
                    <a:p>
                      <a:r>
                        <a:rPr lang="en-GB" sz="1200" b="1" dirty="0">
                          <a:latin typeface="Arial" panose="020B0604020202020204" pitchFamily="34" charset="0"/>
                          <a:cs typeface="Arial" panose="020B0604020202020204" pitchFamily="34" charset="0"/>
                          <a:hlinkClick r:id="rId5"/>
                        </a:rPr>
                        <a:t>Information sharing: advice for practitioners (publishing.service.gov.uk)</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0190967"/>
                  </a:ext>
                </a:extLst>
              </a:tr>
              <a:tr h="412112">
                <a:tc>
                  <a:txBody>
                    <a:bodyPr/>
                    <a:lstStyle/>
                    <a:p>
                      <a:r>
                        <a:rPr lang="en-GB" sz="1200" b="1" dirty="0">
                          <a:latin typeface="Arial" panose="020B0604020202020204" pitchFamily="34" charset="0"/>
                          <a:cs typeface="Arial" panose="020B0604020202020204" pitchFamily="34" charset="0"/>
                        </a:rPr>
                        <a:t>Working Together 2018 </a:t>
                      </a:r>
                    </a:p>
                  </a:txBody>
                  <a:tcPr/>
                </a:tc>
                <a:tc>
                  <a:txBody>
                    <a:bodyPr/>
                    <a:lstStyle/>
                    <a:p>
                      <a:r>
                        <a:rPr lang="en-GB" sz="1200" b="1" dirty="0">
                          <a:latin typeface="Arial" panose="020B0604020202020204" pitchFamily="34" charset="0"/>
                          <a:cs typeface="Arial" panose="020B0604020202020204" pitchFamily="34" charset="0"/>
                          <a:hlinkClick r:id="rId6"/>
                        </a:rPr>
                        <a:t>Working Together to Safeguard Children 2018 (publishing.service.gov.uk)</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65547704"/>
                  </a:ext>
                </a:extLst>
              </a:tr>
              <a:tr h="536106">
                <a:tc>
                  <a:txBody>
                    <a:bodyPr/>
                    <a:lstStyle/>
                    <a:p>
                      <a:r>
                        <a:rPr lang="en-GB" sz="1200" b="1" dirty="0">
                          <a:latin typeface="Arial" panose="020B0604020202020204" pitchFamily="34" charset="0"/>
                          <a:cs typeface="Arial" panose="020B0604020202020204" pitchFamily="34" charset="0"/>
                        </a:rPr>
                        <a:t>The Children &amp; Social Work Act </a:t>
                      </a:r>
                    </a:p>
                  </a:txBody>
                  <a:tcPr/>
                </a:tc>
                <a:tc>
                  <a:txBody>
                    <a:bodyPr/>
                    <a:lstStyle/>
                    <a:p>
                      <a:r>
                        <a:rPr lang="en-GB" sz="1200" b="1" dirty="0">
                          <a:latin typeface="Arial" panose="020B0604020202020204" pitchFamily="34" charset="0"/>
                          <a:cs typeface="Arial" panose="020B0604020202020204" pitchFamily="34" charset="0"/>
                          <a:hlinkClick r:id="rId7"/>
                        </a:rPr>
                        <a:t>Children and Social Work Act 2017 (legislation.gov.uk)</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5294121"/>
                  </a:ext>
                </a:extLst>
              </a:tr>
              <a:tr h="412112">
                <a:tc>
                  <a:txBody>
                    <a:bodyPr/>
                    <a:lstStyle/>
                    <a:p>
                      <a:r>
                        <a:rPr lang="en-GB" sz="1200" b="1" dirty="0">
                          <a:latin typeface="Arial" panose="020B0604020202020204" pitchFamily="34" charset="0"/>
                          <a:cs typeface="Arial" panose="020B0604020202020204" pitchFamily="34" charset="0"/>
                        </a:rPr>
                        <a:t>Children Act 2004 </a:t>
                      </a:r>
                    </a:p>
                  </a:txBody>
                  <a:tcPr/>
                </a:tc>
                <a:tc>
                  <a:txBody>
                    <a:bodyPr/>
                    <a:lstStyle/>
                    <a:p>
                      <a:r>
                        <a:rPr lang="en-GB" sz="1200" b="1" dirty="0">
                          <a:latin typeface="Arial" panose="020B0604020202020204" pitchFamily="34" charset="0"/>
                          <a:cs typeface="Arial" panose="020B0604020202020204" pitchFamily="34" charset="0"/>
                          <a:hlinkClick r:id="rId8"/>
                        </a:rPr>
                        <a:t>Children Act 2004 (legislation.gov.uk)</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5606773"/>
                  </a:ext>
                </a:extLst>
              </a:tr>
              <a:tr h="412112">
                <a:tc>
                  <a:txBody>
                    <a:bodyPr/>
                    <a:lstStyle/>
                    <a:p>
                      <a:r>
                        <a:rPr lang="en-GB" sz="1200" b="1" dirty="0">
                          <a:latin typeface="Arial" panose="020B0604020202020204" pitchFamily="34" charset="0"/>
                          <a:cs typeface="Arial" panose="020B0604020202020204" pitchFamily="34" charset="0"/>
                        </a:rPr>
                        <a:t>Deprivation of Liberty Safeguards (</a:t>
                      </a:r>
                      <a:r>
                        <a:rPr lang="en-GB" sz="1200" b="1" dirty="0" err="1">
                          <a:latin typeface="Arial" panose="020B0604020202020204" pitchFamily="34" charset="0"/>
                          <a:cs typeface="Arial" panose="020B0604020202020204" pitchFamily="34" charset="0"/>
                        </a:rPr>
                        <a:t>DoLs</a:t>
                      </a:r>
                      <a:r>
                        <a:rPr lang="en-GB" sz="1200" b="1" dirty="0">
                          <a:latin typeface="Arial" panose="020B0604020202020204" pitchFamily="34" charset="0"/>
                          <a:cs typeface="Arial" panose="020B0604020202020204" pitchFamily="34" charset="0"/>
                        </a:rPr>
                        <a:t>)</a:t>
                      </a:r>
                    </a:p>
                  </a:txBody>
                  <a:tcPr/>
                </a:tc>
                <a:tc>
                  <a:txBody>
                    <a:bodyPr/>
                    <a:lstStyle/>
                    <a:p>
                      <a:r>
                        <a:rPr lang="en-GB" sz="1200" b="1" dirty="0">
                          <a:latin typeface="Arial" panose="020B0604020202020204" pitchFamily="34" charset="0"/>
                          <a:cs typeface="Arial" panose="020B0604020202020204" pitchFamily="34" charset="0"/>
                          <a:hlinkClick r:id="rId9"/>
                        </a:rPr>
                        <a:t>Deprivation of Liberty Safeguards (</a:t>
                      </a:r>
                      <a:r>
                        <a:rPr lang="en-GB" sz="1200" b="1" dirty="0" err="1">
                          <a:latin typeface="Arial" panose="020B0604020202020204" pitchFamily="34" charset="0"/>
                          <a:cs typeface="Arial" panose="020B0604020202020204" pitchFamily="34" charset="0"/>
                          <a:hlinkClick r:id="rId9"/>
                        </a:rPr>
                        <a:t>DoLS</a:t>
                      </a:r>
                      <a:r>
                        <a:rPr lang="en-GB" sz="1200" b="1" dirty="0">
                          <a:latin typeface="Arial" panose="020B0604020202020204" pitchFamily="34" charset="0"/>
                          <a:cs typeface="Arial" panose="020B0604020202020204" pitchFamily="34" charset="0"/>
                          <a:hlinkClick r:id="rId9"/>
                        </a:rPr>
                        <a:t>) at a glance | SCIE</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79625480"/>
                  </a:ext>
                </a:extLst>
              </a:tr>
              <a:tr h="41211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73724898"/>
                  </a:ext>
                </a:extLst>
              </a:tr>
            </a:tbl>
          </a:graphicData>
        </a:graphic>
      </p:graphicFrame>
      <p:sp>
        <p:nvSpPr>
          <p:cNvPr id="4" name="Footer Placeholder 3">
            <a:extLst>
              <a:ext uri="{FF2B5EF4-FFF2-40B4-BE49-F238E27FC236}">
                <a16:creationId xmlns:a16="http://schemas.microsoft.com/office/drawing/2014/main" id="{725E8C24-2321-4015-8336-59D904F2FAFF}"/>
              </a:ext>
            </a:extLst>
          </p:cNvPr>
          <p:cNvSpPr>
            <a:spLocks noGrp="1"/>
          </p:cNvSpPr>
          <p:nvPr>
            <p:ph type="ftr" sz="quarter" idx="11"/>
          </p:nvPr>
        </p:nvSpPr>
        <p:spPr>
          <a:xfrm>
            <a:off x="3096126" y="6356350"/>
            <a:ext cx="505727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One borough; one community; no one left behind </a:t>
            </a:r>
          </a:p>
        </p:txBody>
      </p:sp>
      <p:pic>
        <p:nvPicPr>
          <p:cNvPr id="6" name="Picture 1" descr="Text&#10;&#10;Description automatically generated with medium confidence">
            <a:extLst>
              <a:ext uri="{FF2B5EF4-FFF2-40B4-BE49-F238E27FC236}">
                <a16:creationId xmlns:a16="http://schemas.microsoft.com/office/drawing/2014/main" id="{862A3933-785C-4466-B691-B77D340E6F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28384" y="5990160"/>
            <a:ext cx="1246521" cy="6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82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Session purpose and objectives</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728F40F1-5E4E-40AE-A71B-C3064CCD4764}"/>
              </a:ext>
            </a:extLst>
          </p:cNvPr>
          <p:cNvSpPr txBox="1">
            <a:spLocks/>
          </p:cNvSpPr>
          <p:nvPr/>
        </p:nvSpPr>
        <p:spPr>
          <a:xfrm>
            <a:off x="272141" y="1168304"/>
            <a:ext cx="7882507" cy="434767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panose="020B0604020202020204" pitchFamily="34" charset="0"/>
              <a:buChar char="•"/>
            </a:pPr>
            <a:r>
              <a:rPr lang="en-GB" sz="2400" dirty="0">
                <a:solidFill>
                  <a:srgbClr val="EA0000"/>
                </a:solidFill>
              </a:rPr>
              <a:t>Understanding the Landscape; what the data tells us, demand and challenges. </a:t>
            </a:r>
          </a:p>
          <a:p>
            <a:pPr marL="342900" indent="-342900">
              <a:buFont typeface="Arial" panose="020B0604020202020204" pitchFamily="34" charset="0"/>
              <a:buChar char="•"/>
            </a:pPr>
            <a:r>
              <a:rPr lang="en-GB" sz="2400" dirty="0">
                <a:solidFill>
                  <a:srgbClr val="EA0000"/>
                </a:solidFill>
              </a:rPr>
              <a:t>To have  an awareness of the range of legislation and guidance surrounding safeguarding and the. protection of children and vulnerable adults. </a:t>
            </a:r>
          </a:p>
          <a:p>
            <a:pPr marL="342900" indent="-342900">
              <a:buFont typeface="Arial" panose="020B0604020202020204" pitchFamily="34" charset="0"/>
              <a:buChar char="•"/>
            </a:pPr>
            <a:r>
              <a:rPr lang="en-GB" sz="2400" dirty="0">
                <a:solidFill>
                  <a:srgbClr val="EA0000"/>
                </a:solidFill>
              </a:rPr>
              <a:t>To be able to define the different types of child abuse. </a:t>
            </a:r>
          </a:p>
          <a:p>
            <a:pPr marL="342900" indent="-342900">
              <a:buFont typeface="Arial" panose="020B0604020202020204" pitchFamily="34" charset="0"/>
              <a:buChar char="•"/>
            </a:pPr>
            <a:r>
              <a:rPr lang="en-GB" sz="2400" dirty="0">
                <a:solidFill>
                  <a:srgbClr val="EA0000"/>
                </a:solidFill>
              </a:rPr>
              <a:t>To be able to demonstrate an awareness of the range of indicators of abuse and neglect. </a:t>
            </a:r>
          </a:p>
          <a:p>
            <a:pPr marL="342900" indent="-342900">
              <a:buFont typeface="Arial" panose="020B0604020202020204" pitchFamily="34" charset="0"/>
              <a:buChar char="•"/>
            </a:pPr>
            <a:r>
              <a:rPr lang="en-GB" sz="2400" dirty="0">
                <a:solidFill>
                  <a:srgbClr val="EA0000"/>
                </a:solidFill>
              </a:rPr>
              <a:t>Understand their responsibility to report concerns. </a:t>
            </a:r>
          </a:p>
          <a:p>
            <a:pPr marL="342900" indent="-342900">
              <a:buFont typeface="Arial" panose="020B0604020202020204" pitchFamily="34" charset="0"/>
              <a:buChar char="•"/>
            </a:pPr>
            <a:r>
              <a:rPr lang="en-GB" sz="2400" dirty="0">
                <a:solidFill>
                  <a:srgbClr val="EA0000"/>
                </a:solidFill>
              </a:rPr>
              <a:t>To be able to demonstrate an awareness of the actions to take in the event of suspected abuse</a:t>
            </a:r>
          </a:p>
          <a:p>
            <a:pPr marL="342900" indent="-342900">
              <a:buFont typeface="Arial" panose="020B0604020202020204" pitchFamily="34" charset="0"/>
              <a:buChar char="•"/>
            </a:pPr>
            <a:r>
              <a:rPr lang="en-GB" sz="2400" dirty="0">
                <a:solidFill>
                  <a:srgbClr val="EA0000"/>
                </a:solidFill>
              </a:rPr>
              <a:t>To share information correctly</a:t>
            </a:r>
          </a:p>
        </p:txBody>
      </p:sp>
      <p:pic>
        <p:nvPicPr>
          <p:cNvPr id="7" name="Picture 6" descr="Map&#10;&#10;Description automatically generated">
            <a:extLst>
              <a:ext uri="{FF2B5EF4-FFF2-40B4-BE49-F238E27FC236}">
                <a16:creationId xmlns:a16="http://schemas.microsoft.com/office/drawing/2014/main" id="{92A8B07E-76A7-B5A1-6247-EA84F959A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306" y="2864916"/>
            <a:ext cx="3406543" cy="24215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7C4609C-B8B9-7874-6F13-26EE55CCD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315" y="1157461"/>
            <a:ext cx="3406543" cy="1707455"/>
          </a:xfrm>
          <a:prstGeom prst="rect">
            <a:avLst/>
          </a:prstGeom>
        </p:spPr>
      </p:pic>
      <p:cxnSp>
        <p:nvCxnSpPr>
          <p:cNvPr id="11" name="Straight Connector 10">
            <a:extLst>
              <a:ext uri="{FF2B5EF4-FFF2-40B4-BE49-F238E27FC236}">
                <a16:creationId xmlns:a16="http://schemas.microsoft.com/office/drawing/2014/main" id="{1961A684-41DD-E42C-4EF9-8F2ACBAAACDF}"/>
              </a:ext>
            </a:extLst>
          </p:cNvPr>
          <p:cNvCxnSpPr>
            <a:cxnSpLocks/>
          </p:cNvCxnSpPr>
          <p:nvPr/>
        </p:nvCxnSpPr>
        <p:spPr>
          <a:xfrm>
            <a:off x="8267610" y="1349115"/>
            <a:ext cx="0" cy="3937339"/>
          </a:xfrm>
          <a:prstGeom prst="line">
            <a:avLst/>
          </a:prstGeom>
          <a:ln w="38100">
            <a:solidFill>
              <a:srgbClr val="E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37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Agenda</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97A01D84-F8A7-575E-C78D-F0EF2B0456E0}"/>
              </a:ext>
            </a:extLst>
          </p:cNvPr>
          <p:cNvSpPr txBox="1">
            <a:spLocks/>
          </p:cNvSpPr>
          <p:nvPr/>
        </p:nvSpPr>
        <p:spPr>
          <a:xfrm>
            <a:off x="272142" y="1132120"/>
            <a:ext cx="11669487" cy="4419591"/>
          </a:xfrm>
          <a:prstGeom prst="rect">
            <a:avLst/>
          </a:prstGeom>
          <a:solidFill>
            <a:schemeClr val="bg1">
              <a:lumMod val="65000"/>
            </a:scheme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panose="020B0604020202020204" pitchFamily="34" charset="0"/>
              <a:buChar char="•"/>
            </a:pPr>
            <a:r>
              <a:rPr lang="en-GB" sz="2400" dirty="0">
                <a:solidFill>
                  <a:schemeClr val="bg1"/>
                </a:solidFill>
              </a:rPr>
              <a:t>The Landscape: Safeguarding in the London Borough of Barking and Dagenham </a:t>
            </a:r>
          </a:p>
          <a:p>
            <a:pPr marL="342900" indent="-342900">
              <a:buFont typeface="Arial" panose="020B0604020202020204" pitchFamily="34" charset="0"/>
              <a:buChar char="•"/>
            </a:pPr>
            <a:r>
              <a:rPr lang="en-GB" sz="2400" dirty="0">
                <a:solidFill>
                  <a:schemeClr val="bg1"/>
                </a:solidFill>
              </a:rPr>
              <a:t> Legislation </a:t>
            </a:r>
          </a:p>
          <a:p>
            <a:pPr marL="342900" indent="-342900">
              <a:buFont typeface="Arial" panose="020B0604020202020204" pitchFamily="34" charset="0"/>
              <a:buChar char="•"/>
            </a:pPr>
            <a:r>
              <a:rPr lang="en-GB" sz="2400" dirty="0">
                <a:solidFill>
                  <a:schemeClr val="bg1"/>
                </a:solidFill>
              </a:rPr>
              <a:t>Child Abuse and Neglect </a:t>
            </a:r>
          </a:p>
          <a:p>
            <a:pPr marL="342900" indent="-342900">
              <a:buFont typeface="Arial" panose="020B0604020202020204" pitchFamily="34" charset="0"/>
              <a:buChar char="•"/>
            </a:pPr>
            <a:r>
              <a:rPr lang="en-GB" sz="2400" dirty="0">
                <a:solidFill>
                  <a:schemeClr val="bg1"/>
                </a:solidFill>
              </a:rPr>
              <a:t>Being a corporate parent </a:t>
            </a:r>
          </a:p>
          <a:p>
            <a:pPr marL="342900" indent="-342900">
              <a:buFont typeface="Arial" panose="020B0604020202020204" pitchFamily="34" charset="0"/>
              <a:buChar char="•"/>
            </a:pPr>
            <a:r>
              <a:rPr lang="en-GB" sz="2400" dirty="0">
                <a:solidFill>
                  <a:schemeClr val="bg1"/>
                </a:solidFill>
              </a:rPr>
              <a:t>Safeguarding adults legislation and duties </a:t>
            </a:r>
          </a:p>
          <a:p>
            <a:pPr marL="342900" indent="-342900">
              <a:buFont typeface="Arial" panose="020B0604020202020204" pitchFamily="34" charset="0"/>
              <a:buChar char="•"/>
            </a:pPr>
            <a:r>
              <a:rPr lang="en-GB" sz="2400" dirty="0">
                <a:solidFill>
                  <a:schemeClr val="bg1"/>
                </a:solidFill>
              </a:rPr>
              <a:t>Consent &amp; making safeguarding personal </a:t>
            </a:r>
          </a:p>
          <a:p>
            <a:pPr marL="342900" indent="-342900">
              <a:buFont typeface="Arial" panose="020B0604020202020204" pitchFamily="34" charset="0"/>
              <a:buChar char="•"/>
            </a:pPr>
            <a:r>
              <a:rPr lang="en-GB" sz="2400" dirty="0">
                <a:solidFill>
                  <a:schemeClr val="bg1"/>
                </a:solidFill>
              </a:rPr>
              <a:t>Responding to Concerns: What to do if you are worried about a child or vulnerable adult and the Members enquiry process </a:t>
            </a:r>
          </a:p>
          <a:p>
            <a:pPr marL="342900" indent="-342900">
              <a:buFont typeface="Arial" panose="020B0604020202020204" pitchFamily="34" charset="0"/>
              <a:buChar char="•"/>
            </a:pPr>
            <a:r>
              <a:rPr lang="en-GB" sz="2400" dirty="0">
                <a:solidFill>
                  <a:schemeClr val="bg1"/>
                </a:solidFill>
              </a:rPr>
              <a:t>Principles of Information Sharing </a:t>
            </a:r>
          </a:p>
          <a:p>
            <a:pPr marL="342900" indent="-342900">
              <a:buFont typeface="Arial" panose="020B0604020202020204" pitchFamily="34" charset="0"/>
              <a:buChar char="•"/>
            </a:pPr>
            <a:r>
              <a:rPr lang="en-GB" sz="2400" dirty="0">
                <a:solidFill>
                  <a:schemeClr val="bg1"/>
                </a:solidFill>
              </a:rPr>
              <a:t>Questions and Answers </a:t>
            </a:r>
          </a:p>
          <a:p>
            <a:pPr marL="342900" indent="-342900">
              <a:buFont typeface="Arial" panose="020B0604020202020204" pitchFamily="34" charset="0"/>
              <a:buChar char="•"/>
            </a:pPr>
            <a:r>
              <a:rPr lang="en-GB" sz="2400" dirty="0">
                <a:solidFill>
                  <a:schemeClr val="bg1"/>
                </a:solidFill>
              </a:rPr>
              <a:t>Key documents and reading materials </a:t>
            </a:r>
          </a:p>
        </p:txBody>
      </p:sp>
    </p:spTree>
    <p:extLst>
      <p:ext uri="{BB962C8B-B14F-4D97-AF65-F5344CB8AC3E}">
        <p14:creationId xmlns:p14="http://schemas.microsoft.com/office/powerpoint/2010/main" val="286605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1" y="122366"/>
            <a:ext cx="11669487" cy="558799"/>
          </a:xfrm>
        </p:spPr>
        <p:txBody>
          <a:bodyPr>
            <a:normAutofit/>
          </a:bodyPr>
          <a:lstStyle/>
          <a:p>
            <a:r>
              <a:rPr lang="en-GB" sz="3200" dirty="0"/>
              <a:t>The Safeguarding Landscape </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728F40F1-5E4E-40AE-A71B-C3064CCD4764}"/>
              </a:ext>
            </a:extLst>
          </p:cNvPr>
          <p:cNvSpPr txBox="1">
            <a:spLocks/>
          </p:cNvSpPr>
          <p:nvPr/>
        </p:nvSpPr>
        <p:spPr>
          <a:xfrm>
            <a:off x="272141" y="1168304"/>
            <a:ext cx="7882507" cy="434767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buFont typeface="Arial" panose="020B0604020202020204" pitchFamily="34" charset="0"/>
              <a:buChar char="•"/>
            </a:pPr>
            <a:r>
              <a:rPr lang="en-GB" sz="2400" dirty="0">
                <a:solidFill>
                  <a:srgbClr val="EA0000"/>
                </a:solidFill>
              </a:rPr>
              <a:t>A community hit hard by Covid, with many structural inequalities exacerbated – we are still learning the impact of this.</a:t>
            </a:r>
          </a:p>
          <a:p>
            <a:pPr marL="342900" indent="-342900">
              <a:buFont typeface="Arial" panose="020B0604020202020204" pitchFamily="34" charset="0"/>
              <a:buChar char="•"/>
            </a:pPr>
            <a:endParaRPr lang="en-GB" sz="1600" dirty="0">
              <a:solidFill>
                <a:srgbClr val="EA0000"/>
              </a:solidFill>
            </a:endParaRPr>
          </a:p>
          <a:p>
            <a:pPr marL="342900" indent="-342900">
              <a:buFont typeface="Arial" panose="020B0604020202020204" pitchFamily="34" charset="0"/>
              <a:buChar char="•"/>
            </a:pPr>
            <a:r>
              <a:rPr lang="en-GB" sz="2400" dirty="0">
                <a:solidFill>
                  <a:srgbClr val="EA0000"/>
                </a:solidFill>
              </a:rPr>
              <a:t>A population that is growing rapidly with the highest rates of poverty in London (and in some areas the country).</a:t>
            </a:r>
          </a:p>
          <a:p>
            <a:pPr marL="342900" indent="-342900">
              <a:buFont typeface="Arial" panose="020B0604020202020204" pitchFamily="34" charset="0"/>
              <a:buChar char="•"/>
            </a:pPr>
            <a:endParaRPr lang="en-GB" sz="1600" dirty="0">
              <a:solidFill>
                <a:srgbClr val="EA0000"/>
              </a:solidFill>
            </a:endParaRPr>
          </a:p>
          <a:p>
            <a:pPr marL="342900" indent="-342900">
              <a:buFont typeface="Arial" panose="020B0604020202020204" pitchFamily="34" charset="0"/>
              <a:buChar char="•"/>
            </a:pPr>
            <a:r>
              <a:rPr lang="en-GB" sz="2400" dirty="0">
                <a:solidFill>
                  <a:srgbClr val="EA0000"/>
                </a:solidFill>
              </a:rPr>
              <a:t>Very high levels of churn and mobility within vulnerable communities; likely to be some of the hardest hit be the looming cost of living crisis. </a:t>
            </a:r>
          </a:p>
          <a:p>
            <a:endParaRPr lang="en-GB" sz="1600" dirty="0">
              <a:solidFill>
                <a:srgbClr val="EA0000"/>
              </a:solidFill>
            </a:endParaRPr>
          </a:p>
          <a:p>
            <a:r>
              <a:rPr lang="en-GB" sz="2400" dirty="0"/>
              <a:t>The landscape is challenging; and is getting worse…</a:t>
            </a:r>
          </a:p>
        </p:txBody>
      </p:sp>
      <p:pic>
        <p:nvPicPr>
          <p:cNvPr id="7" name="Picture 6" descr="Map&#10;&#10;Description automatically generated">
            <a:extLst>
              <a:ext uri="{FF2B5EF4-FFF2-40B4-BE49-F238E27FC236}">
                <a16:creationId xmlns:a16="http://schemas.microsoft.com/office/drawing/2014/main" id="{92A8B07E-76A7-B5A1-6247-EA84F959A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306" y="2864916"/>
            <a:ext cx="3406543" cy="24215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67C4609C-B8B9-7874-6F13-26EE55CCD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315" y="1157461"/>
            <a:ext cx="3406543" cy="1707455"/>
          </a:xfrm>
          <a:prstGeom prst="rect">
            <a:avLst/>
          </a:prstGeom>
        </p:spPr>
      </p:pic>
      <p:cxnSp>
        <p:nvCxnSpPr>
          <p:cNvPr id="11" name="Straight Connector 10">
            <a:extLst>
              <a:ext uri="{FF2B5EF4-FFF2-40B4-BE49-F238E27FC236}">
                <a16:creationId xmlns:a16="http://schemas.microsoft.com/office/drawing/2014/main" id="{1961A684-41DD-E42C-4EF9-8F2ACBAAACDF}"/>
              </a:ext>
            </a:extLst>
          </p:cNvPr>
          <p:cNvCxnSpPr>
            <a:cxnSpLocks/>
          </p:cNvCxnSpPr>
          <p:nvPr/>
        </p:nvCxnSpPr>
        <p:spPr>
          <a:xfrm>
            <a:off x="8169638" y="1349115"/>
            <a:ext cx="0" cy="3937339"/>
          </a:xfrm>
          <a:prstGeom prst="line">
            <a:avLst/>
          </a:prstGeom>
          <a:ln w="38100">
            <a:solidFill>
              <a:srgbClr val="EA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16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2174789" y="1240089"/>
            <a:ext cx="7545680" cy="4561996"/>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0"/>
            <a:ext cx="11669487" cy="1101296"/>
          </a:xfrm>
        </p:spPr>
        <p:txBody>
          <a:bodyPr>
            <a:normAutofit fontScale="90000"/>
          </a:bodyPr>
          <a:lstStyle/>
          <a:p>
            <a:br>
              <a:rPr lang="en-GB" sz="3200" dirty="0"/>
            </a:br>
            <a:br>
              <a:rPr lang="en-GB" sz="3200" dirty="0"/>
            </a:br>
            <a:r>
              <a:rPr lang="en-GB" sz="3200" dirty="0"/>
              <a:t>The Safeguarding Landscape: How this is manifesting in Children’s and Adult’s Care and Support</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1" y="1240089"/>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728F40F1-5E4E-40AE-A71B-C3064CCD4764}"/>
              </a:ext>
            </a:extLst>
          </p:cNvPr>
          <p:cNvSpPr txBox="1">
            <a:spLocks/>
          </p:cNvSpPr>
          <p:nvPr/>
        </p:nvSpPr>
        <p:spPr>
          <a:xfrm>
            <a:off x="261255" y="1452880"/>
            <a:ext cx="11669488" cy="4084317"/>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lvl="0" indent="-342900">
              <a:spcBef>
                <a:spcPts val="600"/>
              </a:spcBef>
              <a:spcAft>
                <a:spcPts val="600"/>
              </a:spcAft>
              <a:buFont typeface="Symbol" panose="05050102010706020507" pitchFamily="18" charset="2"/>
              <a:buChar char=""/>
            </a:pPr>
            <a:r>
              <a:rPr lang="en-GB" sz="2000" dirty="0">
                <a:solidFill>
                  <a:srgbClr val="EA0000"/>
                </a:solidFill>
                <a:latin typeface="+mj-lt"/>
                <a:ea typeface="+mj-ea"/>
                <a:cs typeface="+mj-cs"/>
              </a:rPr>
              <a:t>The number of adults and older people in receipt of support and services has increased to 2,886 – a real term increase of 7% on 2020/21.</a:t>
            </a:r>
          </a:p>
          <a:p>
            <a:pPr marL="342900" lvl="0" indent="-342900">
              <a:spcBef>
                <a:spcPts val="600"/>
              </a:spcBef>
              <a:spcAft>
                <a:spcPts val="600"/>
              </a:spcAft>
              <a:buFont typeface="Symbol" panose="05050102010706020507" pitchFamily="18" charset="2"/>
              <a:buChar char=""/>
            </a:pPr>
            <a:r>
              <a:rPr lang="en-GB" sz="2000" dirty="0">
                <a:solidFill>
                  <a:srgbClr val="EA0000"/>
                </a:solidFill>
                <a:latin typeface="+mj-lt"/>
                <a:ea typeface="+mj-ea"/>
                <a:cs typeface="+mj-cs"/>
              </a:rPr>
              <a:t>The number of safeguarding concerns received into the Adult Intake Team has also been rising particularly in the last 2 years during the pandemic – 1,822 at end of 2021/22, an increase of 3% on 2020/21 but a 29% real term increase on 2019/20 figure. </a:t>
            </a:r>
          </a:p>
          <a:p>
            <a:pPr marL="342900" lvl="0" indent="-342900">
              <a:spcBef>
                <a:spcPts val="600"/>
              </a:spcBef>
              <a:spcAft>
                <a:spcPts val="600"/>
              </a:spcAft>
              <a:buFont typeface="Symbol" panose="05050102010706020507" pitchFamily="18" charset="2"/>
              <a:buChar char=""/>
            </a:pPr>
            <a:r>
              <a:rPr lang="en-GB" sz="2000" dirty="0">
                <a:solidFill>
                  <a:srgbClr val="EA0000"/>
                </a:solidFill>
                <a:latin typeface="+mj-lt"/>
                <a:ea typeface="+mj-ea"/>
                <a:cs typeface="+mj-cs"/>
              </a:rPr>
              <a:t>Safeguarding concerns with mental health has also been on the rise – 360 in 2020/21 and 307 in 2021/22 compared to an average of 240 in previous years. </a:t>
            </a:r>
          </a:p>
          <a:p>
            <a:pPr marL="342900" lvl="0" indent="-342900">
              <a:spcBef>
                <a:spcPts val="600"/>
              </a:spcBef>
              <a:spcAft>
                <a:spcPts val="600"/>
              </a:spcAft>
              <a:buFont typeface="Symbol" panose="05050102010706020507" pitchFamily="18" charset="2"/>
              <a:buChar char=""/>
            </a:pPr>
            <a:r>
              <a:rPr lang="en-GB" sz="2000" dirty="0">
                <a:solidFill>
                  <a:srgbClr val="EA0000"/>
                </a:solidFill>
              </a:rPr>
              <a:t>The number of children in care is at 407 and has been relatively stable during the pandemic and post pandemic.  </a:t>
            </a:r>
          </a:p>
          <a:p>
            <a:pPr marL="342900" lvl="0" indent="-342900">
              <a:spcBef>
                <a:spcPts val="600"/>
              </a:spcBef>
              <a:spcAft>
                <a:spcPts val="600"/>
              </a:spcAft>
              <a:buFont typeface="Symbol" panose="05050102010706020507" pitchFamily="18" charset="2"/>
              <a:buChar char=""/>
            </a:pPr>
            <a:r>
              <a:rPr lang="en-GB" sz="2000" dirty="0">
                <a:solidFill>
                  <a:srgbClr val="EA0000"/>
                </a:solidFill>
              </a:rPr>
              <a:t>There are currently 28 (0.05%) UASC – 23 below threshold (51 – 0.08%). </a:t>
            </a:r>
          </a:p>
          <a:p>
            <a:pPr marL="342900" lvl="0" indent="-342900">
              <a:spcBef>
                <a:spcPts val="600"/>
              </a:spcBef>
              <a:spcAft>
                <a:spcPts val="600"/>
              </a:spcAft>
              <a:buFont typeface="Symbol" panose="05050102010706020507" pitchFamily="18" charset="2"/>
              <a:buChar char=""/>
            </a:pPr>
            <a:r>
              <a:rPr lang="en-GB" sz="2000" dirty="0">
                <a:solidFill>
                  <a:srgbClr val="EA0000"/>
                </a:solidFill>
              </a:rPr>
              <a:t>The number of Care Leavers has also increased to 314 with the number of former UASC Care Leavers at 110.</a:t>
            </a:r>
          </a:p>
        </p:txBody>
      </p:sp>
    </p:spTree>
    <p:extLst>
      <p:ext uri="{BB962C8B-B14F-4D97-AF65-F5344CB8AC3E}">
        <p14:creationId xmlns:p14="http://schemas.microsoft.com/office/powerpoint/2010/main" val="325938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2298357" y="1194711"/>
            <a:ext cx="7422112" cy="4607374"/>
          </a:xfrm>
          <a:prstGeom prst="parallelogram">
            <a:avLst>
              <a:gd name="adj" fmla="val 34628"/>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820054"/>
          </a:xfrm>
        </p:spPr>
        <p:txBody>
          <a:bodyPr>
            <a:normAutofit fontScale="90000"/>
          </a:bodyPr>
          <a:lstStyle/>
          <a:p>
            <a:r>
              <a:rPr lang="en-GB" sz="3200" dirty="0"/>
              <a:t>The Safeguarding Landscape: How this is manifesting in Children’s and Adult’s Care and Support</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1" y="1252445"/>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728F40F1-5E4E-40AE-A71B-C3064CCD4764}"/>
              </a:ext>
            </a:extLst>
          </p:cNvPr>
          <p:cNvSpPr txBox="1">
            <a:spLocks/>
          </p:cNvSpPr>
          <p:nvPr/>
        </p:nvSpPr>
        <p:spPr>
          <a:xfrm>
            <a:off x="272142" y="1442953"/>
            <a:ext cx="11669488" cy="4220336"/>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spcBef>
                <a:spcPts val="300"/>
              </a:spcBef>
              <a:spcAft>
                <a:spcPts val="300"/>
              </a:spcAft>
              <a:buFont typeface="Arial" panose="020B0604020202020204" pitchFamily="34" charset="0"/>
              <a:buChar char="•"/>
            </a:pPr>
            <a:r>
              <a:rPr lang="en-GB" sz="2000" dirty="0">
                <a:solidFill>
                  <a:srgbClr val="EA0000"/>
                </a:solidFill>
              </a:rPr>
              <a:t>Unprecedented demand in children’s care and support, especially in the MASH, Assessment and Intervention service with 2,000 more referrals and assessments being completed on children than this time last year.</a:t>
            </a:r>
          </a:p>
          <a:p>
            <a:pPr marL="342900" indent="-342900">
              <a:spcBef>
                <a:spcPts val="300"/>
              </a:spcBef>
              <a:spcAft>
                <a:spcPts val="300"/>
              </a:spcAft>
              <a:buFont typeface="Arial" panose="020B0604020202020204" pitchFamily="34" charset="0"/>
              <a:buChar char="•"/>
            </a:pPr>
            <a:r>
              <a:rPr lang="en-GB" sz="2000" dirty="0">
                <a:solidFill>
                  <a:srgbClr val="EA0000"/>
                </a:solidFill>
              </a:rPr>
              <a:t>Physical abuse/physical chastisement is a feature of referrals, mental health is an issue as is substance misuse and domestic abuse remains high, as has been the case throughout the pandemic - pre and post pandemic. </a:t>
            </a:r>
          </a:p>
          <a:p>
            <a:pPr marL="342900" indent="-342900">
              <a:spcBef>
                <a:spcPts val="300"/>
              </a:spcBef>
              <a:spcAft>
                <a:spcPts val="300"/>
              </a:spcAft>
              <a:buFont typeface="Arial" panose="020B0604020202020204" pitchFamily="34" charset="0"/>
              <a:buChar char="•"/>
            </a:pPr>
            <a:r>
              <a:rPr lang="en-GB" sz="2000" dirty="0">
                <a:solidFill>
                  <a:srgbClr val="EA0000"/>
                </a:solidFill>
              </a:rPr>
              <a:t>The number of children open to statutory social care has increased to 3,306, a real term increase of 13% since March 2021 and a real term increase of 41% on end of year 2019/20.  </a:t>
            </a:r>
          </a:p>
          <a:p>
            <a:pPr marL="342900" indent="-342900">
              <a:spcBef>
                <a:spcPts val="300"/>
              </a:spcBef>
              <a:spcAft>
                <a:spcPts val="300"/>
              </a:spcAft>
              <a:buFont typeface="Arial" panose="020B0604020202020204" pitchFamily="34" charset="0"/>
              <a:buChar char="•"/>
            </a:pPr>
            <a:r>
              <a:rPr lang="en-GB" sz="2000" dirty="0">
                <a:solidFill>
                  <a:srgbClr val="EA0000"/>
                </a:solidFill>
              </a:rPr>
              <a:t>We have 457 children subject to child protection plans – an additional 120 children and the highest ever number and children on child in need plans has increased to 800.</a:t>
            </a:r>
          </a:p>
          <a:p>
            <a:pPr marL="342900" indent="-342900">
              <a:spcBef>
                <a:spcPts val="300"/>
              </a:spcBef>
              <a:spcAft>
                <a:spcPts val="300"/>
              </a:spcAft>
              <a:buFont typeface="Arial" panose="020B0604020202020204" pitchFamily="34" charset="0"/>
              <a:buChar char="•"/>
            </a:pPr>
            <a:r>
              <a:rPr lang="en-GB" sz="2000" dirty="0">
                <a:solidFill>
                  <a:srgbClr val="EA0000"/>
                </a:solidFill>
              </a:rPr>
              <a:t>Caseloads are high especially high in Life Planning children's disability team and Assessment and Intervention.  Over half of social workers have caseloads above target, extremely stretched resources, staff fatigue and pressure on retention of staff.</a:t>
            </a:r>
          </a:p>
        </p:txBody>
      </p:sp>
    </p:spTree>
    <p:extLst>
      <p:ext uri="{BB962C8B-B14F-4D97-AF65-F5344CB8AC3E}">
        <p14:creationId xmlns:p14="http://schemas.microsoft.com/office/powerpoint/2010/main" val="113728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Legislation and regulation</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with low confidence">
            <a:extLst>
              <a:ext uri="{FF2B5EF4-FFF2-40B4-BE49-F238E27FC236}">
                <a16:creationId xmlns:a16="http://schemas.microsoft.com/office/drawing/2014/main" id="{74C9045E-BE55-47F6-A6BA-B56103F44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2104">
            <a:off x="6854902" y="1899993"/>
            <a:ext cx="1998895" cy="279845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24362C4-5692-468D-A3EE-4BCF10278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9858">
            <a:off x="4005883" y="1791214"/>
            <a:ext cx="2225602" cy="3093466"/>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CE8394C6-5B6E-4A22-8843-86F6363D9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720" y="3579088"/>
            <a:ext cx="3305043" cy="1940162"/>
          </a:xfrm>
          <a:prstGeom prst="rect">
            <a:avLst/>
          </a:prstGeom>
        </p:spPr>
      </p:pic>
      <p:pic>
        <p:nvPicPr>
          <p:cNvPr id="16" name="Picture 15" descr="Logo, company name&#10;&#10;Description automatically generated">
            <a:extLst>
              <a:ext uri="{FF2B5EF4-FFF2-40B4-BE49-F238E27FC236}">
                <a16:creationId xmlns:a16="http://schemas.microsoft.com/office/drawing/2014/main" id="{90523A89-62AF-46A4-A69A-B9EFA50DD867}"/>
              </a:ext>
            </a:extLst>
          </p:cNvPr>
          <p:cNvPicPr>
            <a:picLocks noChangeAspect="1"/>
          </p:cNvPicPr>
          <p:nvPr/>
        </p:nvPicPr>
        <p:blipFill rotWithShape="1">
          <a:blip r:embed="rId6">
            <a:extLst>
              <a:ext uri="{28A0092B-C50C-407E-A947-70E740481C1C}">
                <a14:useLocalDpi xmlns:a14="http://schemas.microsoft.com/office/drawing/2010/main" val="0"/>
              </a:ext>
            </a:extLst>
          </a:blip>
          <a:srcRect t="12970" b="24918"/>
          <a:stretch/>
        </p:blipFill>
        <p:spPr>
          <a:xfrm>
            <a:off x="9698138" y="4245625"/>
            <a:ext cx="2143125" cy="1331134"/>
          </a:xfrm>
          <a:prstGeom prst="rect">
            <a:avLst/>
          </a:prstGeom>
        </p:spPr>
      </p:pic>
      <p:pic>
        <p:nvPicPr>
          <p:cNvPr id="18" name="Picture 17" descr="Graphical user interface, text, application, chat or text message&#10;&#10;Description automatically generated">
            <a:extLst>
              <a:ext uri="{FF2B5EF4-FFF2-40B4-BE49-F238E27FC236}">
                <a16:creationId xmlns:a16="http://schemas.microsoft.com/office/drawing/2014/main" id="{B93E7DFB-8489-4278-AB1C-2C5C6B4AD98D}"/>
              </a:ext>
            </a:extLst>
          </p:cNvPr>
          <p:cNvPicPr>
            <a:picLocks noChangeAspect="1"/>
          </p:cNvPicPr>
          <p:nvPr/>
        </p:nvPicPr>
        <p:blipFill rotWithShape="1">
          <a:blip r:embed="rId7">
            <a:extLst>
              <a:ext uri="{28A0092B-C50C-407E-A947-70E740481C1C}">
                <a14:useLocalDpi xmlns:a14="http://schemas.microsoft.com/office/drawing/2010/main" val="0"/>
              </a:ext>
            </a:extLst>
          </a:blip>
          <a:srcRect b="5813"/>
          <a:stretch/>
        </p:blipFill>
        <p:spPr>
          <a:xfrm rot="360957">
            <a:off x="5839613" y="3166046"/>
            <a:ext cx="1669523" cy="2241619"/>
          </a:xfrm>
          <a:prstGeom prst="rect">
            <a:avLst/>
          </a:prstGeom>
        </p:spPr>
      </p:pic>
      <p:pic>
        <p:nvPicPr>
          <p:cNvPr id="20" name="Picture 19">
            <a:extLst>
              <a:ext uri="{FF2B5EF4-FFF2-40B4-BE49-F238E27FC236}">
                <a16:creationId xmlns:a16="http://schemas.microsoft.com/office/drawing/2014/main" id="{1B353BD2-2890-439E-89A5-9C853FDD2C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613" y="1764772"/>
            <a:ext cx="2300291" cy="1564536"/>
          </a:xfrm>
          <a:prstGeom prst="rect">
            <a:avLst/>
          </a:prstGeom>
        </p:spPr>
      </p:pic>
      <p:pic>
        <p:nvPicPr>
          <p:cNvPr id="22" name="Picture 21">
            <a:extLst>
              <a:ext uri="{FF2B5EF4-FFF2-40B4-BE49-F238E27FC236}">
                <a16:creationId xmlns:a16="http://schemas.microsoft.com/office/drawing/2014/main" id="{4186CE96-6778-45C8-B636-AA5CDFC0E7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114531">
            <a:off x="9336897" y="1819783"/>
            <a:ext cx="1740274" cy="2480816"/>
          </a:xfrm>
          <a:prstGeom prst="rect">
            <a:avLst/>
          </a:prstGeom>
        </p:spPr>
      </p:pic>
      <p:sp>
        <p:nvSpPr>
          <p:cNvPr id="23" name="Title 3">
            <a:extLst>
              <a:ext uri="{FF2B5EF4-FFF2-40B4-BE49-F238E27FC236}">
                <a16:creationId xmlns:a16="http://schemas.microsoft.com/office/drawing/2014/main" id="{37F90CB4-F04B-429D-8F74-C3912F71CA98}"/>
              </a:ext>
            </a:extLst>
          </p:cNvPr>
          <p:cNvSpPr txBox="1">
            <a:spLocks/>
          </p:cNvSpPr>
          <p:nvPr/>
        </p:nvSpPr>
        <p:spPr>
          <a:xfrm>
            <a:off x="272142" y="921080"/>
            <a:ext cx="11647715" cy="667120"/>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t>A large amount of legislation governs our activity…these are just the headlines!</a:t>
            </a:r>
          </a:p>
        </p:txBody>
      </p:sp>
    </p:spTree>
    <p:extLst>
      <p:ext uri="{BB962C8B-B14F-4D97-AF65-F5344CB8AC3E}">
        <p14:creationId xmlns:p14="http://schemas.microsoft.com/office/powerpoint/2010/main" val="390402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89110CD6-D980-45CA-ADF3-B14B3DBF692D}"/>
              </a:ext>
            </a:extLst>
          </p:cNvPr>
          <p:cNvSpPr/>
          <p:nvPr/>
        </p:nvSpPr>
        <p:spPr>
          <a:xfrm flipH="1">
            <a:off x="1972493" y="881743"/>
            <a:ext cx="7747976" cy="4920342"/>
          </a:xfrm>
          <a:prstGeom prst="parallelogram">
            <a:avLst>
              <a:gd name="adj" fmla="val 34879"/>
            </a:avLst>
          </a:prstGeom>
          <a:solidFill>
            <a:srgbClr val="FAE7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C89FE105-552B-4121-9D07-457323830411}"/>
              </a:ext>
            </a:extLst>
          </p:cNvPr>
          <p:cNvSpPr txBox="1">
            <a:spLocks/>
          </p:cNvSpPr>
          <p:nvPr/>
        </p:nvSpPr>
        <p:spPr>
          <a:xfrm>
            <a:off x="0" y="881729"/>
            <a:ext cx="4908330" cy="4920344"/>
          </a:xfrm>
          <a:prstGeom prst="rect">
            <a:avLst/>
          </a:prstGeom>
          <a:solidFill>
            <a:srgbClr val="FAE7EC"/>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Helvetica Neue Light"/>
              <a:ea typeface="+mn-ea"/>
              <a:cs typeface="+mn-cs"/>
            </a:endParaRPr>
          </a:p>
        </p:txBody>
      </p:sp>
      <p:sp>
        <p:nvSpPr>
          <p:cNvPr id="4" name="Title 3">
            <a:extLst>
              <a:ext uri="{FF2B5EF4-FFF2-40B4-BE49-F238E27FC236}">
                <a16:creationId xmlns:a16="http://schemas.microsoft.com/office/drawing/2014/main" id="{B4136A9B-197B-4122-95D9-EF976CE8C1EE}"/>
              </a:ext>
            </a:extLst>
          </p:cNvPr>
          <p:cNvSpPr>
            <a:spLocks noGrp="1"/>
          </p:cNvSpPr>
          <p:nvPr>
            <p:ph type="title"/>
          </p:nvPr>
        </p:nvSpPr>
        <p:spPr>
          <a:xfrm>
            <a:off x="272142" y="184150"/>
            <a:ext cx="11669487" cy="558799"/>
          </a:xfrm>
        </p:spPr>
        <p:txBody>
          <a:bodyPr>
            <a:normAutofit/>
          </a:bodyPr>
          <a:lstStyle/>
          <a:p>
            <a:r>
              <a:rPr lang="en-GB" sz="3200" dirty="0"/>
              <a:t>The legislation explained (cont.)</a:t>
            </a:r>
          </a:p>
        </p:txBody>
      </p:sp>
      <p:cxnSp>
        <p:nvCxnSpPr>
          <p:cNvPr id="3" name="Straight Connector 2">
            <a:extLst>
              <a:ext uri="{FF2B5EF4-FFF2-40B4-BE49-F238E27FC236}">
                <a16:creationId xmlns:a16="http://schemas.microsoft.com/office/drawing/2014/main" id="{6CD6EDF7-E7A5-42D8-AB9D-EBB4A70935B2}"/>
              </a:ext>
            </a:extLst>
          </p:cNvPr>
          <p:cNvCxnSpPr>
            <a:cxnSpLocks/>
          </p:cNvCxnSpPr>
          <p:nvPr/>
        </p:nvCxnSpPr>
        <p:spPr>
          <a:xfrm>
            <a:off x="0" y="881743"/>
            <a:ext cx="12191999" cy="0"/>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DFCEC3-D318-4776-B759-24B02ECAC370}"/>
              </a:ext>
            </a:extLst>
          </p:cNvPr>
          <p:cNvCxnSpPr>
            <a:cxnSpLocks/>
          </p:cNvCxnSpPr>
          <p:nvPr/>
        </p:nvCxnSpPr>
        <p:spPr>
          <a:xfrm>
            <a:off x="0" y="5802085"/>
            <a:ext cx="12191999" cy="1"/>
          </a:xfrm>
          <a:prstGeom prst="line">
            <a:avLst/>
          </a:prstGeom>
          <a:ln w="28575">
            <a:solidFill>
              <a:srgbClr val="EA0000"/>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C293F88-A4B5-47E8-9EA7-095EEC5A6372}"/>
              </a:ext>
            </a:extLst>
          </p:cNvPr>
          <p:cNvSpPr txBox="1">
            <a:spLocks/>
          </p:cNvSpPr>
          <p:nvPr/>
        </p:nvSpPr>
        <p:spPr>
          <a:xfrm>
            <a:off x="251516" y="978877"/>
            <a:ext cx="4396684" cy="4555090"/>
          </a:xfrm>
          <a:prstGeom prst="rect">
            <a:avLst/>
          </a:prstGeom>
          <a:solidFill>
            <a:srgbClr val="EA0000"/>
          </a:solidFill>
          <a:ln>
            <a:solidFill>
              <a:schemeClr val="bg1">
                <a:lumMod val="85000"/>
              </a:schemeClr>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The Children Act 1989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The current child protection system in England is grounded in the </a:t>
            </a:r>
            <a:r>
              <a:rPr kumimoji="0" lang="en-GB" sz="1600" b="0" i="1" u="none" strike="noStrike" kern="1200" cap="none" spc="0" normalizeH="0" baseline="0" noProof="0" dirty="0">
                <a:ln>
                  <a:noFill/>
                </a:ln>
                <a:solidFill>
                  <a:schemeClr val="bg1"/>
                </a:solidFill>
                <a:effectLst/>
                <a:uLnTx/>
                <a:uFillTx/>
                <a:latin typeface="+mj-lt"/>
                <a:ea typeface="+mn-ea"/>
                <a:cs typeface="Arial" panose="020B0604020202020204" pitchFamily="34" charset="0"/>
              </a:rPr>
              <a:t>Children Act 1989, </a:t>
            </a:r>
            <a: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as amended. The Act establishes a number of key principles, including:</a:t>
            </a:r>
            <a:b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br>
            <a: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a. the concept of parental responsibility.</a:t>
            </a:r>
            <a:b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br>
            <a: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b. the paramount nature of the child’s welfare when a matter under the Act is before a court.</a:t>
            </a:r>
            <a:b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br>
            <a:r>
              <a:rPr kumimoji="0" lang="en-GB" sz="1600" b="0" i="0" u="none" strike="noStrike" kern="1200" cap="none" spc="0" normalizeH="0" baseline="0" noProof="0" dirty="0">
                <a:ln>
                  <a:noFill/>
                </a:ln>
                <a:solidFill>
                  <a:schemeClr val="bg1"/>
                </a:solidFill>
                <a:effectLst/>
                <a:uLnTx/>
                <a:uFillTx/>
                <a:latin typeface="+mj-lt"/>
                <a:ea typeface="+mn-ea"/>
                <a:cs typeface="Arial" panose="020B0604020202020204" pitchFamily="34" charset="0"/>
              </a:rPr>
              <a:t>c. that children are best looked after by their family unless intervention in family life is essential. The Act places a general duty on local authorities to promote and safeguard the welfare of children in need in their area by providing a range of services appropriate to those children’s needs. It additionally sets out what a local authority must do when it has reasonable cause to suspect that a child in its area is suffering or is likely to suffer significant harm.</a:t>
            </a:r>
          </a:p>
        </p:txBody>
      </p:sp>
      <p:sp>
        <p:nvSpPr>
          <p:cNvPr id="16" name="TextBox 15">
            <a:extLst>
              <a:ext uri="{FF2B5EF4-FFF2-40B4-BE49-F238E27FC236}">
                <a16:creationId xmlns:a16="http://schemas.microsoft.com/office/drawing/2014/main" id="{406487DF-5B8C-4C7F-959D-7F96E789302E}"/>
              </a:ext>
            </a:extLst>
          </p:cNvPr>
          <p:cNvSpPr txBox="1"/>
          <p:nvPr/>
        </p:nvSpPr>
        <p:spPr>
          <a:xfrm>
            <a:off x="5486399" y="978876"/>
            <a:ext cx="6454085" cy="4555081"/>
          </a:xfrm>
          <a:prstGeom prst="rect">
            <a:avLst/>
          </a:prstGeom>
          <a:solidFill>
            <a:schemeClr val="bg2"/>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The Children Act 2004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93939"/>
                </a:solidFill>
                <a:effectLst/>
                <a:uLnTx/>
                <a:uFillTx/>
                <a:latin typeface="+mj-lt"/>
                <a:ea typeface="+mn-ea"/>
                <a:cs typeface="Arial" panose="020B0604020202020204" pitchFamily="34" charset="0"/>
              </a:rPr>
              <a:t>Following Lord Lamming’s inquiry into the murder of Victoria Climbié, the </a:t>
            </a:r>
            <a:r>
              <a:rPr kumimoji="0" lang="en-GB" sz="1600" b="0" i="1" u="none" strike="noStrike" kern="1200" cap="none" spc="0" normalizeH="0" baseline="0" noProof="0" dirty="0">
                <a:ln>
                  <a:noFill/>
                </a:ln>
                <a:solidFill>
                  <a:srgbClr val="393939"/>
                </a:solidFill>
                <a:effectLst/>
                <a:uLnTx/>
                <a:uFillTx/>
                <a:latin typeface="+mj-lt"/>
                <a:ea typeface="+mn-ea"/>
                <a:cs typeface="Arial" panose="020B0604020202020204" pitchFamily="34" charset="0"/>
              </a:rPr>
              <a:t>Children Act 2004 </a:t>
            </a:r>
            <a:r>
              <a:rPr kumimoji="0" lang="en-GB" sz="1600" b="0" i="0" u="none" strike="noStrike" kern="1200" cap="none" spc="0" normalizeH="0" baseline="0" noProof="0" dirty="0">
                <a:ln>
                  <a:noFill/>
                </a:ln>
                <a:solidFill>
                  <a:srgbClr val="393939"/>
                </a:solidFill>
                <a:effectLst/>
                <a:uLnTx/>
                <a:uFillTx/>
                <a:latin typeface="+mj-lt"/>
                <a:ea typeface="+mn-ea"/>
                <a:cs typeface="Arial" panose="020B0604020202020204" pitchFamily="34" charset="0"/>
              </a:rPr>
              <a:t>made a number of key changes to the child protection framework. Further changes were made by the </a:t>
            </a:r>
            <a:r>
              <a:rPr kumimoji="0" lang="en-GB" sz="1600" b="0" i="1" u="none" strike="noStrike" kern="1200" cap="none" spc="0" normalizeH="0" baseline="0" noProof="0" dirty="0">
                <a:ln>
                  <a:noFill/>
                </a:ln>
                <a:solidFill>
                  <a:srgbClr val="393939"/>
                </a:solidFill>
                <a:effectLst/>
                <a:uLnTx/>
                <a:uFillTx/>
                <a:latin typeface="+mj-lt"/>
                <a:ea typeface="+mn-ea"/>
                <a:cs typeface="Arial" panose="020B0604020202020204" pitchFamily="34" charset="0"/>
              </a:rPr>
              <a:t>Children and Social Work Act 2017, </a:t>
            </a:r>
            <a:r>
              <a:rPr kumimoji="0" lang="en-GB" sz="1600" b="0" i="0" u="none" strike="noStrike" kern="1200" cap="none" spc="0" normalizeH="0" baseline="0" noProof="0" dirty="0">
                <a:ln>
                  <a:noFill/>
                </a:ln>
                <a:solidFill>
                  <a:srgbClr val="393939"/>
                </a:solidFill>
                <a:effectLst/>
                <a:uLnTx/>
                <a:uFillTx/>
                <a:latin typeface="+mj-lt"/>
                <a:ea typeface="+mn-ea"/>
                <a:cs typeface="Arial" panose="020B0604020202020204" pitchFamily="34" charset="0"/>
              </a:rPr>
              <a:t>which amended the 2004 Act in a number of areas. Among other things, the 2004 Act, as amended: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93939"/>
                </a:solidFill>
                <a:effectLst/>
                <a:uLnTx/>
                <a:uFillTx/>
                <a:latin typeface="+mj-lt"/>
                <a:ea typeface="+mn-ea"/>
                <a:cs typeface="Arial" panose="020B0604020202020204" pitchFamily="34" charset="0"/>
              </a:rPr>
              <a:t>places a duty on local authorities in England to make arrangements to promote co-operation with key partners and local agencies, with a view to improving the well-being of children in the authority’s area.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93939"/>
                </a:solidFill>
                <a:effectLst/>
                <a:uLnTx/>
                <a:uFillTx/>
                <a:latin typeface="+mj-lt"/>
                <a:ea typeface="+mn-ea"/>
                <a:cs typeface="Arial" panose="020B0604020202020204" pitchFamily="34" charset="0"/>
              </a:rPr>
              <a:t>places a duty on a range of agencies, including local authorities, the police and health services, to ensure that they consider the need to safeguard and promote the welfare of children when carrying out their functions.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93939"/>
                </a:solidFill>
                <a:effectLst/>
                <a:uLnTx/>
                <a:uFillTx/>
                <a:latin typeface="+mj-lt"/>
                <a:ea typeface="+mn-ea"/>
                <a:cs typeface="Arial" panose="020B0604020202020204" pitchFamily="34" charset="0"/>
              </a:rPr>
              <a:t>establishes the roles and responsibilities of safeguarding partners (the local authority, NHS Clinical Commissioning Groups and the police), which are responsible for determining how safeguarding arrangements should work in their area.</a:t>
            </a:r>
          </a:p>
        </p:txBody>
      </p:sp>
      <p:cxnSp>
        <p:nvCxnSpPr>
          <p:cNvPr id="7" name="Straight Arrow Connector 6">
            <a:extLst>
              <a:ext uri="{FF2B5EF4-FFF2-40B4-BE49-F238E27FC236}">
                <a16:creationId xmlns:a16="http://schemas.microsoft.com/office/drawing/2014/main" id="{8C2E2947-C3FE-4B40-8969-E500FA0757CF}"/>
              </a:ext>
            </a:extLst>
          </p:cNvPr>
          <p:cNvCxnSpPr>
            <a:stCxn id="15" idx="3"/>
            <a:endCxn id="16" idx="1"/>
          </p:cNvCxnSpPr>
          <p:nvPr/>
        </p:nvCxnSpPr>
        <p:spPr>
          <a:xfrm flipV="1">
            <a:off x="4648200" y="3256417"/>
            <a:ext cx="838199" cy="5"/>
          </a:xfrm>
          <a:prstGeom prst="straightConnector1">
            <a:avLst/>
          </a:prstGeom>
          <a:ln w="57150">
            <a:solidFill>
              <a:srgbClr val="EA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541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hnschrift">
      <a:majorFont>
        <a:latin typeface="Bahnschrif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59fa423a-319c-4486-99a4-febc348d8de0" ContentTypeId="0x0101003D111B80989C2F48A98656A918A919A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_dlc_DocId xmlns="b393f1dc-b536-4e21-a6c1-92b3070ac674">JUNTCV25SJWH-129761387-130274</_dlc_DocId>
    <_dlc_DocIdUrl xmlns="b393f1dc-b536-4e21-a6c1-92b3070ac674">
      <Url>https://lbbd.sharepoint.com/teams/T1019-INT-FNC-CHCC-Director/_layouts/15/DocIdRedir.aspx?ID=JUNTCV25SJWH-129761387-130274</Url>
      <Description>JUNTCV25SJWH-129761387-130274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BB8491AE289CF14CBAB0A92E6E960968" ma:contentTypeVersion="204" ma:contentTypeDescription="Document with LGCS and Type of Content Classification" ma:contentTypeScope="" ma:versionID="6c766ecaafb03f2f3456122ac8943091">
  <xsd:schema xmlns:xsd="http://www.w3.org/2001/XMLSchema" xmlns:xs="http://www.w3.org/2001/XMLSchema" xmlns:p="http://schemas.microsoft.com/office/2006/metadata/properties" xmlns:ns2="6f247cf5-36db-4625-96bb-fe9ae63417ad" xmlns:ns3="b393f1dc-b536-4e21-a6c1-92b3070ac674" targetNamespace="http://schemas.microsoft.com/office/2006/metadata/properties" ma:root="true" ma:fieldsID="8000fa05787480c6b2ade78a26807359" ns2:_="" ns3:_="">
    <xsd:import namespace="6f247cf5-36db-4625-96bb-fe9ae63417ad"/>
    <xsd:import namespace="b393f1dc-b536-4e21-a6c1-92b3070ac674"/>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11589eb-fa8e-4392-98f3-78e07713e075}" ma:internalName="TaxCatchAll" ma:showField="CatchAllData" ma:web="b393f1dc-b536-4e21-a6c1-92b3070ac67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11589eb-fa8e-4392-98f3-78e07713e075}" ma:internalName="TaxCatchAllLabel" ma:readOnly="true" ma:showField="CatchAllDataLabel" ma:web="b393f1dc-b536-4e21-a6c1-92b3070ac674">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93f1dc-b536-4e21-a6c1-92b3070ac674"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EBE20E-ABBA-43F4-8005-8D03994B0246}">
  <ds:schemaRefs>
    <ds:schemaRef ds:uri="Microsoft.SharePoint.Taxonomy.ContentTypeSync"/>
  </ds:schemaRefs>
</ds:datastoreItem>
</file>

<file path=customXml/itemProps2.xml><?xml version="1.0" encoding="utf-8"?>
<ds:datastoreItem xmlns:ds="http://schemas.openxmlformats.org/officeDocument/2006/customXml" ds:itemID="{DB71419C-195B-40BD-894C-CBCB88FC0C59}">
  <ds:schemaRefs>
    <ds:schemaRef ds:uri="http://schemas.microsoft.com/sharepoint/v3/contenttype/forms"/>
  </ds:schemaRefs>
</ds:datastoreItem>
</file>

<file path=customXml/itemProps3.xml><?xml version="1.0" encoding="utf-8"?>
<ds:datastoreItem xmlns:ds="http://schemas.openxmlformats.org/officeDocument/2006/customXml" ds:itemID="{49A0B0CE-1817-4037-9FB2-C08CCA58EEA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33db244-79b7-4aaa-9255-3be525d32b54"/>
    <ds:schemaRef ds:uri="562ab85c-0691-4681-9ef5-4e9f0358958c"/>
    <ds:schemaRef ds:uri="http://www.w3.org/XML/1998/namespace"/>
    <ds:schemaRef ds:uri="http://purl.org/dc/terms/"/>
    <ds:schemaRef ds:uri="6f247cf5-36db-4625-96bb-fe9ae63417ad"/>
    <ds:schemaRef ds:uri="b393f1dc-b536-4e21-a6c1-92b3070ac674"/>
  </ds:schemaRefs>
</ds:datastoreItem>
</file>

<file path=customXml/itemProps4.xml><?xml version="1.0" encoding="utf-8"?>
<ds:datastoreItem xmlns:ds="http://schemas.openxmlformats.org/officeDocument/2006/customXml" ds:itemID="{6CB7E977-00E6-47FC-B7F0-B718CE44DF11}">
  <ds:schemaRefs>
    <ds:schemaRef ds:uri="http://schemas.microsoft.com/sharepoint/events"/>
  </ds:schemaRefs>
</ds:datastoreItem>
</file>

<file path=customXml/itemProps5.xml><?xml version="1.0" encoding="utf-8"?>
<ds:datastoreItem xmlns:ds="http://schemas.openxmlformats.org/officeDocument/2006/customXml" ds:itemID="{46E0AA69-6B6F-4D51-8ED4-0EACC435C3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b393f1dc-b536-4e21-a6c1-92b3070ac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4828</TotalTime>
  <Words>5335</Words>
  <Application>Microsoft Office PowerPoint</Application>
  <PresentationFormat>Widescreen</PresentationFormat>
  <Paragraphs>365</Paragraphs>
  <Slides>25</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Bahnschrift</vt:lpstr>
      <vt:lpstr>Bahnschrift Light</vt:lpstr>
      <vt:lpstr>Calibri</vt:lpstr>
      <vt:lpstr>Calibri Light</vt:lpstr>
      <vt:lpstr>Helvetica Neue Light</vt:lpstr>
      <vt:lpstr>Symbol</vt:lpstr>
      <vt:lpstr>Times New Roman</vt:lpstr>
      <vt:lpstr>Office Theme</vt:lpstr>
      <vt:lpstr>1_Office Theme</vt:lpstr>
      <vt:lpstr>PowerPoint Presentation</vt:lpstr>
      <vt:lpstr> Welcome and Introductions</vt:lpstr>
      <vt:lpstr>Session purpose and objectives</vt:lpstr>
      <vt:lpstr>Agenda</vt:lpstr>
      <vt:lpstr>The Safeguarding Landscape </vt:lpstr>
      <vt:lpstr>  The Safeguarding Landscape: How this is manifesting in Children’s and Adult’s Care and Support</vt:lpstr>
      <vt:lpstr>The Safeguarding Landscape: How this is manifesting in Children’s and Adult’s Care and Support</vt:lpstr>
      <vt:lpstr>Legislation and regulation</vt:lpstr>
      <vt:lpstr>The legislation explained (cont.)</vt:lpstr>
      <vt:lpstr>Child abuse and neglect</vt:lpstr>
      <vt:lpstr>Vulnerabilities </vt:lpstr>
      <vt:lpstr>Indicators of abuse  </vt:lpstr>
      <vt:lpstr>Contextual Safeguarding and exploitation </vt:lpstr>
      <vt:lpstr>What is the role of a Corporate Parent?</vt:lpstr>
      <vt:lpstr>  Safeguarding : How this is showing in Adult’s Care and Support</vt:lpstr>
      <vt:lpstr>Care Act 2014</vt:lpstr>
      <vt:lpstr>Care Act – Adult Duty</vt:lpstr>
      <vt:lpstr>Care Act  Duty - Three stage test </vt:lpstr>
      <vt:lpstr>Consent is a key factor</vt:lpstr>
      <vt:lpstr>Making Safeguarding Personal – the person with capacity</vt:lpstr>
      <vt:lpstr>Principles of information sharing</vt:lpstr>
      <vt:lpstr>Responding to concerns</vt:lpstr>
      <vt:lpstr>Questions and Answers</vt:lpstr>
      <vt:lpstr>10. KEY DOCUMENTS &amp; READING (LOCAL)</vt:lpstr>
      <vt:lpstr>10. KEY DOCUMENTS &amp; READING (NATIONAL)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Co-ordination and Support System</dc:title>
  <dc:creator>Tyson Mark</dc:creator>
  <cp:lastModifiedBy>Bush Chris</cp:lastModifiedBy>
  <cp:revision>33</cp:revision>
  <dcterms:created xsi:type="dcterms:W3CDTF">2020-04-01T20:15:15Z</dcterms:created>
  <dcterms:modified xsi:type="dcterms:W3CDTF">2022-05-18T18:02:01Z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0x0101003D111B80989C2F48A98656A918A919A000BB8491AE289CF14CBAB0A92E6E960968</vt:lpwstr>
  </property>
  <property fmtid="{D5CDD505-2E9C-101B-9397-08002B2CF9AE}" pid="3" name="Order">
    <vt:r8>763000</vt:r8>
  </property>
  <property fmtid="{D5CDD505-2E9C-101B-9397-08002B2CF9AE}" pid="4" name="LGCS">
    <vt:lpwstr/>
  </property>
  <property fmtid="{D5CDD505-2E9C-101B-9397-08002B2CF9AE}" pid="5" name="CType">
    <vt:lpwstr/>
  </property>
  <property fmtid="{D5CDD505-2E9C-101B-9397-08002B2CF9AE}" pid="6" name="_dlc_DocIdItemGuid">
    <vt:lpwstr>d4636c35-04e2-4b04-88d2-653342f5344b</vt:lpwstr>
  </property>
  <property fmtid="{D5CDD505-2E9C-101B-9397-08002B2CF9AE}" pid="7" name="Financial_x0020_Year">
    <vt:lpwstr/>
  </property>
  <property fmtid="{D5CDD505-2E9C-101B-9397-08002B2CF9AE}" pid="8" name="a8455ed1fd22475083a09a91de16b8fd">
    <vt:lpwstr/>
  </property>
  <property fmtid="{D5CDD505-2E9C-101B-9397-08002B2CF9AE}" pid="9" name="Financial Year">
    <vt:lpwstr/>
  </property>
</Properties>
</file>