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03" r:id="rId5"/>
    <p:sldId id="2601" r:id="rId6"/>
    <p:sldId id="261" r:id="rId7"/>
    <p:sldId id="2604" r:id="rId8"/>
    <p:sldId id="2602" r:id="rId9"/>
    <p:sldId id="308" r:id="rId10"/>
    <p:sldId id="2606" r:id="rId11"/>
    <p:sldId id="2578" r:id="rId12"/>
    <p:sldId id="2607" r:id="rId13"/>
    <p:sldId id="2608" r:id="rId14"/>
    <p:sldId id="2593" r:id="rId15"/>
    <p:sldId id="2594" r:id="rId16"/>
    <p:sldId id="2592" r:id="rId17"/>
    <p:sldId id="2595" r:id="rId18"/>
    <p:sldId id="2596" r:id="rId19"/>
    <p:sldId id="2599" r:id="rId20"/>
    <p:sldId id="26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DE3D95-E540-7F55-8BC6-BB53C94B21FC}" name="Clark Gail" initials="CG" userId="S::gclark@lbbd.gov.uk::025edc4d-519b-4cf1-8e57-d49ee1aaf73c" providerId="AD"/>
  <p188:author id="{A7AF5AB9-1B5C-910C-5677-8E495EA52FB1}" name="Cooper Sue" initials="CS" userId="S::SCooper@lbbd.gov.uk::e3a39d68-d198-4676-99c2-31c872b968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311"/>
    <a:srgbClr val="7D627E"/>
    <a:srgbClr val="C21D9C"/>
    <a:srgbClr val="198FFF"/>
    <a:srgbClr val="CC0099"/>
    <a:srgbClr val="0C7EF0"/>
    <a:srgbClr val="FF0000"/>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63EF6-3771-4A1C-817A-625B43EE1149}" v="2493" dt="2022-07-26T11:47:28.690"/>
    <p1510:client id="{DF503F62-F5C2-428F-A01C-50D603785709}" v="89" dt="2022-07-26T09:47:51.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10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'Pivots &amp; tables'!$C$4</c:f>
              <c:strCache>
                <c:ptCount val="1"/>
                <c:pt idx="0">
                  <c:v>F</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'Pivots &amp; tables'!$B$5:$B$6</c:f>
              <c:strCache>
                <c:ptCount val="2"/>
                <c:pt idx="0">
                  <c:v>Borough Profile</c:v>
                </c:pt>
                <c:pt idx="1">
                  <c:v>Council Workforce</c:v>
                </c:pt>
              </c:strCache>
            </c:strRef>
          </c:cat>
          <c:val>
            <c:numRef>
              <c:f>'Pivots &amp; tables'!$C$5:$C$6</c:f>
              <c:numCache>
                <c:formatCode>0%</c:formatCode>
                <c:ptCount val="2"/>
                <c:pt idx="0">
                  <c:v>0.48</c:v>
                </c:pt>
                <c:pt idx="1">
                  <c:v>0.58801069110347459</c:v>
                </c:pt>
              </c:numCache>
            </c:numRef>
          </c:val>
          <c:extLst>
            <c:ext xmlns:c16="http://schemas.microsoft.com/office/drawing/2014/chart" uri="{C3380CC4-5D6E-409C-BE32-E72D297353CC}">
              <c16:uniqueId val="{00000000-9E35-423D-B993-FC91C983C7D9}"/>
            </c:ext>
          </c:extLst>
        </c:ser>
        <c:ser>
          <c:idx val="1"/>
          <c:order val="1"/>
          <c:tx>
            <c:strRef>
              <c:f>'Pivots &amp; tables'!$D$4</c:f>
              <c:strCache>
                <c:ptCount val="1"/>
                <c:pt idx="0">
                  <c:v>M</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'Pivots &amp; tables'!$B$5:$B$6</c:f>
              <c:strCache>
                <c:ptCount val="2"/>
                <c:pt idx="0">
                  <c:v>Borough Profile</c:v>
                </c:pt>
                <c:pt idx="1">
                  <c:v>Council Workforce</c:v>
                </c:pt>
              </c:strCache>
            </c:strRef>
          </c:cat>
          <c:val>
            <c:numRef>
              <c:f>'Pivots &amp; tables'!$D$5:$D$6</c:f>
              <c:numCache>
                <c:formatCode>0%</c:formatCode>
                <c:ptCount val="2"/>
                <c:pt idx="0">
                  <c:v>0.52</c:v>
                </c:pt>
                <c:pt idx="1">
                  <c:v>0.41198930889652541</c:v>
                </c:pt>
              </c:numCache>
            </c:numRef>
          </c:val>
          <c:extLst>
            <c:ext xmlns:c16="http://schemas.microsoft.com/office/drawing/2014/chart" uri="{C3380CC4-5D6E-409C-BE32-E72D297353CC}">
              <c16:uniqueId val="{00000001-9E35-423D-B993-FC91C983C7D9}"/>
            </c:ext>
          </c:extLst>
        </c:ser>
        <c:dLbls>
          <c:showLegendKey val="0"/>
          <c:showVal val="0"/>
          <c:showCatName val="0"/>
          <c:showSerName val="0"/>
          <c:showPercent val="0"/>
          <c:showBubbleSize val="0"/>
        </c:dLbls>
        <c:gapWidth val="50"/>
        <c:overlap val="100"/>
        <c:axId val="978626080"/>
        <c:axId val="978613184"/>
      </c:barChart>
      <c:catAx>
        <c:axId val="978626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8613184"/>
        <c:crosses val="autoZero"/>
        <c:auto val="1"/>
        <c:lblAlgn val="ctr"/>
        <c:lblOffset val="100"/>
        <c:noMultiLvlLbl val="0"/>
      </c:catAx>
      <c:valAx>
        <c:axId val="97861318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86260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Asian/ Asian British</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Council</c:v>
                </c:pt>
                <c:pt idx="1">
                  <c:v>Borough Profile</c:v>
                </c:pt>
              </c:strCache>
            </c:strRef>
          </c:cat>
          <c:val>
            <c:numRef>
              <c:f>Sheet1!$B$2:$B$3</c:f>
              <c:numCache>
                <c:formatCode>0%</c:formatCode>
                <c:ptCount val="2"/>
                <c:pt idx="0">
                  <c:v>0.1</c:v>
                </c:pt>
                <c:pt idx="1">
                  <c:v>0.24</c:v>
                </c:pt>
              </c:numCache>
            </c:numRef>
          </c:val>
          <c:extLst>
            <c:ext xmlns:c16="http://schemas.microsoft.com/office/drawing/2014/chart" uri="{C3380CC4-5D6E-409C-BE32-E72D297353CC}">
              <c16:uniqueId val="{00000000-BF6B-47D6-A0D1-F6A0DB80BCE4}"/>
            </c:ext>
          </c:extLst>
        </c:ser>
        <c:ser>
          <c:idx val="1"/>
          <c:order val="1"/>
          <c:tx>
            <c:strRef>
              <c:f>Sheet1!$C$1</c:f>
              <c:strCache>
                <c:ptCount val="1"/>
                <c:pt idx="0">
                  <c:v>Black/ Black British</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Council</c:v>
                </c:pt>
                <c:pt idx="1">
                  <c:v>Borough Profile</c:v>
                </c:pt>
              </c:strCache>
            </c:strRef>
          </c:cat>
          <c:val>
            <c:numRef>
              <c:f>Sheet1!$C$2:$C$3</c:f>
              <c:numCache>
                <c:formatCode>0%</c:formatCode>
                <c:ptCount val="2"/>
                <c:pt idx="0">
                  <c:v>0.2</c:v>
                </c:pt>
                <c:pt idx="1">
                  <c:v>0.24</c:v>
                </c:pt>
              </c:numCache>
            </c:numRef>
          </c:val>
          <c:extLst>
            <c:ext xmlns:c16="http://schemas.microsoft.com/office/drawing/2014/chart" uri="{C3380CC4-5D6E-409C-BE32-E72D297353CC}">
              <c16:uniqueId val="{00000001-BF6B-47D6-A0D1-F6A0DB80BCE4}"/>
            </c:ext>
          </c:extLst>
        </c:ser>
        <c:ser>
          <c:idx val="2"/>
          <c:order val="2"/>
          <c:tx>
            <c:strRef>
              <c:f>Sheet1!$D$1</c:f>
              <c:strCache>
                <c:ptCount val="1"/>
                <c:pt idx="0">
                  <c:v>Mixed ethnicity </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Council</c:v>
                </c:pt>
                <c:pt idx="1">
                  <c:v>Borough Profile</c:v>
                </c:pt>
              </c:strCache>
            </c:strRef>
          </c:cat>
          <c:val>
            <c:numRef>
              <c:f>Sheet1!$D$2:$D$3</c:f>
              <c:numCache>
                <c:formatCode>0%</c:formatCode>
                <c:ptCount val="2"/>
                <c:pt idx="0">
                  <c:v>0.02</c:v>
                </c:pt>
                <c:pt idx="1">
                  <c:v>0.05</c:v>
                </c:pt>
              </c:numCache>
            </c:numRef>
          </c:val>
          <c:extLst>
            <c:ext xmlns:c16="http://schemas.microsoft.com/office/drawing/2014/chart" uri="{C3380CC4-5D6E-409C-BE32-E72D297353CC}">
              <c16:uniqueId val="{00000002-BF6B-47D6-A0D1-F6A0DB80BCE4}"/>
            </c:ext>
          </c:extLst>
        </c:ser>
        <c:ser>
          <c:idx val="3"/>
          <c:order val="3"/>
          <c:tx>
            <c:strRef>
              <c:f>Sheet1!$E$1</c:f>
              <c:strCache>
                <c:ptCount val="1"/>
                <c:pt idx="0">
                  <c:v>White/ White British</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Council</c:v>
                </c:pt>
                <c:pt idx="1">
                  <c:v>Borough Profile</c:v>
                </c:pt>
              </c:strCache>
            </c:strRef>
          </c:cat>
          <c:val>
            <c:numRef>
              <c:f>Sheet1!$E$2:$E$3</c:f>
              <c:numCache>
                <c:formatCode>0%</c:formatCode>
                <c:ptCount val="2"/>
                <c:pt idx="0">
                  <c:v>0.59</c:v>
                </c:pt>
                <c:pt idx="1">
                  <c:v>0.45</c:v>
                </c:pt>
              </c:numCache>
            </c:numRef>
          </c:val>
          <c:extLst>
            <c:ext xmlns:c16="http://schemas.microsoft.com/office/drawing/2014/chart" uri="{C3380CC4-5D6E-409C-BE32-E72D297353CC}">
              <c16:uniqueId val="{00000003-BF6B-47D6-A0D1-F6A0DB80BCE4}"/>
            </c:ext>
          </c:extLst>
        </c:ser>
        <c:ser>
          <c:idx val="4"/>
          <c:order val="4"/>
          <c:tx>
            <c:strRef>
              <c:f>Sheet1!$F$1</c:f>
              <c:strCache>
                <c:ptCount val="1"/>
                <c:pt idx="0">
                  <c:v>Other Ethnicity</c:v>
                </c:pt>
              </c:strCache>
            </c:strRef>
          </c:tx>
          <c:spPr>
            <a:solidFill>
              <a:schemeClr val="bg1">
                <a:lumMod val="75000"/>
              </a:schemeClr>
            </a:solidFill>
            <a:ln>
              <a:noFill/>
            </a:ln>
            <a:effectLst/>
          </c:spPr>
          <c:invertIfNegative val="0"/>
          <c:dLbls>
            <c:dLbl>
              <c:idx val="0"/>
              <c:layout>
                <c:manualLayout>
                  <c:x val="-3.2561225359179491E-2"/>
                  <c:y val="2.19548073053369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6B-47D6-A0D1-F6A0DB80BC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Council</c:v>
                </c:pt>
                <c:pt idx="1">
                  <c:v>Borough Profile</c:v>
                </c:pt>
              </c:strCache>
            </c:strRef>
          </c:cat>
          <c:val>
            <c:numRef>
              <c:f>Sheet1!$F$2:$F$3</c:f>
              <c:numCache>
                <c:formatCode>0%</c:formatCode>
                <c:ptCount val="2"/>
                <c:pt idx="0">
                  <c:v>0.01</c:v>
                </c:pt>
                <c:pt idx="1">
                  <c:v>0.02</c:v>
                </c:pt>
              </c:numCache>
            </c:numRef>
          </c:val>
          <c:extLst>
            <c:ext xmlns:c16="http://schemas.microsoft.com/office/drawing/2014/chart" uri="{C3380CC4-5D6E-409C-BE32-E72D297353CC}">
              <c16:uniqueId val="{00000005-BF6B-47D6-A0D1-F6A0DB80BCE4}"/>
            </c:ext>
          </c:extLst>
        </c:ser>
        <c:ser>
          <c:idx val="5"/>
          <c:order val="5"/>
          <c:tx>
            <c:strRef>
              <c:f>Sheet1!$G$1</c:f>
              <c:strCache>
                <c:ptCount val="1"/>
                <c:pt idx="0">
                  <c:v>Prefer not say/Not specified</c:v>
                </c:pt>
              </c:strCache>
            </c:strRef>
          </c:tx>
          <c:spPr>
            <a:solidFill>
              <a:schemeClr val="accent5"/>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BF6B-47D6-A0D1-F6A0DB80BCE4}"/>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Council</c:v>
                </c:pt>
                <c:pt idx="1">
                  <c:v>Borough Profile</c:v>
                </c:pt>
              </c:strCache>
            </c:strRef>
          </c:cat>
          <c:val>
            <c:numRef>
              <c:f>Sheet1!$G$2:$G$3</c:f>
              <c:numCache>
                <c:formatCode>0%</c:formatCode>
                <c:ptCount val="2"/>
                <c:pt idx="0">
                  <c:v>0.09</c:v>
                </c:pt>
                <c:pt idx="1">
                  <c:v>0</c:v>
                </c:pt>
              </c:numCache>
            </c:numRef>
          </c:val>
          <c:extLst>
            <c:ext xmlns:c16="http://schemas.microsoft.com/office/drawing/2014/chart" uri="{C3380CC4-5D6E-409C-BE32-E72D297353CC}">
              <c16:uniqueId val="{00000007-BF6B-47D6-A0D1-F6A0DB80BCE4}"/>
            </c:ext>
          </c:extLst>
        </c:ser>
        <c:dLbls>
          <c:showLegendKey val="0"/>
          <c:showVal val="0"/>
          <c:showCatName val="0"/>
          <c:showSerName val="0"/>
          <c:showPercent val="0"/>
          <c:showBubbleSize val="0"/>
        </c:dLbls>
        <c:gapWidth val="150"/>
        <c:overlap val="100"/>
        <c:axId val="1142025280"/>
        <c:axId val="1142016544"/>
      </c:barChart>
      <c:catAx>
        <c:axId val="1142025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016544"/>
        <c:crosses val="autoZero"/>
        <c:auto val="1"/>
        <c:lblAlgn val="ctr"/>
        <c:lblOffset val="100"/>
        <c:noMultiLvlLbl val="0"/>
      </c:catAx>
      <c:valAx>
        <c:axId val="1142016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02528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[2021_12_WFB_Equality_MASTER_v1.0.xlsx]Pivots &amp; tables!PivotTable26</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5">
              <a:lumMod val="20000"/>
              <a:lumOff val="8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7030A0"/>
          </a:solidFill>
          <a:ln>
            <a:noFill/>
          </a:ln>
          <a:effectLst/>
        </c:spPr>
        <c:marker>
          <c:symbol val="none"/>
        </c:marker>
        <c:dLbl>
          <c:idx val="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lumMod val="5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C00000"/>
          </a:solidFill>
          <a:ln>
            <a:noFill/>
          </a:ln>
          <a:effectLst/>
        </c:spPr>
        <c:marker>
          <c:symbol val="none"/>
        </c:marker>
        <c:dLbl>
          <c:idx val="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lumMod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C0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5">
              <a:lumMod val="20000"/>
              <a:lumOff val="8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lumMod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rgbClr val="C0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5">
              <a:lumMod val="20000"/>
              <a:lumOff val="8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22872276142291562"/>
          <c:y val="2.35578694452192E-2"/>
          <c:w val="0.73128165187049254"/>
          <c:h val="0.42380895061728396"/>
        </c:manualLayout>
      </c:layout>
      <c:barChart>
        <c:barDir val="bar"/>
        <c:grouping val="percentStacked"/>
        <c:varyColors val="0"/>
        <c:ser>
          <c:idx val="0"/>
          <c:order val="0"/>
          <c:tx>
            <c:strRef>
              <c:f>'Pivots &amp; tables'!$Q$200:$Q$201</c:f>
              <c:strCache>
                <c:ptCount val="1"/>
                <c:pt idx="0">
                  <c:v>Asian/ Asian British</c:v>
                </c:pt>
              </c:strCache>
            </c:strRef>
          </c:tx>
          <c:spPr>
            <a:solidFill>
              <a:srgbClr val="7030A0"/>
            </a:solidFill>
            <a:ln>
              <a:noFill/>
            </a:ln>
            <a:effectLst/>
          </c:spPr>
          <c:invertIfNegative val="0"/>
          <c:cat>
            <c:strRef>
              <c:f>'Pivots &amp; tables'!$P$202:$P$206</c:f>
              <c:strCache>
                <c:ptCount val="4"/>
                <c:pt idx="0">
                  <c:v>Entry Level</c:v>
                </c:pt>
                <c:pt idx="1">
                  <c:v>Middle Manager</c:v>
                </c:pt>
                <c:pt idx="2">
                  <c:v>Supervisor Level</c:v>
                </c:pt>
                <c:pt idx="3">
                  <c:v>Senior Manager</c:v>
                </c:pt>
              </c:strCache>
            </c:strRef>
          </c:cat>
          <c:val>
            <c:numRef>
              <c:f>'Pivots &amp; tables'!$Q$202:$Q$206</c:f>
              <c:numCache>
                <c:formatCode>General</c:formatCode>
                <c:ptCount val="4"/>
                <c:pt idx="0">
                  <c:v>84</c:v>
                </c:pt>
                <c:pt idx="1">
                  <c:v>93</c:v>
                </c:pt>
                <c:pt idx="2">
                  <c:v>72</c:v>
                </c:pt>
                <c:pt idx="3">
                  <c:v>20</c:v>
                </c:pt>
              </c:numCache>
            </c:numRef>
          </c:val>
          <c:extLst>
            <c:ext xmlns:c16="http://schemas.microsoft.com/office/drawing/2014/chart" uri="{C3380CC4-5D6E-409C-BE32-E72D297353CC}">
              <c16:uniqueId val="{00000000-2EBA-4343-B6D7-60178CE43AA9}"/>
            </c:ext>
          </c:extLst>
        </c:ser>
        <c:ser>
          <c:idx val="1"/>
          <c:order val="1"/>
          <c:tx>
            <c:strRef>
              <c:f>'Pivots &amp; tables'!$R$200:$R$201</c:f>
              <c:strCache>
                <c:ptCount val="1"/>
                <c:pt idx="0">
                  <c:v>Black/ Black British</c:v>
                </c:pt>
              </c:strCache>
            </c:strRef>
          </c:tx>
          <c:spPr>
            <a:solidFill>
              <a:schemeClr val="accent1">
                <a:lumMod val="50000"/>
              </a:schemeClr>
            </a:solidFill>
            <a:ln>
              <a:noFill/>
            </a:ln>
            <a:effectLst/>
          </c:spPr>
          <c:invertIfNegative val="0"/>
          <c:cat>
            <c:strRef>
              <c:f>'Pivots &amp; tables'!$P$202:$P$206</c:f>
              <c:strCache>
                <c:ptCount val="4"/>
                <c:pt idx="0">
                  <c:v>Entry Level</c:v>
                </c:pt>
                <c:pt idx="1">
                  <c:v>Middle Manager</c:v>
                </c:pt>
                <c:pt idx="2">
                  <c:v>Supervisor Level</c:v>
                </c:pt>
                <c:pt idx="3">
                  <c:v>Senior Manager</c:v>
                </c:pt>
              </c:strCache>
            </c:strRef>
          </c:cat>
          <c:val>
            <c:numRef>
              <c:f>'Pivots &amp; tables'!$R$202:$R$206</c:f>
              <c:numCache>
                <c:formatCode>General</c:formatCode>
                <c:ptCount val="4"/>
                <c:pt idx="0">
                  <c:v>174</c:v>
                </c:pt>
                <c:pt idx="1">
                  <c:v>183</c:v>
                </c:pt>
                <c:pt idx="2">
                  <c:v>100</c:v>
                </c:pt>
                <c:pt idx="3">
                  <c:v>75</c:v>
                </c:pt>
              </c:numCache>
            </c:numRef>
          </c:val>
          <c:extLst>
            <c:ext xmlns:c16="http://schemas.microsoft.com/office/drawing/2014/chart" uri="{C3380CC4-5D6E-409C-BE32-E72D297353CC}">
              <c16:uniqueId val="{00000001-2EBA-4343-B6D7-60178CE43AA9}"/>
            </c:ext>
          </c:extLst>
        </c:ser>
        <c:ser>
          <c:idx val="2"/>
          <c:order val="2"/>
          <c:tx>
            <c:strRef>
              <c:f>'Pivots &amp; tables'!$S$200:$S$201</c:f>
              <c:strCache>
                <c:ptCount val="1"/>
                <c:pt idx="0">
                  <c:v>Mixed</c:v>
                </c:pt>
              </c:strCache>
            </c:strRef>
          </c:tx>
          <c:spPr>
            <a:solidFill>
              <a:srgbClr val="C00000"/>
            </a:solidFill>
            <a:ln>
              <a:noFill/>
            </a:ln>
            <a:effectLst/>
          </c:spPr>
          <c:invertIfNegative val="0"/>
          <c:cat>
            <c:strRef>
              <c:f>'Pivots &amp; tables'!$P$202:$P$206</c:f>
              <c:strCache>
                <c:ptCount val="4"/>
                <c:pt idx="0">
                  <c:v>Entry Level</c:v>
                </c:pt>
                <c:pt idx="1">
                  <c:v>Middle Manager</c:v>
                </c:pt>
                <c:pt idx="2">
                  <c:v>Supervisor Level</c:v>
                </c:pt>
                <c:pt idx="3">
                  <c:v>Senior Manager</c:v>
                </c:pt>
              </c:strCache>
            </c:strRef>
          </c:cat>
          <c:val>
            <c:numRef>
              <c:f>'Pivots &amp; tables'!$S$202:$S$206</c:f>
              <c:numCache>
                <c:formatCode>General</c:formatCode>
                <c:ptCount val="4"/>
                <c:pt idx="0">
                  <c:v>8</c:v>
                </c:pt>
                <c:pt idx="1">
                  <c:v>12</c:v>
                </c:pt>
                <c:pt idx="2">
                  <c:v>14</c:v>
                </c:pt>
                <c:pt idx="3">
                  <c:v>7</c:v>
                </c:pt>
              </c:numCache>
            </c:numRef>
          </c:val>
          <c:extLst>
            <c:ext xmlns:c16="http://schemas.microsoft.com/office/drawing/2014/chart" uri="{C3380CC4-5D6E-409C-BE32-E72D297353CC}">
              <c16:uniqueId val="{00000002-2EBA-4343-B6D7-60178CE43AA9}"/>
            </c:ext>
          </c:extLst>
        </c:ser>
        <c:ser>
          <c:idx val="3"/>
          <c:order val="3"/>
          <c:tx>
            <c:strRef>
              <c:f>'Pivots &amp; tables'!$T$200:$T$201</c:f>
              <c:strCache>
                <c:ptCount val="1"/>
                <c:pt idx="0">
                  <c:v>Other ethnicity</c:v>
                </c:pt>
              </c:strCache>
            </c:strRef>
          </c:tx>
          <c:spPr>
            <a:solidFill>
              <a:schemeClr val="bg1">
                <a:lumMod val="75000"/>
              </a:schemeClr>
            </a:solidFill>
            <a:ln>
              <a:noFill/>
            </a:ln>
            <a:effectLst/>
          </c:spPr>
          <c:invertIfNegative val="0"/>
          <c:cat>
            <c:strRef>
              <c:f>'Pivots &amp; tables'!$P$202:$P$206</c:f>
              <c:strCache>
                <c:ptCount val="4"/>
                <c:pt idx="0">
                  <c:v>Entry Level</c:v>
                </c:pt>
                <c:pt idx="1">
                  <c:v>Middle Manager</c:v>
                </c:pt>
                <c:pt idx="2">
                  <c:v>Supervisor Level</c:v>
                </c:pt>
                <c:pt idx="3">
                  <c:v>Senior Manager</c:v>
                </c:pt>
              </c:strCache>
            </c:strRef>
          </c:cat>
          <c:val>
            <c:numRef>
              <c:f>'Pivots &amp; tables'!$T$202:$T$206</c:f>
              <c:numCache>
                <c:formatCode>General</c:formatCode>
                <c:ptCount val="4"/>
                <c:pt idx="0">
                  <c:v>8</c:v>
                </c:pt>
                <c:pt idx="1">
                  <c:v>7</c:v>
                </c:pt>
                <c:pt idx="2">
                  <c:v>1</c:v>
                </c:pt>
                <c:pt idx="3">
                  <c:v>2</c:v>
                </c:pt>
              </c:numCache>
            </c:numRef>
          </c:val>
          <c:extLst>
            <c:ext xmlns:c16="http://schemas.microsoft.com/office/drawing/2014/chart" uri="{C3380CC4-5D6E-409C-BE32-E72D297353CC}">
              <c16:uniqueId val="{00000003-2EBA-4343-B6D7-60178CE43AA9}"/>
            </c:ext>
          </c:extLst>
        </c:ser>
        <c:ser>
          <c:idx val="4"/>
          <c:order val="4"/>
          <c:tx>
            <c:strRef>
              <c:f>'Pivots &amp; tables'!$U$200:$U$201</c:f>
              <c:strCache>
                <c:ptCount val="1"/>
                <c:pt idx="0">
                  <c:v>Prefer not to say</c:v>
                </c:pt>
              </c:strCache>
            </c:strRef>
          </c:tx>
          <c:spPr>
            <a:solidFill>
              <a:schemeClr val="accent1"/>
            </a:solidFill>
            <a:ln>
              <a:noFill/>
            </a:ln>
            <a:effectLst/>
          </c:spPr>
          <c:invertIfNegative val="0"/>
          <c:cat>
            <c:strRef>
              <c:f>'Pivots &amp; tables'!$P$202:$P$206</c:f>
              <c:strCache>
                <c:ptCount val="4"/>
                <c:pt idx="0">
                  <c:v>Entry Level</c:v>
                </c:pt>
                <c:pt idx="1">
                  <c:v>Middle Manager</c:v>
                </c:pt>
                <c:pt idx="2">
                  <c:v>Supervisor Level</c:v>
                </c:pt>
                <c:pt idx="3">
                  <c:v>Senior Manager</c:v>
                </c:pt>
              </c:strCache>
            </c:strRef>
          </c:cat>
          <c:val>
            <c:numRef>
              <c:f>'Pivots &amp; tables'!$U$202:$U$206</c:f>
              <c:numCache>
                <c:formatCode>General</c:formatCode>
                <c:ptCount val="4"/>
                <c:pt idx="0">
                  <c:v>64</c:v>
                </c:pt>
                <c:pt idx="1">
                  <c:v>76</c:v>
                </c:pt>
                <c:pt idx="2">
                  <c:v>64</c:v>
                </c:pt>
                <c:pt idx="3">
                  <c:v>19</c:v>
                </c:pt>
              </c:numCache>
            </c:numRef>
          </c:val>
          <c:extLst>
            <c:ext xmlns:c16="http://schemas.microsoft.com/office/drawing/2014/chart" uri="{C3380CC4-5D6E-409C-BE32-E72D297353CC}">
              <c16:uniqueId val="{00000004-2EBA-4343-B6D7-60178CE43AA9}"/>
            </c:ext>
          </c:extLst>
        </c:ser>
        <c:ser>
          <c:idx val="5"/>
          <c:order val="5"/>
          <c:tx>
            <c:strRef>
              <c:f>'Pivots &amp; tables'!$V$200:$V$201</c:f>
              <c:strCache>
                <c:ptCount val="1"/>
                <c:pt idx="0">
                  <c:v>White/ White British</c:v>
                </c:pt>
              </c:strCache>
            </c:strRef>
          </c:tx>
          <c:spPr>
            <a:solidFill>
              <a:schemeClr val="accent5">
                <a:lumMod val="20000"/>
                <a:lumOff val="80000"/>
              </a:schemeClr>
            </a:solidFill>
            <a:ln>
              <a:noFill/>
            </a:ln>
            <a:effectLst/>
          </c:spPr>
          <c:invertIfNegative val="0"/>
          <c:cat>
            <c:strRef>
              <c:f>'Pivots &amp; tables'!$P$202:$P$206</c:f>
              <c:strCache>
                <c:ptCount val="4"/>
                <c:pt idx="0">
                  <c:v>Entry Level</c:v>
                </c:pt>
                <c:pt idx="1">
                  <c:v>Middle Manager</c:v>
                </c:pt>
                <c:pt idx="2">
                  <c:v>Supervisor Level</c:v>
                </c:pt>
                <c:pt idx="3">
                  <c:v>Senior Manager</c:v>
                </c:pt>
              </c:strCache>
            </c:strRef>
          </c:cat>
          <c:val>
            <c:numRef>
              <c:f>'Pivots &amp; tables'!$V$202:$V$206</c:f>
              <c:numCache>
                <c:formatCode>General</c:formatCode>
                <c:ptCount val="4"/>
                <c:pt idx="0">
                  <c:v>534</c:v>
                </c:pt>
                <c:pt idx="1">
                  <c:v>471</c:v>
                </c:pt>
                <c:pt idx="2">
                  <c:v>335</c:v>
                </c:pt>
                <c:pt idx="3">
                  <c:v>189</c:v>
                </c:pt>
              </c:numCache>
            </c:numRef>
          </c:val>
          <c:extLst>
            <c:ext xmlns:c16="http://schemas.microsoft.com/office/drawing/2014/chart" uri="{C3380CC4-5D6E-409C-BE32-E72D297353CC}">
              <c16:uniqueId val="{00000005-2EBA-4343-B6D7-60178CE43AA9}"/>
            </c:ext>
          </c:extLst>
        </c:ser>
        <c:dLbls>
          <c:showLegendKey val="0"/>
          <c:showVal val="0"/>
          <c:showCatName val="0"/>
          <c:showSerName val="0"/>
          <c:showPercent val="0"/>
          <c:showBubbleSize val="0"/>
        </c:dLbls>
        <c:gapWidth val="150"/>
        <c:overlap val="100"/>
        <c:axId val="1051744128"/>
        <c:axId val="1051748704"/>
      </c:barChart>
      <c:catAx>
        <c:axId val="105174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51748704"/>
        <c:crosses val="autoZero"/>
        <c:auto val="1"/>
        <c:lblAlgn val="ctr"/>
        <c:lblOffset val="100"/>
        <c:noMultiLvlLbl val="0"/>
      </c:catAx>
      <c:valAx>
        <c:axId val="1051748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517441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69D87-1FF6-4975-ABC8-5F4B2CE991D7}"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D82DAD79-D5E5-434C-B569-0A7140837D4F}">
      <dgm:prSet/>
      <dgm:spPr/>
      <dgm:t>
        <a:bodyPr/>
        <a:lstStyle/>
        <a:p>
          <a:pPr>
            <a:lnSpc>
              <a:spcPct val="100000"/>
            </a:lnSpc>
          </a:pPr>
          <a:r>
            <a:rPr lang="en-GB">
              <a:latin typeface="Arial" panose="020B0604020202020204" pitchFamily="34" charset="0"/>
              <a:cs typeface="Arial" panose="020B0604020202020204" pitchFamily="34" charset="0"/>
            </a:rPr>
            <a:t>Fairness and transparency in our recruitment and selection processes and practices</a:t>
          </a:r>
          <a:endParaRPr lang="en-US">
            <a:latin typeface="Arial" panose="020B0604020202020204" pitchFamily="34" charset="0"/>
            <a:cs typeface="Arial" panose="020B0604020202020204" pitchFamily="34" charset="0"/>
          </a:endParaRPr>
        </a:p>
      </dgm:t>
    </dgm:pt>
    <dgm:pt modelId="{8D0E07B5-97F6-45E9-9E00-276DED2B84AB}" type="parTrans" cxnId="{1F817B6B-6AAB-42FC-A03A-39A16946DAE4}">
      <dgm:prSet/>
      <dgm:spPr/>
      <dgm:t>
        <a:bodyPr/>
        <a:lstStyle/>
        <a:p>
          <a:endParaRPr lang="en-US"/>
        </a:p>
      </dgm:t>
    </dgm:pt>
    <dgm:pt modelId="{C23BEB56-1982-4637-ADBB-2FD1B81AFFA9}" type="sibTrans" cxnId="{1F817B6B-6AAB-42FC-A03A-39A16946DAE4}">
      <dgm:prSet/>
      <dgm:spPr/>
      <dgm:t>
        <a:bodyPr/>
        <a:lstStyle/>
        <a:p>
          <a:endParaRPr lang="en-US"/>
        </a:p>
      </dgm:t>
    </dgm:pt>
    <dgm:pt modelId="{77E01407-1122-4F2A-8ED6-367353D98E8D}">
      <dgm:prSet/>
      <dgm:spPr/>
      <dgm:t>
        <a:bodyPr/>
        <a:lstStyle/>
        <a:p>
          <a:pPr>
            <a:lnSpc>
              <a:spcPct val="100000"/>
            </a:lnSpc>
          </a:pPr>
          <a:r>
            <a:rPr lang="en-GB">
              <a:latin typeface="Arial" panose="020B0604020202020204" pitchFamily="34" charset="0"/>
              <a:cs typeface="Arial" panose="020B0604020202020204" pitchFamily="34" charset="0"/>
            </a:rPr>
            <a:t>Career progression open to all – fair and transparent processes and practices, everyone is  supported to develop</a:t>
          </a:r>
          <a:endParaRPr lang="en-US">
            <a:latin typeface="Arial" panose="020B0604020202020204" pitchFamily="34" charset="0"/>
            <a:cs typeface="Arial" panose="020B0604020202020204" pitchFamily="34" charset="0"/>
          </a:endParaRPr>
        </a:p>
      </dgm:t>
    </dgm:pt>
    <dgm:pt modelId="{45C76122-5B35-463E-8F0B-70938E39796F}" type="parTrans" cxnId="{FC26D91C-6751-46F8-850B-7ADA19F009A4}">
      <dgm:prSet/>
      <dgm:spPr/>
      <dgm:t>
        <a:bodyPr/>
        <a:lstStyle/>
        <a:p>
          <a:endParaRPr lang="en-US"/>
        </a:p>
      </dgm:t>
    </dgm:pt>
    <dgm:pt modelId="{7DAC0A29-943D-49C1-8C79-0627E1134BC5}" type="sibTrans" cxnId="{FC26D91C-6751-46F8-850B-7ADA19F009A4}">
      <dgm:prSet/>
      <dgm:spPr/>
      <dgm:t>
        <a:bodyPr/>
        <a:lstStyle/>
        <a:p>
          <a:endParaRPr lang="en-US"/>
        </a:p>
      </dgm:t>
    </dgm:pt>
    <dgm:pt modelId="{35F171C3-8BC6-4F4F-817F-C33A47C26B8B}">
      <dgm:prSet/>
      <dgm:spPr/>
      <dgm:t>
        <a:bodyPr/>
        <a:lstStyle/>
        <a:p>
          <a:pPr>
            <a:lnSpc>
              <a:spcPct val="100000"/>
            </a:lnSpc>
          </a:pPr>
          <a:r>
            <a:rPr lang="en-GB">
              <a:latin typeface="Arial" panose="020B0604020202020204" pitchFamily="34" charset="0"/>
              <a:cs typeface="Arial" panose="020B0604020202020204" pitchFamily="34" charset="0"/>
            </a:rPr>
            <a:t>Zero tolerance of micro-aggressions, discrimination and harassment </a:t>
          </a:r>
          <a:endParaRPr lang="en-US">
            <a:latin typeface="Arial" panose="020B0604020202020204" pitchFamily="34" charset="0"/>
            <a:cs typeface="Arial" panose="020B0604020202020204" pitchFamily="34" charset="0"/>
          </a:endParaRPr>
        </a:p>
      </dgm:t>
    </dgm:pt>
    <dgm:pt modelId="{0E28FB8C-168D-406A-9AB8-F3D044D7C42B}" type="parTrans" cxnId="{A18A6C7E-4750-4202-8697-F08EB8A804B6}">
      <dgm:prSet/>
      <dgm:spPr/>
      <dgm:t>
        <a:bodyPr/>
        <a:lstStyle/>
        <a:p>
          <a:endParaRPr lang="en-US"/>
        </a:p>
      </dgm:t>
    </dgm:pt>
    <dgm:pt modelId="{CF213B23-9551-4510-AB0D-2835D0AE449F}" type="sibTrans" cxnId="{A18A6C7E-4750-4202-8697-F08EB8A804B6}">
      <dgm:prSet/>
      <dgm:spPr/>
      <dgm:t>
        <a:bodyPr/>
        <a:lstStyle/>
        <a:p>
          <a:endParaRPr lang="en-US"/>
        </a:p>
      </dgm:t>
    </dgm:pt>
    <dgm:pt modelId="{FFD93899-BDD9-47CB-BDDB-85FFB1BBB2F3}">
      <dgm:prSet/>
      <dgm:spPr/>
      <dgm:t>
        <a:bodyPr/>
        <a:lstStyle/>
        <a:p>
          <a:pPr>
            <a:lnSpc>
              <a:spcPct val="100000"/>
            </a:lnSpc>
          </a:pPr>
          <a:r>
            <a:rPr lang="en-GB">
              <a:latin typeface="Arial" panose="020B0604020202020204" pitchFamily="34" charset="0"/>
              <a:cs typeface="Arial" panose="020B0604020202020204" pitchFamily="34" charset="0"/>
            </a:rPr>
            <a:t>A workforce that is representative of the borough we serve</a:t>
          </a:r>
        </a:p>
      </dgm:t>
    </dgm:pt>
    <dgm:pt modelId="{80984065-5479-41E3-9EB5-9CC7679EAE48}" type="parTrans" cxnId="{3FF33A50-FC03-41AF-BCEB-CAE6C2D9CE19}">
      <dgm:prSet/>
      <dgm:spPr/>
      <dgm:t>
        <a:bodyPr/>
        <a:lstStyle/>
        <a:p>
          <a:endParaRPr lang="en-GB"/>
        </a:p>
      </dgm:t>
    </dgm:pt>
    <dgm:pt modelId="{8E8E9D56-59B6-49A3-91BD-12CF8163BF0B}" type="sibTrans" cxnId="{3FF33A50-FC03-41AF-BCEB-CAE6C2D9CE19}">
      <dgm:prSet/>
      <dgm:spPr/>
      <dgm:t>
        <a:bodyPr/>
        <a:lstStyle/>
        <a:p>
          <a:endParaRPr lang="en-GB"/>
        </a:p>
      </dgm:t>
    </dgm:pt>
    <dgm:pt modelId="{3D0021F3-511A-4D5D-9703-53D4924C1916}">
      <dgm:prSet/>
      <dgm:spPr/>
      <dgm:t>
        <a:bodyPr/>
        <a:lstStyle/>
        <a:p>
          <a:pPr>
            <a:lnSpc>
              <a:spcPct val="100000"/>
            </a:lnSpc>
          </a:pPr>
          <a:r>
            <a:rPr lang="en-GB">
              <a:latin typeface="Arial" panose="020B0604020202020204" pitchFamily="34" charset="0"/>
              <a:cs typeface="Arial" panose="020B0604020202020204" pitchFamily="34" charset="0"/>
            </a:rPr>
            <a:t>Leadership at every level representative of the borough we serve</a:t>
          </a:r>
          <a:endParaRPr lang="en-US">
            <a:latin typeface="Arial" panose="020B0604020202020204" pitchFamily="34" charset="0"/>
            <a:cs typeface="Arial" panose="020B0604020202020204" pitchFamily="34" charset="0"/>
          </a:endParaRPr>
        </a:p>
      </dgm:t>
    </dgm:pt>
    <dgm:pt modelId="{76B50AF4-7F54-46E3-92B1-137F9839C909}" type="parTrans" cxnId="{1E44AAEC-21EF-49C6-B02E-C784EE1A70C4}">
      <dgm:prSet/>
      <dgm:spPr/>
      <dgm:t>
        <a:bodyPr/>
        <a:lstStyle/>
        <a:p>
          <a:endParaRPr lang="en-GB"/>
        </a:p>
      </dgm:t>
    </dgm:pt>
    <dgm:pt modelId="{AF768117-49D2-465A-A5D6-9B45F53A3C2D}" type="sibTrans" cxnId="{1E44AAEC-21EF-49C6-B02E-C784EE1A70C4}">
      <dgm:prSet/>
      <dgm:spPr/>
      <dgm:t>
        <a:bodyPr/>
        <a:lstStyle/>
        <a:p>
          <a:endParaRPr lang="en-GB"/>
        </a:p>
      </dgm:t>
    </dgm:pt>
    <dgm:pt modelId="{E897C170-F774-44F6-B00F-7F543C15FEF9}" type="pres">
      <dgm:prSet presAssocID="{E0569D87-1FF6-4975-ABC8-5F4B2CE991D7}" presName="root" presStyleCnt="0">
        <dgm:presLayoutVars>
          <dgm:dir/>
          <dgm:resizeHandles val="exact"/>
        </dgm:presLayoutVars>
      </dgm:prSet>
      <dgm:spPr/>
    </dgm:pt>
    <dgm:pt modelId="{56B26135-787A-4600-BFDD-5D2FACADD12F}" type="pres">
      <dgm:prSet presAssocID="{D82DAD79-D5E5-434C-B569-0A7140837D4F}" presName="compNode" presStyleCnt="0"/>
      <dgm:spPr/>
    </dgm:pt>
    <dgm:pt modelId="{1F69A090-A792-4860-A994-93931E7CAD49}" type="pres">
      <dgm:prSet presAssocID="{D82DAD79-D5E5-434C-B569-0A7140837D4F}" presName="bgRect" presStyleLbl="bgShp" presStyleIdx="0" presStyleCnt="5" custLinFactNeighborY="648"/>
      <dgm:spPr/>
    </dgm:pt>
    <dgm:pt modelId="{2BF71140-B5C5-4671-802D-B76506442F19}" type="pres">
      <dgm:prSet presAssocID="{D82DAD79-D5E5-434C-B569-0A7140837D4F}"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fluencer"/>
        </a:ext>
      </dgm:extLst>
    </dgm:pt>
    <dgm:pt modelId="{A6AEABD4-6168-4C5D-94E3-7BA64BD555C6}" type="pres">
      <dgm:prSet presAssocID="{D82DAD79-D5E5-434C-B569-0A7140837D4F}" presName="spaceRect" presStyleCnt="0"/>
      <dgm:spPr/>
    </dgm:pt>
    <dgm:pt modelId="{22FF0581-E919-49B0-853B-BFAF8E47D62E}" type="pres">
      <dgm:prSet presAssocID="{D82DAD79-D5E5-434C-B569-0A7140837D4F}" presName="parTx" presStyleLbl="revTx" presStyleIdx="0" presStyleCnt="5">
        <dgm:presLayoutVars>
          <dgm:chMax val="0"/>
          <dgm:chPref val="0"/>
        </dgm:presLayoutVars>
      </dgm:prSet>
      <dgm:spPr/>
    </dgm:pt>
    <dgm:pt modelId="{9EAEEE67-8C17-4A18-A448-1AE51BD0BC18}" type="pres">
      <dgm:prSet presAssocID="{C23BEB56-1982-4637-ADBB-2FD1B81AFFA9}" presName="sibTrans" presStyleCnt="0"/>
      <dgm:spPr/>
    </dgm:pt>
    <dgm:pt modelId="{B550EB13-79F9-40B2-90DE-A2C0A42B2F14}" type="pres">
      <dgm:prSet presAssocID="{77E01407-1122-4F2A-8ED6-367353D98E8D}" presName="compNode" presStyleCnt="0"/>
      <dgm:spPr/>
    </dgm:pt>
    <dgm:pt modelId="{70A23A59-9DA5-4874-A2E4-CC8549E555C4}" type="pres">
      <dgm:prSet presAssocID="{77E01407-1122-4F2A-8ED6-367353D98E8D}" presName="bgRect" presStyleLbl="bgShp" presStyleIdx="1" presStyleCnt="5"/>
      <dgm:spPr/>
    </dgm:pt>
    <dgm:pt modelId="{DC9D2E89-D22A-409C-8123-E5153A6E5918}" type="pres">
      <dgm:prSet presAssocID="{77E01407-1122-4F2A-8ED6-367353D98E8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box with solid fill"/>
        </a:ext>
      </dgm:extLst>
    </dgm:pt>
    <dgm:pt modelId="{395A6959-B2D6-4402-A8A8-184F7F8A9755}" type="pres">
      <dgm:prSet presAssocID="{77E01407-1122-4F2A-8ED6-367353D98E8D}" presName="spaceRect" presStyleCnt="0"/>
      <dgm:spPr/>
    </dgm:pt>
    <dgm:pt modelId="{16DCAC7B-2BC5-43D2-8D6E-5C7817396205}" type="pres">
      <dgm:prSet presAssocID="{77E01407-1122-4F2A-8ED6-367353D98E8D}" presName="parTx" presStyleLbl="revTx" presStyleIdx="1" presStyleCnt="5">
        <dgm:presLayoutVars>
          <dgm:chMax val="0"/>
          <dgm:chPref val="0"/>
        </dgm:presLayoutVars>
      </dgm:prSet>
      <dgm:spPr/>
    </dgm:pt>
    <dgm:pt modelId="{22BB25A6-D61C-4794-A948-EEB514EE104A}" type="pres">
      <dgm:prSet presAssocID="{7DAC0A29-943D-49C1-8C79-0627E1134BC5}" presName="sibTrans" presStyleCnt="0"/>
      <dgm:spPr/>
    </dgm:pt>
    <dgm:pt modelId="{D7DDE54D-E68A-4B5F-B9E6-809B1796821B}" type="pres">
      <dgm:prSet presAssocID="{35F171C3-8BC6-4F4F-817F-C33A47C26B8B}" presName="compNode" presStyleCnt="0"/>
      <dgm:spPr/>
    </dgm:pt>
    <dgm:pt modelId="{FDEA9CEE-DC35-487B-9724-DFA5FD5A3AA6}" type="pres">
      <dgm:prSet presAssocID="{35F171C3-8BC6-4F4F-817F-C33A47C26B8B}" presName="bgRect" presStyleLbl="bgShp" presStyleIdx="2" presStyleCnt="5"/>
      <dgm:spPr/>
    </dgm:pt>
    <dgm:pt modelId="{FC190EBF-AA11-4663-9D94-6D9502727A4A}" type="pres">
      <dgm:prSet presAssocID="{35F171C3-8BC6-4F4F-817F-C33A47C26B8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orkflow"/>
        </a:ext>
      </dgm:extLst>
    </dgm:pt>
    <dgm:pt modelId="{B00B5B58-1EDF-45F5-ABFE-4CF33016FB9E}" type="pres">
      <dgm:prSet presAssocID="{35F171C3-8BC6-4F4F-817F-C33A47C26B8B}" presName="spaceRect" presStyleCnt="0"/>
      <dgm:spPr/>
    </dgm:pt>
    <dgm:pt modelId="{1F5D8993-489E-4569-AD04-34526A5C10BA}" type="pres">
      <dgm:prSet presAssocID="{35F171C3-8BC6-4F4F-817F-C33A47C26B8B}" presName="parTx" presStyleLbl="revTx" presStyleIdx="2" presStyleCnt="5">
        <dgm:presLayoutVars>
          <dgm:chMax val="0"/>
          <dgm:chPref val="0"/>
        </dgm:presLayoutVars>
      </dgm:prSet>
      <dgm:spPr/>
    </dgm:pt>
    <dgm:pt modelId="{00B7381F-5DCE-4B73-947C-3AE98BEE21F3}" type="pres">
      <dgm:prSet presAssocID="{CF213B23-9551-4510-AB0D-2835D0AE449F}" presName="sibTrans" presStyleCnt="0"/>
      <dgm:spPr/>
    </dgm:pt>
    <dgm:pt modelId="{9E6C1AE0-AFC8-4655-B733-8DF9C702B4FC}" type="pres">
      <dgm:prSet presAssocID="{3D0021F3-511A-4D5D-9703-53D4924C1916}" presName="compNode" presStyleCnt="0"/>
      <dgm:spPr/>
    </dgm:pt>
    <dgm:pt modelId="{98FA25EA-CD62-4AAE-BC9E-7D3AB256F002}" type="pres">
      <dgm:prSet presAssocID="{3D0021F3-511A-4D5D-9703-53D4924C1916}" presName="bgRect" presStyleLbl="bgShp" presStyleIdx="3" presStyleCnt="5"/>
      <dgm:spPr/>
    </dgm:pt>
    <dgm:pt modelId="{986EB692-1F69-43D0-A3D2-FBCCBDC1B400}" type="pres">
      <dgm:prSet presAssocID="{3D0021F3-511A-4D5D-9703-53D4924C1916}"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ike with solid fill"/>
        </a:ext>
      </dgm:extLst>
    </dgm:pt>
    <dgm:pt modelId="{F4BC452C-EF90-4A96-BFB3-71D8EEA0F2C4}" type="pres">
      <dgm:prSet presAssocID="{3D0021F3-511A-4D5D-9703-53D4924C1916}" presName="spaceRect" presStyleCnt="0"/>
      <dgm:spPr/>
    </dgm:pt>
    <dgm:pt modelId="{879DADDD-C5A6-4EF6-ADEB-B60140BF5043}" type="pres">
      <dgm:prSet presAssocID="{3D0021F3-511A-4D5D-9703-53D4924C1916}" presName="parTx" presStyleLbl="revTx" presStyleIdx="3" presStyleCnt="5">
        <dgm:presLayoutVars>
          <dgm:chMax val="0"/>
          <dgm:chPref val="0"/>
        </dgm:presLayoutVars>
      </dgm:prSet>
      <dgm:spPr/>
    </dgm:pt>
    <dgm:pt modelId="{2233C253-E6EC-43B3-87F8-1D6FE7DC9504}" type="pres">
      <dgm:prSet presAssocID="{AF768117-49D2-465A-A5D6-9B45F53A3C2D}" presName="sibTrans" presStyleCnt="0"/>
      <dgm:spPr/>
    </dgm:pt>
    <dgm:pt modelId="{70473420-D938-406C-803F-490C9818F28D}" type="pres">
      <dgm:prSet presAssocID="{FFD93899-BDD9-47CB-BDDB-85FFB1BBB2F3}" presName="compNode" presStyleCnt="0"/>
      <dgm:spPr/>
    </dgm:pt>
    <dgm:pt modelId="{9908677F-F1D9-427D-A53C-9C27A9F9032C}" type="pres">
      <dgm:prSet presAssocID="{FFD93899-BDD9-47CB-BDDB-85FFB1BBB2F3}" presName="bgRect" presStyleLbl="bgShp" presStyleIdx="4" presStyleCnt="5"/>
      <dgm:spPr/>
    </dgm:pt>
    <dgm:pt modelId="{877588A0-F490-49AC-AA79-72FB1F6CCDF3}" type="pres">
      <dgm:prSet presAssocID="{FFD93899-BDD9-47CB-BDDB-85FFB1BBB2F3}" presName="iconRect" presStyleLbl="node1" presStyleIdx="4" presStyleCnt="5"/>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pt>
    <dgm:pt modelId="{3AD0A2B0-89DD-446D-9425-5DE62F0ACE6F}" type="pres">
      <dgm:prSet presAssocID="{FFD93899-BDD9-47CB-BDDB-85FFB1BBB2F3}" presName="spaceRect" presStyleCnt="0"/>
      <dgm:spPr/>
    </dgm:pt>
    <dgm:pt modelId="{0EDE6E99-1A8A-47F8-8A23-605AAC010351}" type="pres">
      <dgm:prSet presAssocID="{FFD93899-BDD9-47CB-BDDB-85FFB1BBB2F3}" presName="parTx" presStyleLbl="revTx" presStyleIdx="4" presStyleCnt="5">
        <dgm:presLayoutVars>
          <dgm:chMax val="0"/>
          <dgm:chPref val="0"/>
        </dgm:presLayoutVars>
      </dgm:prSet>
      <dgm:spPr/>
    </dgm:pt>
  </dgm:ptLst>
  <dgm:cxnLst>
    <dgm:cxn modelId="{FC26D91C-6751-46F8-850B-7ADA19F009A4}" srcId="{E0569D87-1FF6-4975-ABC8-5F4B2CE991D7}" destId="{77E01407-1122-4F2A-8ED6-367353D98E8D}" srcOrd="1" destOrd="0" parTransId="{45C76122-5B35-463E-8F0B-70938E39796F}" sibTransId="{7DAC0A29-943D-49C1-8C79-0627E1134BC5}"/>
    <dgm:cxn modelId="{F6881B2E-2C2C-4213-8ED6-0B06FEE31ABF}" type="presOf" srcId="{35F171C3-8BC6-4F4F-817F-C33A47C26B8B}" destId="{1F5D8993-489E-4569-AD04-34526A5C10BA}" srcOrd="0" destOrd="0" presId="urn:microsoft.com/office/officeart/2018/2/layout/IconVerticalSolidList"/>
    <dgm:cxn modelId="{1F817B6B-6AAB-42FC-A03A-39A16946DAE4}" srcId="{E0569D87-1FF6-4975-ABC8-5F4B2CE991D7}" destId="{D82DAD79-D5E5-434C-B569-0A7140837D4F}" srcOrd="0" destOrd="0" parTransId="{8D0E07B5-97F6-45E9-9E00-276DED2B84AB}" sibTransId="{C23BEB56-1982-4637-ADBB-2FD1B81AFFA9}"/>
    <dgm:cxn modelId="{3FF33A50-FC03-41AF-BCEB-CAE6C2D9CE19}" srcId="{E0569D87-1FF6-4975-ABC8-5F4B2CE991D7}" destId="{FFD93899-BDD9-47CB-BDDB-85FFB1BBB2F3}" srcOrd="4" destOrd="0" parTransId="{80984065-5479-41E3-9EB5-9CC7679EAE48}" sibTransId="{8E8E9D56-59B6-49A3-91BD-12CF8163BF0B}"/>
    <dgm:cxn modelId="{A18A6C7E-4750-4202-8697-F08EB8A804B6}" srcId="{E0569D87-1FF6-4975-ABC8-5F4B2CE991D7}" destId="{35F171C3-8BC6-4F4F-817F-C33A47C26B8B}" srcOrd="2" destOrd="0" parTransId="{0E28FB8C-168D-406A-9AB8-F3D044D7C42B}" sibTransId="{CF213B23-9551-4510-AB0D-2835D0AE449F}"/>
    <dgm:cxn modelId="{FD85CD90-35DC-41F4-8261-A672BBDC0C24}" type="presOf" srcId="{E0569D87-1FF6-4975-ABC8-5F4B2CE991D7}" destId="{E897C170-F774-44F6-B00F-7F543C15FEF9}" srcOrd="0" destOrd="0" presId="urn:microsoft.com/office/officeart/2018/2/layout/IconVerticalSolidList"/>
    <dgm:cxn modelId="{507B44BD-7744-4D28-B085-E89EF41CB5D0}" type="presOf" srcId="{77E01407-1122-4F2A-8ED6-367353D98E8D}" destId="{16DCAC7B-2BC5-43D2-8D6E-5C7817396205}" srcOrd="0" destOrd="0" presId="urn:microsoft.com/office/officeart/2018/2/layout/IconVerticalSolidList"/>
    <dgm:cxn modelId="{1F13E1C5-1EC6-4A31-BA68-5BDFEBA7B6F3}" type="presOf" srcId="{3D0021F3-511A-4D5D-9703-53D4924C1916}" destId="{879DADDD-C5A6-4EF6-ADEB-B60140BF5043}" srcOrd="0" destOrd="0" presId="urn:microsoft.com/office/officeart/2018/2/layout/IconVerticalSolidList"/>
    <dgm:cxn modelId="{1E44AAEC-21EF-49C6-B02E-C784EE1A70C4}" srcId="{E0569D87-1FF6-4975-ABC8-5F4B2CE991D7}" destId="{3D0021F3-511A-4D5D-9703-53D4924C1916}" srcOrd="3" destOrd="0" parTransId="{76B50AF4-7F54-46E3-92B1-137F9839C909}" sibTransId="{AF768117-49D2-465A-A5D6-9B45F53A3C2D}"/>
    <dgm:cxn modelId="{78075DED-0AD4-49DE-94AD-27CD382CB849}" type="presOf" srcId="{D82DAD79-D5E5-434C-B569-0A7140837D4F}" destId="{22FF0581-E919-49B0-853B-BFAF8E47D62E}" srcOrd="0" destOrd="0" presId="urn:microsoft.com/office/officeart/2018/2/layout/IconVerticalSolidList"/>
    <dgm:cxn modelId="{0240C3FF-6674-469B-B4E7-2F27BA4427B3}" type="presOf" srcId="{FFD93899-BDD9-47CB-BDDB-85FFB1BBB2F3}" destId="{0EDE6E99-1A8A-47F8-8A23-605AAC010351}" srcOrd="0" destOrd="0" presId="urn:microsoft.com/office/officeart/2018/2/layout/IconVerticalSolidList"/>
    <dgm:cxn modelId="{5F03BE9D-46B7-4AC5-A497-D9B0587348D0}" type="presParOf" srcId="{E897C170-F774-44F6-B00F-7F543C15FEF9}" destId="{56B26135-787A-4600-BFDD-5D2FACADD12F}" srcOrd="0" destOrd="0" presId="urn:microsoft.com/office/officeart/2018/2/layout/IconVerticalSolidList"/>
    <dgm:cxn modelId="{BE3A9C21-3582-45E5-885A-8545431DB6D3}" type="presParOf" srcId="{56B26135-787A-4600-BFDD-5D2FACADD12F}" destId="{1F69A090-A792-4860-A994-93931E7CAD49}" srcOrd="0" destOrd="0" presId="urn:microsoft.com/office/officeart/2018/2/layout/IconVerticalSolidList"/>
    <dgm:cxn modelId="{D042E43F-FD08-4721-92C4-4E1E492C3AC5}" type="presParOf" srcId="{56B26135-787A-4600-BFDD-5D2FACADD12F}" destId="{2BF71140-B5C5-4671-802D-B76506442F19}" srcOrd="1" destOrd="0" presId="urn:microsoft.com/office/officeart/2018/2/layout/IconVerticalSolidList"/>
    <dgm:cxn modelId="{D067F9BD-0B76-47A0-ACB4-2DE759B0F2E7}" type="presParOf" srcId="{56B26135-787A-4600-BFDD-5D2FACADD12F}" destId="{A6AEABD4-6168-4C5D-94E3-7BA64BD555C6}" srcOrd="2" destOrd="0" presId="urn:microsoft.com/office/officeart/2018/2/layout/IconVerticalSolidList"/>
    <dgm:cxn modelId="{A14CD00D-4150-40D2-B663-A7433B846618}" type="presParOf" srcId="{56B26135-787A-4600-BFDD-5D2FACADD12F}" destId="{22FF0581-E919-49B0-853B-BFAF8E47D62E}" srcOrd="3" destOrd="0" presId="urn:microsoft.com/office/officeart/2018/2/layout/IconVerticalSolidList"/>
    <dgm:cxn modelId="{0B0A13E5-CF15-4144-8A4D-C8AC5EB5B90F}" type="presParOf" srcId="{E897C170-F774-44F6-B00F-7F543C15FEF9}" destId="{9EAEEE67-8C17-4A18-A448-1AE51BD0BC18}" srcOrd="1" destOrd="0" presId="urn:microsoft.com/office/officeart/2018/2/layout/IconVerticalSolidList"/>
    <dgm:cxn modelId="{AEA6F366-E1D2-4A89-9BD6-BA1E191D488D}" type="presParOf" srcId="{E897C170-F774-44F6-B00F-7F543C15FEF9}" destId="{B550EB13-79F9-40B2-90DE-A2C0A42B2F14}" srcOrd="2" destOrd="0" presId="urn:microsoft.com/office/officeart/2018/2/layout/IconVerticalSolidList"/>
    <dgm:cxn modelId="{DEF26247-EFDB-41EC-96AE-9E274C114B80}" type="presParOf" srcId="{B550EB13-79F9-40B2-90DE-A2C0A42B2F14}" destId="{70A23A59-9DA5-4874-A2E4-CC8549E555C4}" srcOrd="0" destOrd="0" presId="urn:microsoft.com/office/officeart/2018/2/layout/IconVerticalSolidList"/>
    <dgm:cxn modelId="{0BD92B71-F745-4465-BB87-500365309FAA}" type="presParOf" srcId="{B550EB13-79F9-40B2-90DE-A2C0A42B2F14}" destId="{DC9D2E89-D22A-409C-8123-E5153A6E5918}" srcOrd="1" destOrd="0" presId="urn:microsoft.com/office/officeart/2018/2/layout/IconVerticalSolidList"/>
    <dgm:cxn modelId="{2A6D8790-3FA6-43BA-A249-5E784929193F}" type="presParOf" srcId="{B550EB13-79F9-40B2-90DE-A2C0A42B2F14}" destId="{395A6959-B2D6-4402-A8A8-184F7F8A9755}" srcOrd="2" destOrd="0" presId="urn:microsoft.com/office/officeart/2018/2/layout/IconVerticalSolidList"/>
    <dgm:cxn modelId="{3FF12CF7-CD7A-4AB6-8D67-F2B25ED906D8}" type="presParOf" srcId="{B550EB13-79F9-40B2-90DE-A2C0A42B2F14}" destId="{16DCAC7B-2BC5-43D2-8D6E-5C7817396205}" srcOrd="3" destOrd="0" presId="urn:microsoft.com/office/officeart/2018/2/layout/IconVerticalSolidList"/>
    <dgm:cxn modelId="{6240CA9B-5017-45EA-9B96-B2EF6057BB24}" type="presParOf" srcId="{E897C170-F774-44F6-B00F-7F543C15FEF9}" destId="{22BB25A6-D61C-4794-A948-EEB514EE104A}" srcOrd="3" destOrd="0" presId="urn:microsoft.com/office/officeart/2018/2/layout/IconVerticalSolidList"/>
    <dgm:cxn modelId="{EA286C46-F858-4316-A46F-4F677DA50399}" type="presParOf" srcId="{E897C170-F774-44F6-B00F-7F543C15FEF9}" destId="{D7DDE54D-E68A-4B5F-B9E6-809B1796821B}" srcOrd="4" destOrd="0" presId="urn:microsoft.com/office/officeart/2018/2/layout/IconVerticalSolidList"/>
    <dgm:cxn modelId="{CFE6EEB4-932C-49A1-8DB6-9BB6338A506D}" type="presParOf" srcId="{D7DDE54D-E68A-4B5F-B9E6-809B1796821B}" destId="{FDEA9CEE-DC35-487B-9724-DFA5FD5A3AA6}" srcOrd="0" destOrd="0" presId="urn:microsoft.com/office/officeart/2018/2/layout/IconVerticalSolidList"/>
    <dgm:cxn modelId="{706C1BE7-6AD1-4730-9D8F-5F5823B31C18}" type="presParOf" srcId="{D7DDE54D-E68A-4B5F-B9E6-809B1796821B}" destId="{FC190EBF-AA11-4663-9D94-6D9502727A4A}" srcOrd="1" destOrd="0" presId="urn:microsoft.com/office/officeart/2018/2/layout/IconVerticalSolidList"/>
    <dgm:cxn modelId="{391EB9EA-6C52-4C00-886E-3F8AAB7AFF55}" type="presParOf" srcId="{D7DDE54D-E68A-4B5F-B9E6-809B1796821B}" destId="{B00B5B58-1EDF-45F5-ABFE-4CF33016FB9E}" srcOrd="2" destOrd="0" presId="urn:microsoft.com/office/officeart/2018/2/layout/IconVerticalSolidList"/>
    <dgm:cxn modelId="{D82F1436-2E72-4E04-829B-717E9C0D3597}" type="presParOf" srcId="{D7DDE54D-E68A-4B5F-B9E6-809B1796821B}" destId="{1F5D8993-489E-4569-AD04-34526A5C10BA}" srcOrd="3" destOrd="0" presId="urn:microsoft.com/office/officeart/2018/2/layout/IconVerticalSolidList"/>
    <dgm:cxn modelId="{E3DFE0B9-6074-414D-B0FD-E64F9C1DBE25}" type="presParOf" srcId="{E897C170-F774-44F6-B00F-7F543C15FEF9}" destId="{00B7381F-5DCE-4B73-947C-3AE98BEE21F3}" srcOrd="5" destOrd="0" presId="urn:microsoft.com/office/officeart/2018/2/layout/IconVerticalSolidList"/>
    <dgm:cxn modelId="{4AB35AE9-606C-4750-A174-3CE6918AC9F8}" type="presParOf" srcId="{E897C170-F774-44F6-B00F-7F543C15FEF9}" destId="{9E6C1AE0-AFC8-4655-B733-8DF9C702B4FC}" srcOrd="6" destOrd="0" presId="urn:microsoft.com/office/officeart/2018/2/layout/IconVerticalSolidList"/>
    <dgm:cxn modelId="{5AD15FA7-70FC-4B59-9F60-C3E0BB019512}" type="presParOf" srcId="{9E6C1AE0-AFC8-4655-B733-8DF9C702B4FC}" destId="{98FA25EA-CD62-4AAE-BC9E-7D3AB256F002}" srcOrd="0" destOrd="0" presId="urn:microsoft.com/office/officeart/2018/2/layout/IconVerticalSolidList"/>
    <dgm:cxn modelId="{7DF70132-F3B3-4965-B186-462A24516F35}" type="presParOf" srcId="{9E6C1AE0-AFC8-4655-B733-8DF9C702B4FC}" destId="{986EB692-1F69-43D0-A3D2-FBCCBDC1B400}" srcOrd="1" destOrd="0" presId="urn:microsoft.com/office/officeart/2018/2/layout/IconVerticalSolidList"/>
    <dgm:cxn modelId="{40DD7B30-FCD9-4F1E-B0BD-97E5493B55C1}" type="presParOf" srcId="{9E6C1AE0-AFC8-4655-B733-8DF9C702B4FC}" destId="{F4BC452C-EF90-4A96-BFB3-71D8EEA0F2C4}" srcOrd="2" destOrd="0" presId="urn:microsoft.com/office/officeart/2018/2/layout/IconVerticalSolidList"/>
    <dgm:cxn modelId="{6364D6D7-9EA7-4390-A288-9F971E4CE13E}" type="presParOf" srcId="{9E6C1AE0-AFC8-4655-B733-8DF9C702B4FC}" destId="{879DADDD-C5A6-4EF6-ADEB-B60140BF5043}" srcOrd="3" destOrd="0" presId="urn:microsoft.com/office/officeart/2018/2/layout/IconVerticalSolidList"/>
    <dgm:cxn modelId="{6E2A5BCB-2409-40C3-95D1-FFBC011FEA51}" type="presParOf" srcId="{E897C170-F774-44F6-B00F-7F543C15FEF9}" destId="{2233C253-E6EC-43B3-87F8-1D6FE7DC9504}" srcOrd="7" destOrd="0" presId="urn:microsoft.com/office/officeart/2018/2/layout/IconVerticalSolidList"/>
    <dgm:cxn modelId="{8CA57A2A-2A6E-472C-A339-45B39F16A00E}" type="presParOf" srcId="{E897C170-F774-44F6-B00F-7F543C15FEF9}" destId="{70473420-D938-406C-803F-490C9818F28D}" srcOrd="8" destOrd="0" presId="urn:microsoft.com/office/officeart/2018/2/layout/IconVerticalSolidList"/>
    <dgm:cxn modelId="{FC321220-BA9B-434D-803C-EACCD13395B9}" type="presParOf" srcId="{70473420-D938-406C-803F-490C9818F28D}" destId="{9908677F-F1D9-427D-A53C-9C27A9F9032C}" srcOrd="0" destOrd="0" presId="urn:microsoft.com/office/officeart/2018/2/layout/IconVerticalSolidList"/>
    <dgm:cxn modelId="{8B6DDB91-A876-477D-BF0F-D3E75A4970FA}" type="presParOf" srcId="{70473420-D938-406C-803F-490C9818F28D}" destId="{877588A0-F490-49AC-AA79-72FB1F6CCDF3}" srcOrd="1" destOrd="0" presId="urn:microsoft.com/office/officeart/2018/2/layout/IconVerticalSolidList"/>
    <dgm:cxn modelId="{1B654345-675F-4C6A-ACB6-3DD4000AF5BB}" type="presParOf" srcId="{70473420-D938-406C-803F-490C9818F28D}" destId="{3AD0A2B0-89DD-446D-9425-5DE62F0ACE6F}" srcOrd="2" destOrd="0" presId="urn:microsoft.com/office/officeart/2018/2/layout/IconVerticalSolidList"/>
    <dgm:cxn modelId="{1E760396-BD60-4302-A7F9-5E38C1F56296}" type="presParOf" srcId="{70473420-D938-406C-803F-490C9818F28D}" destId="{0EDE6E99-1A8A-47F8-8A23-605AAC0103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9A090-A792-4860-A994-93931E7CAD49}">
      <dsp:nvSpPr>
        <dsp:cNvPr id="0" name=""/>
        <dsp:cNvSpPr/>
      </dsp:nvSpPr>
      <dsp:spPr>
        <a:xfrm>
          <a:off x="0" y="8978"/>
          <a:ext cx="10630704" cy="80346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71140-B5C5-4671-802D-B76506442F19}">
      <dsp:nvSpPr>
        <dsp:cNvPr id="0" name=""/>
        <dsp:cNvSpPr/>
      </dsp:nvSpPr>
      <dsp:spPr>
        <a:xfrm>
          <a:off x="243047" y="184550"/>
          <a:ext cx="441903" cy="44190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FF0581-E919-49B0-853B-BFAF8E47D62E}">
      <dsp:nvSpPr>
        <dsp:cNvPr id="0" name=""/>
        <dsp:cNvSpPr/>
      </dsp:nvSpPr>
      <dsp:spPr>
        <a:xfrm>
          <a:off x="927997" y="3772"/>
          <a:ext cx="9702706" cy="80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3" tIns="85033" rIns="85033" bIns="85033" numCol="1" spcCol="1270" anchor="ctr" anchorCtr="0">
          <a:noAutofit/>
        </a:bodyPr>
        <a:lstStyle/>
        <a:p>
          <a:pPr marL="0" lvl="0" indent="0" algn="l" defTabSz="844550">
            <a:lnSpc>
              <a:spcPct val="100000"/>
            </a:lnSpc>
            <a:spcBef>
              <a:spcPct val="0"/>
            </a:spcBef>
            <a:spcAft>
              <a:spcPct val="35000"/>
            </a:spcAft>
            <a:buNone/>
          </a:pPr>
          <a:r>
            <a:rPr lang="en-GB" sz="1900" kern="1200">
              <a:latin typeface="Arial" panose="020B0604020202020204" pitchFamily="34" charset="0"/>
              <a:cs typeface="Arial" panose="020B0604020202020204" pitchFamily="34" charset="0"/>
            </a:rPr>
            <a:t>Fairness and transparency in our recruitment and selection processes and practices</a:t>
          </a:r>
          <a:endParaRPr lang="en-US" sz="1900" kern="1200">
            <a:latin typeface="Arial" panose="020B0604020202020204" pitchFamily="34" charset="0"/>
            <a:cs typeface="Arial" panose="020B0604020202020204" pitchFamily="34" charset="0"/>
          </a:endParaRPr>
        </a:p>
      </dsp:txBody>
      <dsp:txXfrm>
        <a:off x="927997" y="3772"/>
        <a:ext cx="9702706" cy="803461"/>
      </dsp:txXfrm>
    </dsp:sp>
    <dsp:sp modelId="{70A23A59-9DA5-4874-A2E4-CC8549E555C4}">
      <dsp:nvSpPr>
        <dsp:cNvPr id="0" name=""/>
        <dsp:cNvSpPr/>
      </dsp:nvSpPr>
      <dsp:spPr>
        <a:xfrm>
          <a:off x="0" y="1008098"/>
          <a:ext cx="10630704" cy="80346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D2E89-D22A-409C-8123-E5153A6E5918}">
      <dsp:nvSpPr>
        <dsp:cNvPr id="0" name=""/>
        <dsp:cNvSpPr/>
      </dsp:nvSpPr>
      <dsp:spPr>
        <a:xfrm>
          <a:off x="243047" y="1188877"/>
          <a:ext cx="441903" cy="441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CAC7B-2BC5-43D2-8D6E-5C7817396205}">
      <dsp:nvSpPr>
        <dsp:cNvPr id="0" name=""/>
        <dsp:cNvSpPr/>
      </dsp:nvSpPr>
      <dsp:spPr>
        <a:xfrm>
          <a:off x="927997" y="1008098"/>
          <a:ext cx="9702706" cy="80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3" tIns="85033" rIns="85033" bIns="85033" numCol="1" spcCol="1270" anchor="ctr" anchorCtr="0">
          <a:noAutofit/>
        </a:bodyPr>
        <a:lstStyle/>
        <a:p>
          <a:pPr marL="0" lvl="0" indent="0" algn="l" defTabSz="844550">
            <a:lnSpc>
              <a:spcPct val="100000"/>
            </a:lnSpc>
            <a:spcBef>
              <a:spcPct val="0"/>
            </a:spcBef>
            <a:spcAft>
              <a:spcPct val="35000"/>
            </a:spcAft>
            <a:buNone/>
          </a:pPr>
          <a:r>
            <a:rPr lang="en-GB" sz="1900" kern="1200">
              <a:latin typeface="Arial" panose="020B0604020202020204" pitchFamily="34" charset="0"/>
              <a:cs typeface="Arial" panose="020B0604020202020204" pitchFamily="34" charset="0"/>
            </a:rPr>
            <a:t>Career progression open to all – fair and transparent processes and practices, everyone is  supported to develop</a:t>
          </a:r>
          <a:endParaRPr lang="en-US" sz="1900" kern="1200">
            <a:latin typeface="Arial" panose="020B0604020202020204" pitchFamily="34" charset="0"/>
            <a:cs typeface="Arial" panose="020B0604020202020204" pitchFamily="34" charset="0"/>
          </a:endParaRPr>
        </a:p>
      </dsp:txBody>
      <dsp:txXfrm>
        <a:off x="927997" y="1008098"/>
        <a:ext cx="9702706" cy="803461"/>
      </dsp:txXfrm>
    </dsp:sp>
    <dsp:sp modelId="{FDEA9CEE-DC35-487B-9724-DFA5FD5A3AA6}">
      <dsp:nvSpPr>
        <dsp:cNvPr id="0" name=""/>
        <dsp:cNvSpPr/>
      </dsp:nvSpPr>
      <dsp:spPr>
        <a:xfrm>
          <a:off x="0" y="2012425"/>
          <a:ext cx="10630704" cy="80346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90EBF-AA11-4663-9D94-6D9502727A4A}">
      <dsp:nvSpPr>
        <dsp:cNvPr id="0" name=""/>
        <dsp:cNvSpPr/>
      </dsp:nvSpPr>
      <dsp:spPr>
        <a:xfrm>
          <a:off x="243047" y="2193204"/>
          <a:ext cx="441903" cy="441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D8993-489E-4569-AD04-34526A5C10BA}">
      <dsp:nvSpPr>
        <dsp:cNvPr id="0" name=""/>
        <dsp:cNvSpPr/>
      </dsp:nvSpPr>
      <dsp:spPr>
        <a:xfrm>
          <a:off x="927997" y="2012425"/>
          <a:ext cx="9702706" cy="80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3" tIns="85033" rIns="85033" bIns="85033" numCol="1" spcCol="1270" anchor="ctr" anchorCtr="0">
          <a:noAutofit/>
        </a:bodyPr>
        <a:lstStyle/>
        <a:p>
          <a:pPr marL="0" lvl="0" indent="0" algn="l" defTabSz="844550">
            <a:lnSpc>
              <a:spcPct val="100000"/>
            </a:lnSpc>
            <a:spcBef>
              <a:spcPct val="0"/>
            </a:spcBef>
            <a:spcAft>
              <a:spcPct val="35000"/>
            </a:spcAft>
            <a:buNone/>
          </a:pPr>
          <a:r>
            <a:rPr lang="en-GB" sz="1900" kern="1200">
              <a:latin typeface="Arial" panose="020B0604020202020204" pitchFamily="34" charset="0"/>
              <a:cs typeface="Arial" panose="020B0604020202020204" pitchFamily="34" charset="0"/>
            </a:rPr>
            <a:t>Zero tolerance of micro-aggressions, discrimination and harassment </a:t>
          </a:r>
          <a:endParaRPr lang="en-US" sz="1900" kern="1200">
            <a:latin typeface="Arial" panose="020B0604020202020204" pitchFamily="34" charset="0"/>
            <a:cs typeface="Arial" panose="020B0604020202020204" pitchFamily="34" charset="0"/>
          </a:endParaRPr>
        </a:p>
      </dsp:txBody>
      <dsp:txXfrm>
        <a:off x="927997" y="2012425"/>
        <a:ext cx="9702706" cy="803461"/>
      </dsp:txXfrm>
    </dsp:sp>
    <dsp:sp modelId="{98FA25EA-CD62-4AAE-BC9E-7D3AB256F002}">
      <dsp:nvSpPr>
        <dsp:cNvPr id="0" name=""/>
        <dsp:cNvSpPr/>
      </dsp:nvSpPr>
      <dsp:spPr>
        <a:xfrm>
          <a:off x="0" y="3016751"/>
          <a:ext cx="10630704" cy="80346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EB692-1F69-43D0-A3D2-FBCCBDC1B400}">
      <dsp:nvSpPr>
        <dsp:cNvPr id="0" name=""/>
        <dsp:cNvSpPr/>
      </dsp:nvSpPr>
      <dsp:spPr>
        <a:xfrm>
          <a:off x="243047" y="3197530"/>
          <a:ext cx="441903" cy="44190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DADDD-C5A6-4EF6-ADEB-B60140BF5043}">
      <dsp:nvSpPr>
        <dsp:cNvPr id="0" name=""/>
        <dsp:cNvSpPr/>
      </dsp:nvSpPr>
      <dsp:spPr>
        <a:xfrm>
          <a:off x="927997" y="3016751"/>
          <a:ext cx="9702706" cy="80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3" tIns="85033" rIns="85033" bIns="85033" numCol="1" spcCol="1270" anchor="ctr" anchorCtr="0">
          <a:noAutofit/>
        </a:bodyPr>
        <a:lstStyle/>
        <a:p>
          <a:pPr marL="0" lvl="0" indent="0" algn="l" defTabSz="844550">
            <a:lnSpc>
              <a:spcPct val="100000"/>
            </a:lnSpc>
            <a:spcBef>
              <a:spcPct val="0"/>
            </a:spcBef>
            <a:spcAft>
              <a:spcPct val="35000"/>
            </a:spcAft>
            <a:buNone/>
          </a:pPr>
          <a:r>
            <a:rPr lang="en-GB" sz="1900" kern="1200">
              <a:latin typeface="Arial" panose="020B0604020202020204" pitchFamily="34" charset="0"/>
              <a:cs typeface="Arial" panose="020B0604020202020204" pitchFamily="34" charset="0"/>
            </a:rPr>
            <a:t>Leadership at every level representative of the borough we serve</a:t>
          </a:r>
          <a:endParaRPr lang="en-US" sz="1900" kern="1200">
            <a:latin typeface="Arial" panose="020B0604020202020204" pitchFamily="34" charset="0"/>
            <a:cs typeface="Arial" panose="020B0604020202020204" pitchFamily="34" charset="0"/>
          </a:endParaRPr>
        </a:p>
      </dsp:txBody>
      <dsp:txXfrm>
        <a:off x="927997" y="3016751"/>
        <a:ext cx="9702706" cy="803461"/>
      </dsp:txXfrm>
    </dsp:sp>
    <dsp:sp modelId="{9908677F-F1D9-427D-A53C-9C27A9F9032C}">
      <dsp:nvSpPr>
        <dsp:cNvPr id="0" name=""/>
        <dsp:cNvSpPr/>
      </dsp:nvSpPr>
      <dsp:spPr>
        <a:xfrm>
          <a:off x="0" y="4021078"/>
          <a:ext cx="10630704" cy="80346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588A0-F490-49AC-AA79-72FB1F6CCDF3}">
      <dsp:nvSpPr>
        <dsp:cNvPr id="0" name=""/>
        <dsp:cNvSpPr/>
      </dsp:nvSpPr>
      <dsp:spPr>
        <a:xfrm>
          <a:off x="243047" y="4201857"/>
          <a:ext cx="441903" cy="441903"/>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E6E99-1A8A-47F8-8A23-605AAC010351}">
      <dsp:nvSpPr>
        <dsp:cNvPr id="0" name=""/>
        <dsp:cNvSpPr/>
      </dsp:nvSpPr>
      <dsp:spPr>
        <a:xfrm>
          <a:off x="927997" y="4021078"/>
          <a:ext cx="9702706" cy="80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3" tIns="85033" rIns="85033" bIns="85033" numCol="1" spcCol="1270" anchor="ctr" anchorCtr="0">
          <a:noAutofit/>
        </a:bodyPr>
        <a:lstStyle/>
        <a:p>
          <a:pPr marL="0" lvl="0" indent="0" algn="l" defTabSz="844550">
            <a:lnSpc>
              <a:spcPct val="100000"/>
            </a:lnSpc>
            <a:spcBef>
              <a:spcPct val="0"/>
            </a:spcBef>
            <a:spcAft>
              <a:spcPct val="35000"/>
            </a:spcAft>
            <a:buNone/>
          </a:pPr>
          <a:r>
            <a:rPr lang="en-GB" sz="1900" kern="1200">
              <a:latin typeface="Arial" panose="020B0604020202020204" pitchFamily="34" charset="0"/>
              <a:cs typeface="Arial" panose="020B0604020202020204" pitchFamily="34" charset="0"/>
            </a:rPr>
            <a:t>A workforce that is representative of the borough we serve</a:t>
          </a:r>
        </a:p>
      </dsp:txBody>
      <dsp:txXfrm>
        <a:off x="927997" y="4021078"/>
        <a:ext cx="9702706" cy="8034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22740-FD54-4755-A251-B4A14C8DA649}" type="datetimeFigureOut">
              <a:rPr lang="en-GB" smtClean="0"/>
              <a:t>04/08/22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D6DD5-7F34-40D5-80E9-E3D5993C3288}" type="slidenum">
              <a:rPr lang="en-GB" smtClean="0"/>
              <a:t>‹#›</a:t>
            </a:fld>
            <a:endParaRPr lang="en-GB"/>
          </a:p>
        </p:txBody>
      </p:sp>
    </p:spTree>
    <p:extLst>
      <p:ext uri="{BB962C8B-B14F-4D97-AF65-F5344CB8AC3E}">
        <p14:creationId xmlns:p14="http://schemas.microsoft.com/office/powerpoint/2010/main" val="368672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3920F0-B4B7-4C61-963B-27AD28D71DEC}" type="slidenum">
              <a:rPr lang="en-GB" smtClean="0"/>
              <a:t>1</a:t>
            </a:fld>
            <a:endParaRPr lang="en-GB"/>
          </a:p>
        </p:txBody>
      </p:sp>
    </p:spTree>
    <p:extLst>
      <p:ext uri="{BB962C8B-B14F-4D97-AF65-F5344CB8AC3E}">
        <p14:creationId xmlns:p14="http://schemas.microsoft.com/office/powerpoint/2010/main" val="4530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Discrimination, victimisation and harassment in recruitment are covered in sections 39 and 40 of the EqA 2010</a:t>
            </a:r>
          </a:p>
        </p:txBody>
      </p:sp>
      <p:sp>
        <p:nvSpPr>
          <p:cNvPr id="4" name="Slide Number Placeholder 3"/>
          <p:cNvSpPr>
            <a:spLocks noGrp="1"/>
          </p:cNvSpPr>
          <p:nvPr>
            <p:ph type="sldNum" sz="quarter" idx="5"/>
          </p:nvPr>
        </p:nvSpPr>
        <p:spPr/>
        <p:txBody>
          <a:bodyPr/>
          <a:lstStyle/>
          <a:p>
            <a:fld id="{051211F6-4D3D-4F6A-8E3F-653CCA4C0758}" type="slidenum">
              <a:rPr lang="en-GB" smtClean="0"/>
              <a:t>3</a:t>
            </a:fld>
            <a:endParaRPr lang="en-GB"/>
          </a:p>
        </p:txBody>
      </p:sp>
    </p:spTree>
    <p:extLst>
      <p:ext uri="{BB962C8B-B14F-4D97-AF65-F5344CB8AC3E}">
        <p14:creationId xmlns:p14="http://schemas.microsoft.com/office/powerpoint/2010/main" val="385845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3920F0-B4B7-4C61-963B-27AD28D71DEC}" type="slidenum">
              <a:rPr lang="en-GB" smtClean="0"/>
              <a:t>6</a:t>
            </a:fld>
            <a:endParaRPr lang="en-GB"/>
          </a:p>
        </p:txBody>
      </p:sp>
    </p:spTree>
    <p:extLst>
      <p:ext uri="{BB962C8B-B14F-4D97-AF65-F5344CB8AC3E}">
        <p14:creationId xmlns:p14="http://schemas.microsoft.com/office/powerpoint/2010/main" val="360772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3920F0-B4B7-4C61-963B-27AD28D71DEC}" type="slidenum">
              <a:rPr lang="en-GB" smtClean="0"/>
              <a:t>7</a:t>
            </a:fld>
            <a:endParaRPr lang="en-GB"/>
          </a:p>
        </p:txBody>
      </p:sp>
    </p:spTree>
    <p:extLst>
      <p:ext uri="{BB962C8B-B14F-4D97-AF65-F5344CB8AC3E}">
        <p14:creationId xmlns:p14="http://schemas.microsoft.com/office/powerpoint/2010/main" val="110848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3920F0-B4B7-4C61-963B-27AD28D71DEC}" type="slidenum">
              <a:rPr lang="en-GB" smtClean="0"/>
              <a:t>8</a:t>
            </a:fld>
            <a:endParaRPr lang="en-GB"/>
          </a:p>
        </p:txBody>
      </p:sp>
    </p:spTree>
    <p:extLst>
      <p:ext uri="{BB962C8B-B14F-4D97-AF65-F5344CB8AC3E}">
        <p14:creationId xmlns:p14="http://schemas.microsoft.com/office/powerpoint/2010/main" val="187945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3920F0-B4B7-4C61-963B-27AD28D71DEC}" type="slidenum">
              <a:rPr lang="en-GB" smtClean="0"/>
              <a:t>13</a:t>
            </a:fld>
            <a:endParaRPr lang="en-GB"/>
          </a:p>
        </p:txBody>
      </p:sp>
    </p:spTree>
    <p:extLst>
      <p:ext uri="{BB962C8B-B14F-4D97-AF65-F5344CB8AC3E}">
        <p14:creationId xmlns:p14="http://schemas.microsoft.com/office/powerpoint/2010/main" val="131773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3920F0-B4B7-4C61-963B-27AD28D71DEC}" type="slidenum">
              <a:rPr lang="en-GB" smtClean="0"/>
              <a:t>14</a:t>
            </a:fld>
            <a:endParaRPr lang="en-GB"/>
          </a:p>
        </p:txBody>
      </p:sp>
    </p:spTree>
    <p:extLst>
      <p:ext uri="{BB962C8B-B14F-4D97-AF65-F5344CB8AC3E}">
        <p14:creationId xmlns:p14="http://schemas.microsoft.com/office/powerpoint/2010/main" val="3347510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E3468E-1987-7B6A-5B7F-0BFAB32E2A8D}"/>
              </a:ext>
            </a:extLst>
          </p:cNvPr>
          <p:cNvPicPr>
            <a:picLocks noChangeAspect="1"/>
          </p:cNvPicPr>
          <p:nvPr userDrawn="1"/>
        </p:nvPicPr>
        <p:blipFill>
          <a:blip r:embed="rId2"/>
          <a:stretch>
            <a:fillRect/>
          </a:stretch>
        </p:blipFill>
        <p:spPr>
          <a:xfrm>
            <a:off x="0" y="106"/>
            <a:ext cx="12192000" cy="6858000"/>
          </a:xfrm>
          <a:prstGeom prst="rect">
            <a:avLst/>
          </a:prstGeom>
        </p:spPr>
      </p:pic>
      <p:sp>
        <p:nvSpPr>
          <p:cNvPr id="2" name="Title 1">
            <a:extLst>
              <a:ext uri="{FF2B5EF4-FFF2-40B4-BE49-F238E27FC236}">
                <a16:creationId xmlns:a16="http://schemas.microsoft.com/office/drawing/2014/main" id="{F713F525-6065-E0D0-4B70-DE67F950F0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6382B8-132A-CEB6-8034-530BCB0FD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1F9754-FB13-384F-8CB0-120D230B1117}"/>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5" name="Footer Placeholder 4">
            <a:extLst>
              <a:ext uri="{FF2B5EF4-FFF2-40B4-BE49-F238E27FC236}">
                <a16:creationId xmlns:a16="http://schemas.microsoft.com/office/drawing/2014/main" id="{9EE09DD7-0B1F-7502-27D2-94BA2FA69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D689BA-D4A7-A246-C671-D380CAF6B06D}"/>
              </a:ext>
            </a:extLst>
          </p:cNvPr>
          <p:cNvSpPr>
            <a:spLocks noGrp="1"/>
          </p:cNvSpPr>
          <p:nvPr>
            <p:ph type="sldNum" sz="quarter" idx="12"/>
          </p:nvPr>
        </p:nvSpPr>
        <p:spPr/>
        <p:txBody>
          <a:bodyPr/>
          <a:lstStyle/>
          <a:p>
            <a:fld id="{618151FF-BA73-4977-9858-8E61B17FC53F}" type="slidenum">
              <a:rPr lang="en-GB" smtClean="0"/>
              <a:t>‹#›</a:t>
            </a:fld>
            <a:endParaRPr lang="en-GB"/>
          </a:p>
        </p:txBody>
      </p:sp>
    </p:spTree>
    <p:extLst>
      <p:ext uri="{BB962C8B-B14F-4D97-AF65-F5344CB8AC3E}">
        <p14:creationId xmlns:p14="http://schemas.microsoft.com/office/powerpoint/2010/main" val="424398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D9A0ED43-5D5A-1F03-1304-8D0064BFC03A}"/>
              </a:ext>
            </a:extLst>
          </p:cNvPr>
          <p:cNvSpPr>
            <a:spLocks noGrp="1"/>
          </p:cNvSpPr>
          <p:nvPr>
            <p:ph type="body" orient="vert" idx="1"/>
          </p:nvPr>
        </p:nvSpPr>
        <p:spPr>
          <a:xfrm>
            <a:off x="838200" y="1076325"/>
            <a:ext cx="10515600" cy="5100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B36B79-19C9-91D3-C251-7262EC301586}"/>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5" name="Footer Placeholder 4">
            <a:extLst>
              <a:ext uri="{FF2B5EF4-FFF2-40B4-BE49-F238E27FC236}">
                <a16:creationId xmlns:a16="http://schemas.microsoft.com/office/drawing/2014/main" id="{C7DF2BA5-36A4-2063-246A-4268508A61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2B729-0C32-59AC-8A3C-D1D4F312F760}"/>
              </a:ext>
            </a:extLst>
          </p:cNvPr>
          <p:cNvSpPr>
            <a:spLocks noGrp="1"/>
          </p:cNvSpPr>
          <p:nvPr>
            <p:ph type="sldNum" sz="quarter" idx="12"/>
          </p:nvPr>
        </p:nvSpPr>
        <p:spPr/>
        <p:txBody>
          <a:bodyPr/>
          <a:lstStyle/>
          <a:p>
            <a:fld id="{618151FF-BA73-4977-9858-8E61B17FC53F}" type="slidenum">
              <a:rPr lang="en-GB" smtClean="0"/>
              <a:t>‹#›</a:t>
            </a:fld>
            <a:endParaRPr lang="en-GB"/>
          </a:p>
        </p:txBody>
      </p:sp>
      <p:pic>
        <p:nvPicPr>
          <p:cNvPr id="7" name="Picture 6">
            <a:extLst>
              <a:ext uri="{FF2B5EF4-FFF2-40B4-BE49-F238E27FC236}">
                <a16:creationId xmlns:a16="http://schemas.microsoft.com/office/drawing/2014/main" id="{B48A6800-5DDC-91A7-EB1A-73437BC90305}"/>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
        <p:nvSpPr>
          <p:cNvPr id="8" name="Arrow: Pentagon 7">
            <a:extLst>
              <a:ext uri="{FF2B5EF4-FFF2-40B4-BE49-F238E27FC236}">
                <a16:creationId xmlns:a16="http://schemas.microsoft.com/office/drawing/2014/main" id="{635355EE-4EC4-6DBC-95E7-DDACE5CBD5BE}"/>
              </a:ext>
            </a:extLst>
          </p:cNvPr>
          <p:cNvSpPr/>
          <p:nvPr userDrawn="1"/>
        </p:nvSpPr>
        <p:spPr>
          <a:xfrm>
            <a:off x="-11017" y="138743"/>
            <a:ext cx="9225897" cy="746038"/>
          </a:xfrm>
          <a:prstGeom prst="homePlate">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GB" sz="2400" b="1">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7F409B0C-FA5E-57AA-0A2F-B0826E96A9FB}"/>
              </a:ext>
            </a:extLst>
          </p:cNvPr>
          <p:cNvSpPr txBox="1">
            <a:spLocks/>
          </p:cNvSpPr>
          <p:nvPr userDrawn="1"/>
        </p:nvSpPr>
        <p:spPr>
          <a:xfrm>
            <a:off x="344169" y="251934"/>
            <a:ext cx="8428356" cy="51965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81173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0E1C2-4BF4-B30C-494F-F597AD3FF3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113821-65A2-BBE6-C4C3-D53DE2F9CF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8870DF-853B-C46A-9831-B0C893CB9467}"/>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5" name="Footer Placeholder 4">
            <a:extLst>
              <a:ext uri="{FF2B5EF4-FFF2-40B4-BE49-F238E27FC236}">
                <a16:creationId xmlns:a16="http://schemas.microsoft.com/office/drawing/2014/main" id="{A1B5F44B-AF7C-AB02-AB37-D0FC0B1F4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3C544B-A388-53D8-F2DF-AA8E2797C25B}"/>
              </a:ext>
            </a:extLst>
          </p:cNvPr>
          <p:cNvSpPr>
            <a:spLocks noGrp="1"/>
          </p:cNvSpPr>
          <p:nvPr>
            <p:ph type="sldNum" sz="quarter" idx="12"/>
          </p:nvPr>
        </p:nvSpPr>
        <p:spPr/>
        <p:txBody>
          <a:bodyPr/>
          <a:lstStyle/>
          <a:p>
            <a:fld id="{618151FF-BA73-4977-9858-8E61B17FC53F}" type="slidenum">
              <a:rPr lang="en-GB" smtClean="0"/>
              <a:t>‹#›</a:t>
            </a:fld>
            <a:endParaRPr lang="en-GB"/>
          </a:p>
        </p:txBody>
      </p:sp>
      <p:pic>
        <p:nvPicPr>
          <p:cNvPr id="7" name="Picture 6">
            <a:extLst>
              <a:ext uri="{FF2B5EF4-FFF2-40B4-BE49-F238E27FC236}">
                <a16:creationId xmlns:a16="http://schemas.microsoft.com/office/drawing/2014/main" id="{E8D7CC07-A248-678D-CCBD-80B2EA38CBD0}"/>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43988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06"/>
            <a:ext cx="12192000" cy="6858000"/>
          </a:xfrm>
          <a:prstGeom prst="rect">
            <a:avLst/>
          </a:prstGeom>
        </p:spPr>
      </p:pic>
    </p:spTree>
    <p:extLst>
      <p:ext uri="{BB962C8B-B14F-4D97-AF65-F5344CB8AC3E}">
        <p14:creationId xmlns:p14="http://schemas.microsoft.com/office/powerpoint/2010/main" val="39160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121650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3C25E-BE76-C60F-96DA-5B60AC4280E5}"/>
              </a:ext>
            </a:extLst>
          </p:cNvPr>
          <p:cNvSpPr>
            <a:spLocks noGrp="1"/>
          </p:cNvSpPr>
          <p:nvPr>
            <p:ph idx="1"/>
          </p:nvPr>
        </p:nvSpPr>
        <p:spPr>
          <a:xfrm>
            <a:off x="344168" y="1338897"/>
            <a:ext cx="11533605"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4DEE7C-40EB-2BAB-5129-1EBBA41F8B6E}"/>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5" name="Footer Placeholder 4">
            <a:extLst>
              <a:ext uri="{FF2B5EF4-FFF2-40B4-BE49-F238E27FC236}">
                <a16:creationId xmlns:a16="http://schemas.microsoft.com/office/drawing/2014/main" id="{940D806D-D192-FA0F-E04F-14F0C90586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7AAA54-C4B5-B8D4-6BDB-B0FAEAB6676D}"/>
              </a:ext>
            </a:extLst>
          </p:cNvPr>
          <p:cNvSpPr>
            <a:spLocks noGrp="1"/>
          </p:cNvSpPr>
          <p:nvPr>
            <p:ph type="sldNum" sz="quarter" idx="12"/>
          </p:nvPr>
        </p:nvSpPr>
        <p:spPr/>
        <p:txBody>
          <a:bodyPr/>
          <a:lstStyle/>
          <a:p>
            <a:fld id="{618151FF-BA73-4977-9858-8E61B17FC53F}" type="slidenum">
              <a:rPr lang="en-GB" smtClean="0"/>
              <a:t>‹#›</a:t>
            </a:fld>
            <a:endParaRPr lang="en-GB"/>
          </a:p>
        </p:txBody>
      </p:sp>
      <p:pic>
        <p:nvPicPr>
          <p:cNvPr id="7" name="Picture 6">
            <a:extLst>
              <a:ext uri="{FF2B5EF4-FFF2-40B4-BE49-F238E27FC236}">
                <a16:creationId xmlns:a16="http://schemas.microsoft.com/office/drawing/2014/main" id="{AE6B4CFD-214D-7256-366A-423A215928A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
        <p:nvSpPr>
          <p:cNvPr id="8" name="Arrow: Pentagon 7">
            <a:extLst>
              <a:ext uri="{FF2B5EF4-FFF2-40B4-BE49-F238E27FC236}">
                <a16:creationId xmlns:a16="http://schemas.microsoft.com/office/drawing/2014/main" id="{8AB9C9C9-8F62-63E2-AC26-3E2954FC8F16}"/>
              </a:ext>
            </a:extLst>
          </p:cNvPr>
          <p:cNvSpPr/>
          <p:nvPr userDrawn="1"/>
        </p:nvSpPr>
        <p:spPr>
          <a:xfrm>
            <a:off x="-11017" y="138743"/>
            <a:ext cx="9225897" cy="746038"/>
          </a:xfrm>
          <a:prstGeom prst="homePlate">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GB" sz="24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3ED9D03-AAB0-25F6-940D-A74B2EB0C7FD}"/>
              </a:ext>
            </a:extLst>
          </p:cNvPr>
          <p:cNvSpPr>
            <a:spLocks noGrp="1"/>
          </p:cNvSpPr>
          <p:nvPr>
            <p:ph type="title"/>
          </p:nvPr>
        </p:nvSpPr>
        <p:spPr>
          <a:xfrm>
            <a:off x="344169" y="251934"/>
            <a:ext cx="8428356" cy="519656"/>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50628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B5FE80-0A91-356D-943B-1039EE0CC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94AC21-C1D7-B3B7-08E1-6E0F4C3C14F2}"/>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5" name="Footer Placeholder 4">
            <a:extLst>
              <a:ext uri="{FF2B5EF4-FFF2-40B4-BE49-F238E27FC236}">
                <a16:creationId xmlns:a16="http://schemas.microsoft.com/office/drawing/2014/main" id="{362F6634-6288-3F24-8192-ACD21B9ADB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67847-B9B7-C41D-31D4-B4F0F261C209}"/>
              </a:ext>
            </a:extLst>
          </p:cNvPr>
          <p:cNvSpPr>
            <a:spLocks noGrp="1"/>
          </p:cNvSpPr>
          <p:nvPr>
            <p:ph type="sldNum" sz="quarter" idx="12"/>
          </p:nvPr>
        </p:nvSpPr>
        <p:spPr/>
        <p:txBody>
          <a:bodyPr/>
          <a:lstStyle/>
          <a:p>
            <a:fld id="{618151FF-BA73-4977-9858-8E61B17FC53F}" type="slidenum">
              <a:rPr lang="en-GB" smtClean="0"/>
              <a:t>‹#›</a:t>
            </a:fld>
            <a:endParaRPr lang="en-GB"/>
          </a:p>
        </p:txBody>
      </p:sp>
      <p:sp>
        <p:nvSpPr>
          <p:cNvPr id="7" name="Arrow: Pentagon 6">
            <a:extLst>
              <a:ext uri="{FF2B5EF4-FFF2-40B4-BE49-F238E27FC236}">
                <a16:creationId xmlns:a16="http://schemas.microsoft.com/office/drawing/2014/main" id="{2051FCFA-58F1-FC5D-0CCD-2D06EEC26672}"/>
              </a:ext>
            </a:extLst>
          </p:cNvPr>
          <p:cNvSpPr/>
          <p:nvPr userDrawn="1"/>
        </p:nvSpPr>
        <p:spPr>
          <a:xfrm>
            <a:off x="-11017" y="138743"/>
            <a:ext cx="9225897" cy="746038"/>
          </a:xfrm>
          <a:prstGeom prst="homePlate">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GB" sz="2400" b="1">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8F7BD7C-75D4-8AC9-FE9C-4AFCD3DC268C}"/>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
        <p:nvSpPr>
          <p:cNvPr id="10" name="Title 9">
            <a:extLst>
              <a:ext uri="{FF2B5EF4-FFF2-40B4-BE49-F238E27FC236}">
                <a16:creationId xmlns:a16="http://schemas.microsoft.com/office/drawing/2014/main" id="{30306F04-F213-B7F4-5195-DBB727685249}"/>
              </a:ext>
            </a:extLst>
          </p:cNvPr>
          <p:cNvSpPr>
            <a:spLocks noGrp="1"/>
          </p:cNvSpPr>
          <p:nvPr>
            <p:ph type="title"/>
          </p:nvPr>
        </p:nvSpPr>
        <p:spPr>
          <a:xfrm>
            <a:off x="200025" y="149745"/>
            <a:ext cx="10515600" cy="748257"/>
          </a:xfrm>
        </p:spPr>
        <p:txBody>
          <a:bodyPr>
            <a:normAutofit/>
          </a:bodyPr>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5440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BE5F3-18FE-72AD-A78F-3C9B0ADC5504}"/>
              </a:ext>
            </a:extLst>
          </p:cNvPr>
          <p:cNvSpPr>
            <a:spLocks noGrp="1"/>
          </p:cNvSpPr>
          <p:nvPr>
            <p:ph sz="half" idx="1"/>
          </p:nvPr>
        </p:nvSpPr>
        <p:spPr>
          <a:xfrm>
            <a:off x="838200" y="1064168"/>
            <a:ext cx="5181600" cy="5112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E57FAD-5FA4-DD1B-2B18-9D819B812D52}"/>
              </a:ext>
            </a:extLst>
          </p:cNvPr>
          <p:cNvSpPr>
            <a:spLocks noGrp="1"/>
          </p:cNvSpPr>
          <p:nvPr>
            <p:ph sz="half" idx="2"/>
          </p:nvPr>
        </p:nvSpPr>
        <p:spPr>
          <a:xfrm>
            <a:off x="6172200" y="1064168"/>
            <a:ext cx="5181600" cy="5112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B351C4-5CEA-86B6-B570-D3B33252EBD9}"/>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6" name="Footer Placeholder 5">
            <a:extLst>
              <a:ext uri="{FF2B5EF4-FFF2-40B4-BE49-F238E27FC236}">
                <a16:creationId xmlns:a16="http://schemas.microsoft.com/office/drawing/2014/main" id="{F8C07954-0573-94F6-EEEE-6569CBA75E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440DA-CE01-DB80-569E-BCCF3A1271AE}"/>
              </a:ext>
            </a:extLst>
          </p:cNvPr>
          <p:cNvSpPr>
            <a:spLocks noGrp="1"/>
          </p:cNvSpPr>
          <p:nvPr>
            <p:ph type="sldNum" sz="quarter" idx="12"/>
          </p:nvPr>
        </p:nvSpPr>
        <p:spPr/>
        <p:txBody>
          <a:bodyPr/>
          <a:lstStyle/>
          <a:p>
            <a:fld id="{618151FF-BA73-4977-9858-8E61B17FC53F}" type="slidenum">
              <a:rPr lang="en-GB" smtClean="0"/>
              <a:t>‹#›</a:t>
            </a:fld>
            <a:endParaRPr lang="en-GB"/>
          </a:p>
        </p:txBody>
      </p:sp>
      <p:sp>
        <p:nvSpPr>
          <p:cNvPr id="8" name="Arrow: Pentagon 7">
            <a:extLst>
              <a:ext uri="{FF2B5EF4-FFF2-40B4-BE49-F238E27FC236}">
                <a16:creationId xmlns:a16="http://schemas.microsoft.com/office/drawing/2014/main" id="{4BC9EE48-7B13-FDE1-56E7-4015E9C3A094}"/>
              </a:ext>
            </a:extLst>
          </p:cNvPr>
          <p:cNvSpPr/>
          <p:nvPr userDrawn="1"/>
        </p:nvSpPr>
        <p:spPr>
          <a:xfrm>
            <a:off x="-11017" y="138743"/>
            <a:ext cx="9225897" cy="746038"/>
          </a:xfrm>
          <a:prstGeom prst="homePlate">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GB" sz="2400" b="1">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8E82FCD-FCDF-2E81-568A-DDE412D6DA0A}"/>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
        <p:nvSpPr>
          <p:cNvPr id="12" name="Title 11">
            <a:extLst>
              <a:ext uri="{FF2B5EF4-FFF2-40B4-BE49-F238E27FC236}">
                <a16:creationId xmlns:a16="http://schemas.microsoft.com/office/drawing/2014/main" id="{F0E85531-1C01-B9E6-0B1B-F4C25039DB88}"/>
              </a:ext>
            </a:extLst>
          </p:cNvPr>
          <p:cNvSpPr>
            <a:spLocks noGrp="1"/>
          </p:cNvSpPr>
          <p:nvPr>
            <p:ph type="title"/>
          </p:nvPr>
        </p:nvSpPr>
        <p:spPr>
          <a:xfrm>
            <a:off x="171450" y="136525"/>
            <a:ext cx="10515600" cy="746038"/>
          </a:xfrm>
        </p:spPr>
        <p:txBody>
          <a:bodyPr>
            <a:normAutofit/>
          </a:bodyPr>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354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89ED7B-96A7-1BE0-25B0-D2658E2012C0}"/>
              </a:ext>
            </a:extLst>
          </p:cNvPr>
          <p:cNvSpPr>
            <a:spLocks noGrp="1"/>
          </p:cNvSpPr>
          <p:nvPr>
            <p:ph type="body" idx="1"/>
          </p:nvPr>
        </p:nvSpPr>
        <p:spPr>
          <a:xfrm>
            <a:off x="839788" y="10144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6E93FA-7CF1-72F1-F4FC-80E0D258190F}"/>
              </a:ext>
            </a:extLst>
          </p:cNvPr>
          <p:cNvSpPr>
            <a:spLocks noGrp="1"/>
          </p:cNvSpPr>
          <p:nvPr>
            <p:ph sz="half" idx="2"/>
          </p:nvPr>
        </p:nvSpPr>
        <p:spPr>
          <a:xfrm>
            <a:off x="839788" y="1838325"/>
            <a:ext cx="5157787" cy="4404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E8A1C4-70A1-1B05-A6DF-ADD6C820F927}"/>
              </a:ext>
            </a:extLst>
          </p:cNvPr>
          <p:cNvSpPr>
            <a:spLocks noGrp="1"/>
          </p:cNvSpPr>
          <p:nvPr>
            <p:ph type="body" sz="quarter" idx="3"/>
          </p:nvPr>
        </p:nvSpPr>
        <p:spPr>
          <a:xfrm>
            <a:off x="6172200" y="10144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25B6E-B32E-D3F8-846A-B85BF0B5F6B0}"/>
              </a:ext>
            </a:extLst>
          </p:cNvPr>
          <p:cNvSpPr>
            <a:spLocks noGrp="1"/>
          </p:cNvSpPr>
          <p:nvPr>
            <p:ph sz="quarter" idx="4"/>
          </p:nvPr>
        </p:nvSpPr>
        <p:spPr>
          <a:xfrm>
            <a:off x="6172200" y="1838325"/>
            <a:ext cx="5183188" cy="4404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14B12E-2537-25F9-CF76-FBB10F067B82}"/>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8" name="Footer Placeholder 7">
            <a:extLst>
              <a:ext uri="{FF2B5EF4-FFF2-40B4-BE49-F238E27FC236}">
                <a16:creationId xmlns:a16="http://schemas.microsoft.com/office/drawing/2014/main" id="{8E800B92-853E-9878-831D-0CA194DB89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176185-AAD9-9F21-9963-BB19B912EF8C}"/>
              </a:ext>
            </a:extLst>
          </p:cNvPr>
          <p:cNvSpPr>
            <a:spLocks noGrp="1"/>
          </p:cNvSpPr>
          <p:nvPr>
            <p:ph type="sldNum" sz="quarter" idx="12"/>
          </p:nvPr>
        </p:nvSpPr>
        <p:spPr/>
        <p:txBody>
          <a:bodyPr/>
          <a:lstStyle/>
          <a:p>
            <a:fld id="{618151FF-BA73-4977-9858-8E61B17FC53F}" type="slidenum">
              <a:rPr lang="en-GB" smtClean="0"/>
              <a:t>‹#›</a:t>
            </a:fld>
            <a:endParaRPr lang="en-GB"/>
          </a:p>
        </p:txBody>
      </p:sp>
      <p:sp>
        <p:nvSpPr>
          <p:cNvPr id="10" name="Arrow: Pentagon 9">
            <a:extLst>
              <a:ext uri="{FF2B5EF4-FFF2-40B4-BE49-F238E27FC236}">
                <a16:creationId xmlns:a16="http://schemas.microsoft.com/office/drawing/2014/main" id="{116504CC-DF99-0D09-7381-DC7F8DBD2369}"/>
              </a:ext>
            </a:extLst>
          </p:cNvPr>
          <p:cNvSpPr/>
          <p:nvPr userDrawn="1"/>
        </p:nvSpPr>
        <p:spPr>
          <a:xfrm>
            <a:off x="-11017" y="138743"/>
            <a:ext cx="9225897" cy="746038"/>
          </a:xfrm>
          <a:prstGeom prst="homePlate">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GB" sz="2400" b="1">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1219894-0CEA-F0AD-F16E-412BF41D077D}"/>
              </a:ext>
            </a:extLst>
          </p:cNvPr>
          <p:cNvSpPr txBox="1">
            <a:spLocks/>
          </p:cNvSpPr>
          <p:nvPr userDrawn="1"/>
        </p:nvSpPr>
        <p:spPr>
          <a:xfrm>
            <a:off x="344169" y="251934"/>
            <a:ext cx="8428356" cy="51965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6BA2A1DA-11ED-E202-43BB-2BAD3B84F091}"/>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30091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212164-3F1A-2439-C97C-DE8305F4F291}"/>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4" name="Footer Placeholder 3">
            <a:extLst>
              <a:ext uri="{FF2B5EF4-FFF2-40B4-BE49-F238E27FC236}">
                <a16:creationId xmlns:a16="http://schemas.microsoft.com/office/drawing/2014/main" id="{E69F5CB3-D211-E5F2-9DBC-C27C7CB105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CA3017-4726-D6F4-EE27-CC200794936D}"/>
              </a:ext>
            </a:extLst>
          </p:cNvPr>
          <p:cNvSpPr>
            <a:spLocks noGrp="1"/>
          </p:cNvSpPr>
          <p:nvPr>
            <p:ph type="sldNum" sz="quarter" idx="12"/>
          </p:nvPr>
        </p:nvSpPr>
        <p:spPr/>
        <p:txBody>
          <a:bodyPr/>
          <a:lstStyle/>
          <a:p>
            <a:fld id="{618151FF-BA73-4977-9858-8E61B17FC53F}" type="slidenum">
              <a:rPr lang="en-GB" smtClean="0"/>
              <a:t>‹#›</a:t>
            </a:fld>
            <a:endParaRPr lang="en-GB"/>
          </a:p>
        </p:txBody>
      </p:sp>
      <p:sp>
        <p:nvSpPr>
          <p:cNvPr id="6" name="Arrow: Pentagon 5">
            <a:extLst>
              <a:ext uri="{FF2B5EF4-FFF2-40B4-BE49-F238E27FC236}">
                <a16:creationId xmlns:a16="http://schemas.microsoft.com/office/drawing/2014/main" id="{E2CF5EC0-212D-0865-A857-B62592D611C4}"/>
              </a:ext>
            </a:extLst>
          </p:cNvPr>
          <p:cNvSpPr/>
          <p:nvPr userDrawn="1"/>
        </p:nvSpPr>
        <p:spPr>
          <a:xfrm>
            <a:off x="-11017" y="138743"/>
            <a:ext cx="9225897" cy="746038"/>
          </a:xfrm>
          <a:prstGeom prst="homePlate">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GB" sz="2400" b="1">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660FD8F-694B-C480-75E5-CEB9CDA300C1}"/>
              </a:ext>
            </a:extLst>
          </p:cNvPr>
          <p:cNvSpPr txBox="1">
            <a:spLocks/>
          </p:cNvSpPr>
          <p:nvPr userDrawn="1"/>
        </p:nvSpPr>
        <p:spPr>
          <a:xfrm>
            <a:off x="344169" y="251934"/>
            <a:ext cx="8428356" cy="51965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B52A059F-408F-EAE4-5A29-8A55945991AD}"/>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146701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FFD4E-E3A7-5797-C63A-C322E88EBA92}"/>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3" name="Footer Placeholder 2">
            <a:extLst>
              <a:ext uri="{FF2B5EF4-FFF2-40B4-BE49-F238E27FC236}">
                <a16:creationId xmlns:a16="http://schemas.microsoft.com/office/drawing/2014/main" id="{95D3FE0E-36EF-6D94-4F8D-B6C0A2E8BB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2D28C3-358C-A180-618F-7095859E0A00}"/>
              </a:ext>
            </a:extLst>
          </p:cNvPr>
          <p:cNvSpPr>
            <a:spLocks noGrp="1"/>
          </p:cNvSpPr>
          <p:nvPr>
            <p:ph type="sldNum" sz="quarter" idx="12"/>
          </p:nvPr>
        </p:nvSpPr>
        <p:spPr/>
        <p:txBody>
          <a:bodyPr/>
          <a:lstStyle/>
          <a:p>
            <a:fld id="{618151FF-BA73-4977-9858-8E61B17FC53F}" type="slidenum">
              <a:rPr lang="en-GB" smtClean="0"/>
              <a:t>‹#›</a:t>
            </a:fld>
            <a:endParaRPr lang="en-GB"/>
          </a:p>
        </p:txBody>
      </p:sp>
      <p:pic>
        <p:nvPicPr>
          <p:cNvPr id="5" name="Picture 4">
            <a:extLst>
              <a:ext uri="{FF2B5EF4-FFF2-40B4-BE49-F238E27FC236}">
                <a16:creationId xmlns:a16="http://schemas.microsoft.com/office/drawing/2014/main" id="{9A664C92-2E2F-F5EB-5BE9-E20E5849AB0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
        <p:nvSpPr>
          <p:cNvPr id="6" name="Arrow: Pentagon 5">
            <a:extLst>
              <a:ext uri="{FF2B5EF4-FFF2-40B4-BE49-F238E27FC236}">
                <a16:creationId xmlns:a16="http://schemas.microsoft.com/office/drawing/2014/main" id="{C446F8F6-EE2E-05B8-C05F-F0337C08085C}"/>
              </a:ext>
            </a:extLst>
          </p:cNvPr>
          <p:cNvSpPr/>
          <p:nvPr userDrawn="1"/>
        </p:nvSpPr>
        <p:spPr>
          <a:xfrm>
            <a:off x="-11017" y="138743"/>
            <a:ext cx="9225897" cy="746038"/>
          </a:xfrm>
          <a:prstGeom prst="homePlate">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GB" sz="2400" b="1">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3D05456-37A7-7B53-079D-5D3CACE4D7A8}"/>
              </a:ext>
            </a:extLst>
          </p:cNvPr>
          <p:cNvSpPr txBox="1">
            <a:spLocks/>
          </p:cNvSpPr>
          <p:nvPr userDrawn="1"/>
        </p:nvSpPr>
        <p:spPr>
          <a:xfrm>
            <a:off x="344169" y="251934"/>
            <a:ext cx="8428356" cy="51965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251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1C52B-539C-183A-44B1-53FF40560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BD6110-DCA8-E644-F8FD-5F5AB739DACE}"/>
              </a:ext>
            </a:extLst>
          </p:cNvPr>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F9F28-055C-6152-10D1-2B1B82132B2B}"/>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6" name="Footer Placeholder 5">
            <a:extLst>
              <a:ext uri="{FF2B5EF4-FFF2-40B4-BE49-F238E27FC236}">
                <a16:creationId xmlns:a16="http://schemas.microsoft.com/office/drawing/2014/main" id="{7BB1BDE9-6AB1-DD22-B04D-5D8CE52C6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4D4F68-02C5-58AE-5C49-E6C2A681B341}"/>
              </a:ext>
            </a:extLst>
          </p:cNvPr>
          <p:cNvSpPr>
            <a:spLocks noGrp="1"/>
          </p:cNvSpPr>
          <p:nvPr>
            <p:ph type="sldNum" sz="quarter" idx="12"/>
          </p:nvPr>
        </p:nvSpPr>
        <p:spPr/>
        <p:txBody>
          <a:bodyPr/>
          <a:lstStyle/>
          <a:p>
            <a:fld id="{618151FF-BA73-4977-9858-8E61B17FC53F}" type="slidenum">
              <a:rPr lang="en-GB" smtClean="0"/>
              <a:t>‹#›</a:t>
            </a:fld>
            <a:endParaRPr lang="en-GB"/>
          </a:p>
        </p:txBody>
      </p:sp>
      <p:pic>
        <p:nvPicPr>
          <p:cNvPr id="8" name="Picture 7">
            <a:extLst>
              <a:ext uri="{FF2B5EF4-FFF2-40B4-BE49-F238E27FC236}">
                <a16:creationId xmlns:a16="http://schemas.microsoft.com/office/drawing/2014/main" id="{3CBC52E8-74B0-6E81-0474-88690606B625}"/>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
        <p:nvSpPr>
          <p:cNvPr id="9" name="Arrow: Pentagon 8">
            <a:extLst>
              <a:ext uri="{FF2B5EF4-FFF2-40B4-BE49-F238E27FC236}">
                <a16:creationId xmlns:a16="http://schemas.microsoft.com/office/drawing/2014/main" id="{307F9EB9-53DC-E433-10F9-9141088C6BBF}"/>
              </a:ext>
            </a:extLst>
          </p:cNvPr>
          <p:cNvSpPr/>
          <p:nvPr userDrawn="1"/>
        </p:nvSpPr>
        <p:spPr>
          <a:xfrm>
            <a:off x="-11017" y="138743"/>
            <a:ext cx="9225897" cy="746038"/>
          </a:xfrm>
          <a:prstGeom prst="homePlate">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GB" sz="2400" b="1">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1747C481-690A-2717-C52C-4D5537CBD684}"/>
              </a:ext>
            </a:extLst>
          </p:cNvPr>
          <p:cNvSpPr txBox="1">
            <a:spLocks/>
          </p:cNvSpPr>
          <p:nvPr userDrawn="1"/>
        </p:nvSpPr>
        <p:spPr>
          <a:xfrm>
            <a:off x="344169" y="251934"/>
            <a:ext cx="8428356" cy="51965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3483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013CFC5-1C94-84EA-1082-F14B826C8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7DB5B1-81DF-0427-F7C4-20EEBDC0EA12}"/>
              </a:ext>
            </a:extLst>
          </p:cNvPr>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5ACDC5-75AB-606A-BE49-F63966FD6C0E}"/>
              </a:ext>
            </a:extLst>
          </p:cNvPr>
          <p:cNvSpPr>
            <a:spLocks noGrp="1"/>
          </p:cNvSpPr>
          <p:nvPr>
            <p:ph type="dt" sz="half" idx="10"/>
          </p:nvPr>
        </p:nvSpPr>
        <p:spPr/>
        <p:txBody>
          <a:bodyPr/>
          <a:lstStyle/>
          <a:p>
            <a:fld id="{C57C4902-9EB4-48D3-9F73-DCA614AC9654}" type="datetimeFigureOut">
              <a:rPr lang="en-GB" smtClean="0"/>
              <a:t>04/08/22</a:t>
            </a:fld>
            <a:endParaRPr lang="en-GB"/>
          </a:p>
        </p:txBody>
      </p:sp>
      <p:sp>
        <p:nvSpPr>
          <p:cNvPr id="6" name="Footer Placeholder 5">
            <a:extLst>
              <a:ext uri="{FF2B5EF4-FFF2-40B4-BE49-F238E27FC236}">
                <a16:creationId xmlns:a16="http://schemas.microsoft.com/office/drawing/2014/main" id="{AAB31040-3E08-E8B9-1722-58A054E88B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AACC99-E9AC-8E50-2536-CCAF9375C0F4}"/>
              </a:ext>
            </a:extLst>
          </p:cNvPr>
          <p:cNvSpPr>
            <a:spLocks noGrp="1"/>
          </p:cNvSpPr>
          <p:nvPr>
            <p:ph type="sldNum" sz="quarter" idx="12"/>
          </p:nvPr>
        </p:nvSpPr>
        <p:spPr/>
        <p:txBody>
          <a:bodyPr/>
          <a:lstStyle/>
          <a:p>
            <a:fld id="{618151FF-BA73-4977-9858-8E61B17FC53F}" type="slidenum">
              <a:rPr lang="en-GB" smtClean="0"/>
              <a:t>‹#›</a:t>
            </a:fld>
            <a:endParaRPr lang="en-GB"/>
          </a:p>
        </p:txBody>
      </p:sp>
      <p:pic>
        <p:nvPicPr>
          <p:cNvPr id="8" name="Picture 7">
            <a:extLst>
              <a:ext uri="{FF2B5EF4-FFF2-40B4-BE49-F238E27FC236}">
                <a16:creationId xmlns:a16="http://schemas.microsoft.com/office/drawing/2014/main" id="{9F00DE10-42BF-6428-5E85-753256B0062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44169" y="5826760"/>
            <a:ext cx="11533605" cy="1031240"/>
          </a:xfrm>
          <a:prstGeom prst="rect">
            <a:avLst/>
          </a:prstGeom>
        </p:spPr>
      </p:pic>
      <p:sp>
        <p:nvSpPr>
          <p:cNvPr id="9" name="Arrow: Pentagon 8">
            <a:extLst>
              <a:ext uri="{FF2B5EF4-FFF2-40B4-BE49-F238E27FC236}">
                <a16:creationId xmlns:a16="http://schemas.microsoft.com/office/drawing/2014/main" id="{63F0532D-1535-5B45-200C-6CF2C8E4727D}"/>
              </a:ext>
            </a:extLst>
          </p:cNvPr>
          <p:cNvSpPr/>
          <p:nvPr userDrawn="1"/>
        </p:nvSpPr>
        <p:spPr>
          <a:xfrm>
            <a:off x="-11017" y="138743"/>
            <a:ext cx="9225897" cy="746038"/>
          </a:xfrm>
          <a:prstGeom prst="homePlate">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endParaRPr lang="en-GB" sz="2400" b="1">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ACB3D053-A69C-08E2-EFFC-55BA763D992F}"/>
              </a:ext>
            </a:extLst>
          </p:cNvPr>
          <p:cNvSpPr txBox="1">
            <a:spLocks/>
          </p:cNvSpPr>
          <p:nvPr userDrawn="1"/>
        </p:nvSpPr>
        <p:spPr>
          <a:xfrm>
            <a:off x="344169" y="251934"/>
            <a:ext cx="8428356" cy="51965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70546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FCFBC-32B0-A9C4-8426-F1DF4DC59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3A9C2A-2EFC-AB86-9F77-44475F1A5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E9DFB1-62A0-A6CF-8327-2BFDAFCFA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C4902-9EB4-48D3-9F73-DCA614AC9654}" type="datetimeFigureOut">
              <a:rPr lang="en-GB" smtClean="0"/>
              <a:t>04/08/22</a:t>
            </a:fld>
            <a:endParaRPr lang="en-GB"/>
          </a:p>
        </p:txBody>
      </p:sp>
      <p:sp>
        <p:nvSpPr>
          <p:cNvPr id="5" name="Footer Placeholder 4">
            <a:extLst>
              <a:ext uri="{FF2B5EF4-FFF2-40B4-BE49-F238E27FC236}">
                <a16:creationId xmlns:a16="http://schemas.microsoft.com/office/drawing/2014/main" id="{E57497C1-21A3-08DE-2612-3BDABF140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2D1F16-24BA-0B64-4249-9F280ACC0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151FF-BA73-4977-9858-8E61B17FC53F}" type="slidenum">
              <a:rPr lang="en-GB" smtClean="0"/>
              <a:t>‹#›</a:t>
            </a:fld>
            <a:endParaRPr lang="en-GB"/>
          </a:p>
        </p:txBody>
      </p:sp>
    </p:spTree>
    <p:extLst>
      <p:ext uri="{BB962C8B-B14F-4D97-AF65-F5344CB8AC3E}">
        <p14:creationId xmlns:p14="http://schemas.microsoft.com/office/powerpoint/2010/main" val="21219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4373CE-F7E9-F843-8BAA-981C65D577A0}"/>
              </a:ext>
            </a:extLst>
          </p:cNvPr>
          <p:cNvSpPr txBox="1"/>
          <p:nvPr/>
        </p:nvSpPr>
        <p:spPr>
          <a:xfrm>
            <a:off x="307001" y="566678"/>
            <a:ext cx="4942717" cy="1938992"/>
          </a:xfrm>
          <a:prstGeom prst="rect">
            <a:avLst/>
          </a:prstGeom>
          <a:noFill/>
        </p:spPr>
        <p:txBody>
          <a:bodyPr wrap="square" lIns="91440" tIns="45720" rIns="91440" bIns="45720" rtlCol="0" anchor="t">
            <a:spAutoFit/>
          </a:bodyPr>
          <a:lstStyle/>
          <a:p>
            <a:pPr marR="0" lvl="0" indent="0" fontAlgn="auto">
              <a:lnSpc>
                <a:spcPct val="100000"/>
              </a:lnSpc>
              <a:spcBef>
                <a:spcPts val="0"/>
              </a:spcBef>
              <a:spcAft>
                <a:spcPts val="0"/>
              </a:spcAft>
              <a:buClrTx/>
              <a:buSzTx/>
              <a:buFontTx/>
              <a:buNone/>
              <a:tabLst/>
              <a:defRPr sz="4000" b="1">
                <a:solidFill>
                  <a:srgbClr val="FFFFFF"/>
                </a:solidFill>
                <a:latin typeface="Arial"/>
                <a:ea typeface="Arial"/>
                <a:cs typeface="Arial"/>
                <a:sym typeface="Arial"/>
              </a:defRPr>
            </a:pPr>
            <a:r>
              <a:rPr lang="en-US" sz="4000" b="1">
                <a:solidFill>
                  <a:srgbClr val="FFFFFF"/>
                </a:solidFill>
                <a:latin typeface="Arial"/>
                <a:cs typeface="Arial"/>
              </a:rPr>
              <a:t>Our vision of being an Inclusive Employer</a:t>
            </a:r>
            <a:endParaRPr lang="en-US" sz="4000">
              <a:latin typeface="Arial"/>
              <a:cs typeface="Arial"/>
            </a:endParaRPr>
          </a:p>
        </p:txBody>
      </p:sp>
    </p:spTree>
    <p:extLst>
      <p:ext uri="{BB962C8B-B14F-4D97-AF65-F5344CB8AC3E}">
        <p14:creationId xmlns:p14="http://schemas.microsoft.com/office/powerpoint/2010/main" val="258344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3C35CA0-EFEB-0A3E-EAF2-0465C8AF081F}"/>
              </a:ext>
            </a:extLst>
          </p:cNvPr>
          <p:cNvSpPr/>
          <p:nvPr/>
        </p:nvSpPr>
        <p:spPr>
          <a:xfrm>
            <a:off x="94847" y="1144041"/>
            <a:ext cx="11902521" cy="803461"/>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pPr lvl="0">
              <a:lnSpc>
                <a:spcPct val="100000"/>
              </a:lnSpc>
            </a:pPr>
            <a:r>
              <a:rPr lang="en-GB">
                <a:latin typeface="Arial" panose="020B0604020202020204" pitchFamily="34" charset="0"/>
                <a:cs typeface="Arial" panose="020B0604020202020204" pitchFamily="34" charset="0"/>
              </a:rPr>
              <a:t>	Career progression open to all – fair and transparent processes and practices, everyone is  supported to 	develop</a:t>
            </a:r>
            <a:endParaRPr lang="en-US">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F916E998-FB36-7233-ED6B-608E7921DC9F}"/>
              </a:ext>
            </a:extLst>
          </p:cNvPr>
          <p:cNvSpPr>
            <a:spLocks noGrp="1"/>
          </p:cNvSpPr>
          <p:nvPr>
            <p:ph idx="1"/>
          </p:nvPr>
        </p:nvSpPr>
        <p:spPr>
          <a:xfrm>
            <a:off x="279304" y="2119535"/>
            <a:ext cx="11533605" cy="5007474"/>
          </a:xfrm>
        </p:spPr>
        <p:txBody>
          <a:bodyPr>
            <a:normAutofit/>
          </a:bodyPr>
          <a:lstStyle/>
          <a:p>
            <a:pPr marL="0" indent="0">
              <a:buNone/>
            </a:pPr>
            <a:endParaRPr lang="en-GB"/>
          </a:p>
          <a:p>
            <a:r>
              <a:rPr lang="en-GB" sz="2000"/>
              <a:t>Reverse mentoring – has shifted to reciprocal mentoring, broaden recipient group</a:t>
            </a:r>
          </a:p>
          <a:p>
            <a:r>
              <a:rPr lang="en-GB" sz="2000"/>
              <a:t>Mentoring </a:t>
            </a:r>
          </a:p>
          <a:p>
            <a:r>
              <a:rPr lang="en-GB" sz="2000"/>
              <a:t>Development opportunities – ILM level 7 to support talent to be ready for Director level opportunities</a:t>
            </a:r>
          </a:p>
          <a:p>
            <a:r>
              <a:rPr lang="en-GB" sz="2000"/>
              <a:t>National Graduate Development Programme </a:t>
            </a:r>
          </a:p>
          <a:p>
            <a:r>
              <a:rPr lang="en-GB" sz="2000"/>
              <a:t>New talent and succession planning framework and process </a:t>
            </a:r>
          </a:p>
          <a:p>
            <a:r>
              <a:rPr lang="en-GB" sz="2000"/>
              <a:t>New approach to talent, feedback, performance with focus on personal development and career conversations </a:t>
            </a:r>
          </a:p>
          <a:p>
            <a:r>
              <a:rPr lang="en-GB" sz="2000"/>
              <a:t>Internships and apprenticeships </a:t>
            </a:r>
          </a:p>
          <a:p>
            <a:r>
              <a:rPr lang="en-GB" sz="2000"/>
              <a:t>Flexible working </a:t>
            </a:r>
          </a:p>
          <a:p>
            <a:pPr marL="0" indent="0">
              <a:buNone/>
            </a:pPr>
            <a:endParaRPr lang="en-GB"/>
          </a:p>
          <a:p>
            <a:endParaRPr lang="en-GB"/>
          </a:p>
          <a:p>
            <a:pPr marL="0" indent="0">
              <a:buNone/>
            </a:pPr>
            <a:endParaRPr lang="en-GB"/>
          </a:p>
          <a:p>
            <a:endParaRPr lang="en-GB"/>
          </a:p>
        </p:txBody>
      </p:sp>
      <p:sp>
        <p:nvSpPr>
          <p:cNvPr id="3" name="Title 2">
            <a:extLst>
              <a:ext uri="{FF2B5EF4-FFF2-40B4-BE49-F238E27FC236}">
                <a16:creationId xmlns:a16="http://schemas.microsoft.com/office/drawing/2014/main" id="{3E8BA6EF-D842-47B7-B084-A7EB6D346A8B}"/>
              </a:ext>
            </a:extLst>
          </p:cNvPr>
          <p:cNvSpPr>
            <a:spLocks noGrp="1"/>
          </p:cNvSpPr>
          <p:nvPr>
            <p:ph type="title"/>
          </p:nvPr>
        </p:nvSpPr>
        <p:spPr/>
        <p:txBody>
          <a:bodyPr>
            <a:noAutofit/>
          </a:bodyPr>
          <a:lstStyle/>
          <a:p>
            <a:r>
              <a:rPr lang="en-GB" sz="3200"/>
              <a:t>Inclusive Employer Actions</a:t>
            </a:r>
          </a:p>
        </p:txBody>
      </p:sp>
      <p:sp>
        <p:nvSpPr>
          <p:cNvPr id="7" name="Rectangle 6" descr="Inbox with solid fill">
            <a:extLst>
              <a:ext uri="{FF2B5EF4-FFF2-40B4-BE49-F238E27FC236}">
                <a16:creationId xmlns:a16="http://schemas.microsoft.com/office/drawing/2014/main" id="{ED58FFD9-6232-FE73-A420-58F67A90BE07}"/>
              </a:ext>
            </a:extLst>
          </p:cNvPr>
          <p:cNvSpPr/>
          <p:nvPr/>
        </p:nvSpPr>
        <p:spPr>
          <a:xfrm>
            <a:off x="344169" y="1324819"/>
            <a:ext cx="441903" cy="44190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Tree>
    <p:extLst>
      <p:ext uri="{BB962C8B-B14F-4D97-AF65-F5344CB8AC3E}">
        <p14:creationId xmlns:p14="http://schemas.microsoft.com/office/powerpoint/2010/main" val="231656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3C35CA0-EFEB-0A3E-EAF2-0465C8AF081F}"/>
              </a:ext>
            </a:extLst>
          </p:cNvPr>
          <p:cNvSpPr/>
          <p:nvPr/>
        </p:nvSpPr>
        <p:spPr>
          <a:xfrm>
            <a:off x="94847" y="1144041"/>
            <a:ext cx="11902521" cy="803461"/>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pPr lvl="0">
              <a:lnSpc>
                <a:spcPct val="100000"/>
              </a:lnSpc>
            </a:pPr>
            <a:r>
              <a:rPr lang="en-GB">
                <a:latin typeface="Arial" panose="020B0604020202020204" pitchFamily="34" charset="0"/>
                <a:cs typeface="Arial" panose="020B0604020202020204" pitchFamily="34" charset="0"/>
              </a:rPr>
              <a:t>	</a:t>
            </a:r>
          </a:p>
          <a:p>
            <a:pPr lvl="0">
              <a:lnSpc>
                <a:spcPct val="100000"/>
              </a:lnSpc>
            </a:pPr>
            <a:r>
              <a:rPr lang="en-GB">
                <a:latin typeface="Arial" panose="020B0604020202020204" pitchFamily="34" charset="0"/>
                <a:cs typeface="Arial" panose="020B0604020202020204" pitchFamily="34" charset="0"/>
              </a:rPr>
              <a:t>	Zero tolerance of micro-aggressions, discrimination and harassment </a:t>
            </a:r>
            <a:endParaRPr lang="en-US">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F916E998-FB36-7233-ED6B-608E7921DC9F}"/>
              </a:ext>
            </a:extLst>
          </p:cNvPr>
          <p:cNvSpPr>
            <a:spLocks noGrp="1"/>
          </p:cNvSpPr>
          <p:nvPr>
            <p:ph idx="1"/>
          </p:nvPr>
        </p:nvSpPr>
        <p:spPr>
          <a:xfrm>
            <a:off x="279304" y="2119535"/>
            <a:ext cx="11533605" cy="5007474"/>
          </a:xfrm>
        </p:spPr>
        <p:txBody>
          <a:bodyPr>
            <a:normAutofit/>
          </a:bodyPr>
          <a:lstStyle/>
          <a:p>
            <a:pPr marL="0" indent="0">
              <a:buNone/>
            </a:pPr>
            <a:endParaRPr lang="en-GB"/>
          </a:p>
          <a:p>
            <a:r>
              <a:rPr lang="en-GB" sz="2000"/>
              <a:t>Consistent review of policies to ensure inclusive in approach</a:t>
            </a:r>
          </a:p>
          <a:p>
            <a:r>
              <a:rPr lang="en-GB" sz="2000"/>
              <a:t>Development of Harassment and Bullying policy working with Staff Networks – includes offer of informal and formal ways to raise issues</a:t>
            </a:r>
          </a:p>
          <a:p>
            <a:r>
              <a:rPr lang="en-GB" sz="2000"/>
              <a:t>New training programme and wide range of support and communication</a:t>
            </a:r>
          </a:p>
          <a:p>
            <a:r>
              <a:rPr lang="en-GB" sz="2000"/>
              <a:t>Workforce Race Equality Scheme Action Plan </a:t>
            </a:r>
          </a:p>
          <a:p>
            <a:r>
              <a:rPr lang="en-GB" sz="2000"/>
              <a:t>Inclusive Leadership Approach </a:t>
            </a:r>
          </a:p>
          <a:p>
            <a:pPr marL="0" indent="0">
              <a:buNone/>
            </a:pPr>
            <a:endParaRPr lang="en-GB"/>
          </a:p>
          <a:p>
            <a:endParaRPr lang="en-GB"/>
          </a:p>
        </p:txBody>
      </p:sp>
      <p:sp>
        <p:nvSpPr>
          <p:cNvPr id="3" name="Title 2">
            <a:extLst>
              <a:ext uri="{FF2B5EF4-FFF2-40B4-BE49-F238E27FC236}">
                <a16:creationId xmlns:a16="http://schemas.microsoft.com/office/drawing/2014/main" id="{3E8BA6EF-D842-47B7-B084-A7EB6D346A8B}"/>
              </a:ext>
            </a:extLst>
          </p:cNvPr>
          <p:cNvSpPr>
            <a:spLocks noGrp="1"/>
          </p:cNvSpPr>
          <p:nvPr>
            <p:ph type="title"/>
          </p:nvPr>
        </p:nvSpPr>
        <p:spPr/>
        <p:txBody>
          <a:bodyPr>
            <a:noAutofit/>
          </a:bodyPr>
          <a:lstStyle/>
          <a:p>
            <a:r>
              <a:rPr lang="en-GB" sz="3200"/>
              <a:t>Inclusive Employer Actions</a:t>
            </a:r>
          </a:p>
        </p:txBody>
      </p:sp>
      <p:sp>
        <p:nvSpPr>
          <p:cNvPr id="10" name="Rectangle 9" descr="Workflow">
            <a:extLst>
              <a:ext uri="{FF2B5EF4-FFF2-40B4-BE49-F238E27FC236}">
                <a16:creationId xmlns:a16="http://schemas.microsoft.com/office/drawing/2014/main" id="{7EF86FF8-C8A0-76B6-C68E-0D06F8B207D1}"/>
              </a:ext>
            </a:extLst>
          </p:cNvPr>
          <p:cNvSpPr/>
          <p:nvPr/>
        </p:nvSpPr>
        <p:spPr>
          <a:xfrm>
            <a:off x="344169" y="1324819"/>
            <a:ext cx="441903" cy="44190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Tree>
    <p:extLst>
      <p:ext uri="{BB962C8B-B14F-4D97-AF65-F5344CB8AC3E}">
        <p14:creationId xmlns:p14="http://schemas.microsoft.com/office/powerpoint/2010/main" val="219818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ulti-colored cubes letters spelling inclusion">
            <a:extLst>
              <a:ext uri="{FF2B5EF4-FFF2-40B4-BE49-F238E27FC236}">
                <a16:creationId xmlns:a16="http://schemas.microsoft.com/office/drawing/2014/main" id="{2E7499C4-7D53-00F5-9400-BB73566A2C7F}"/>
              </a:ext>
            </a:extLst>
          </p:cNvPr>
          <p:cNvPicPr>
            <a:picLocks noChangeAspect="1"/>
          </p:cNvPicPr>
          <p:nvPr/>
        </p:nvPicPr>
        <p:blipFill rotWithShape="1">
          <a:blip r:embed="rId2">
            <a:extLst>
              <a:ext uri="{28A0092B-C50C-407E-A947-70E740481C1C}">
                <a14:useLocalDpi xmlns:a14="http://schemas.microsoft.com/office/drawing/2010/main" val="0"/>
              </a:ext>
            </a:extLst>
          </a:blip>
          <a:srcRect l="1913" r="3970"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412BAEE-876B-0324-5415-5BD28A4927CF}"/>
              </a:ext>
            </a:extLst>
          </p:cNvPr>
          <p:cNvSpPr txBox="1">
            <a:spLocks noGrp="1"/>
          </p:cNvSpPr>
          <p:nvPr>
            <p:ph idx="1"/>
          </p:nvPr>
        </p:nvSpPr>
        <p:spPr>
          <a:xfrm>
            <a:off x="292042" y="1029944"/>
            <a:ext cx="3822189" cy="3742762"/>
          </a:xfrm>
        </p:spPr>
        <p:txBody>
          <a:bodyPr>
            <a:noAutofit/>
          </a:bodyPr>
          <a:lstStyle/>
          <a:p>
            <a:pPr marL="0" indent="0">
              <a:spcBef>
                <a:spcPts val="600"/>
              </a:spcBef>
              <a:spcAft>
                <a:spcPts val="600"/>
              </a:spcAft>
              <a:buNone/>
            </a:pPr>
            <a:r>
              <a:rPr lang="en-GB">
                <a:latin typeface="Arial" panose="020B0604020202020204" pitchFamily="34" charset="0"/>
                <a:ea typeface="MS PGothic"/>
                <a:cs typeface="Arial" panose="020B0604020202020204" pitchFamily="34" charset="0"/>
              </a:rPr>
              <a:t>We know the </a:t>
            </a:r>
            <a:r>
              <a:rPr lang="en-GB" b="1">
                <a:latin typeface="Arial" panose="020B0604020202020204" pitchFamily="34" charset="0"/>
                <a:ea typeface="MS PGothic"/>
                <a:cs typeface="Arial" panose="020B0604020202020204" pitchFamily="34" charset="0"/>
              </a:rPr>
              <a:t>critical foundation of inclusive leadership</a:t>
            </a:r>
            <a:r>
              <a:rPr lang="en-GB">
                <a:latin typeface="Arial" panose="020B0604020202020204" pitchFamily="34" charset="0"/>
                <a:ea typeface="MS PGothic"/>
                <a:cs typeface="Arial" panose="020B0604020202020204" pitchFamily="34" charset="0"/>
              </a:rPr>
              <a:t> needs to be in place for us to develop a workplace where </a:t>
            </a:r>
            <a:r>
              <a:rPr lang="en-GB" b="1">
                <a:latin typeface="Arial" panose="020B0604020202020204" pitchFamily="34" charset="0"/>
                <a:ea typeface="MS PGothic"/>
                <a:cs typeface="Arial" panose="020B0604020202020204" pitchFamily="34" charset="0"/>
              </a:rPr>
              <a:t>every</a:t>
            </a:r>
            <a:r>
              <a:rPr lang="en-GB">
                <a:latin typeface="Arial" panose="020B0604020202020204" pitchFamily="34" charset="0"/>
                <a:ea typeface="MS PGothic"/>
                <a:cs typeface="Arial" panose="020B0604020202020204" pitchFamily="34" charset="0"/>
              </a:rPr>
              <a:t> individual feels they are treated with respect, fairly and valued for what they bring to the team.</a:t>
            </a:r>
          </a:p>
        </p:txBody>
      </p:sp>
    </p:spTree>
    <p:extLst>
      <p:ext uri="{BB962C8B-B14F-4D97-AF65-F5344CB8AC3E}">
        <p14:creationId xmlns:p14="http://schemas.microsoft.com/office/powerpoint/2010/main" val="143208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F578-8E87-474C-8843-84A100AE2DFC}"/>
              </a:ext>
            </a:extLst>
          </p:cNvPr>
          <p:cNvSpPr>
            <a:spLocks noGrp="1"/>
          </p:cNvSpPr>
          <p:nvPr>
            <p:ph type="title"/>
          </p:nvPr>
        </p:nvSpPr>
        <p:spPr>
          <a:xfrm>
            <a:off x="138783" y="156780"/>
            <a:ext cx="12192000" cy="625474"/>
          </a:xfrm>
        </p:spPr>
        <p:txBody>
          <a:bodyPr>
            <a:noAutofit/>
          </a:bodyPr>
          <a:lstStyle/>
          <a:p>
            <a:pPr defTabSz="457200">
              <a:lnSpc>
                <a:spcPts val="4300"/>
              </a:lnSpc>
            </a:pPr>
            <a:r>
              <a:rPr lang="en-GB" sz="3200">
                <a:ea typeface="MS PGothic"/>
              </a:rPr>
              <a:t>Traits of an Inclusive Leader at LBBD</a:t>
            </a:r>
          </a:p>
        </p:txBody>
      </p:sp>
      <p:sp>
        <p:nvSpPr>
          <p:cNvPr id="9" name="TextBox 8">
            <a:extLst>
              <a:ext uri="{FF2B5EF4-FFF2-40B4-BE49-F238E27FC236}">
                <a16:creationId xmlns:a16="http://schemas.microsoft.com/office/drawing/2014/main" id="{10EC96A9-32AD-109A-083C-7B372698AA51}"/>
              </a:ext>
            </a:extLst>
          </p:cNvPr>
          <p:cNvSpPr txBox="1"/>
          <p:nvPr/>
        </p:nvSpPr>
        <p:spPr>
          <a:xfrm>
            <a:off x="478973" y="1340575"/>
            <a:ext cx="10537372" cy="4924425"/>
          </a:xfrm>
          <a:prstGeom prst="rect">
            <a:avLst/>
          </a:prstGeom>
          <a:noFill/>
        </p:spPr>
        <p:txBody>
          <a:bodyPr wrap="square">
            <a:spAutoFit/>
          </a:bodyPr>
          <a:lstStyle/>
          <a:p>
            <a:pPr marL="342900" indent="-342900">
              <a:spcBef>
                <a:spcPts val="600"/>
              </a:spcBef>
              <a:spcAft>
                <a:spcPts val="600"/>
              </a:spcAft>
              <a:buFont typeface="+mj-lt"/>
              <a:buAutoNum type="arabicPeriod"/>
            </a:pPr>
            <a:r>
              <a:rPr lang="en-GB" sz="1400" b="1">
                <a:latin typeface="Arial" panose="020B0604020202020204" pitchFamily="34" charset="0"/>
                <a:cs typeface="Arial" panose="020B0604020202020204" pitchFamily="34" charset="0"/>
              </a:rPr>
              <a:t>Strong self-awareness</a:t>
            </a:r>
            <a:r>
              <a:rPr lang="en-GB" sz="1400">
                <a:latin typeface="Arial" panose="020B0604020202020204" pitchFamily="34" charset="0"/>
                <a:cs typeface="Arial" panose="020B0604020202020204" pitchFamily="34" charset="0"/>
              </a:rPr>
              <a:t>  -  </a:t>
            </a:r>
            <a:r>
              <a:rPr lang="en-GB" sz="1400" i="1">
                <a:latin typeface="Arial" panose="020B0604020202020204" pitchFamily="34" charset="0"/>
                <a:cs typeface="Arial" panose="020B0604020202020204" pitchFamily="34" charset="0"/>
              </a:rPr>
              <a:t>build in time to for personal reflection, adjust behaviour  </a:t>
            </a:r>
          </a:p>
          <a:p>
            <a:pPr marL="342900" indent="-342900">
              <a:spcBef>
                <a:spcPts val="600"/>
              </a:spcBef>
              <a:spcAft>
                <a:spcPts val="600"/>
              </a:spcAft>
              <a:buFont typeface="+mj-lt"/>
              <a:buAutoNum type="arabicPeriod"/>
            </a:pPr>
            <a:r>
              <a:rPr lang="en-GB" sz="1400" b="1">
                <a:latin typeface="Arial" panose="020B0604020202020204" pitchFamily="34" charset="0"/>
                <a:cs typeface="Arial" panose="020B0604020202020204" pitchFamily="34" charset="0"/>
              </a:rPr>
              <a:t>Demonstrate e</a:t>
            </a:r>
            <a:r>
              <a:rPr lang="en-GB" sz="1400" b="1">
                <a:solidFill>
                  <a:schemeClr val="tx1"/>
                </a:solidFill>
                <a:latin typeface="Arial" panose="020B0604020202020204" pitchFamily="34" charset="0"/>
                <a:cs typeface="Arial" panose="020B0604020202020204" pitchFamily="34" charset="0"/>
              </a:rPr>
              <a:t>mpathy and compassion </a:t>
            </a:r>
            <a:r>
              <a:rPr lang="en-GB" sz="1400" i="1">
                <a:solidFill>
                  <a:schemeClr val="tx1"/>
                </a:solidFill>
                <a:latin typeface="Arial" panose="020B0604020202020204" pitchFamily="34" charset="0"/>
                <a:cs typeface="Arial" panose="020B0604020202020204" pitchFamily="34" charset="0"/>
              </a:rPr>
              <a:t>- </a:t>
            </a:r>
            <a:r>
              <a:rPr lang="en-GB" sz="1400" i="1">
                <a:latin typeface="Arial" panose="020B0604020202020204" pitchFamily="34" charset="0"/>
                <a:cs typeface="Arial" panose="020B0604020202020204" pitchFamily="34" charset="0"/>
              </a:rPr>
              <a:t>take the perspective of and feel the emotions of another person and where possible support</a:t>
            </a:r>
          </a:p>
          <a:p>
            <a:pPr marL="342900" indent="-342900">
              <a:spcBef>
                <a:spcPts val="600"/>
              </a:spcBef>
              <a:spcAft>
                <a:spcPts val="600"/>
              </a:spcAft>
              <a:buFont typeface="+mj-lt"/>
              <a:buAutoNum type="arabicPeriod"/>
            </a:pPr>
            <a:r>
              <a:rPr lang="en-GB" sz="1400" b="1">
                <a:latin typeface="Arial" panose="020B0604020202020204" pitchFamily="34" charset="0"/>
                <a:cs typeface="Arial" panose="020B0604020202020204" pitchFamily="34" charset="0"/>
              </a:rPr>
              <a:t>Appreciate others unique experiences and perspectives </a:t>
            </a:r>
            <a:r>
              <a:rPr lang="en-GB" sz="1400" i="1">
                <a:latin typeface="Arial" panose="020B0604020202020204" pitchFamily="34" charset="0"/>
                <a:cs typeface="Arial" panose="020B0604020202020204" pitchFamily="34" charset="0"/>
              </a:rPr>
              <a:t>– make time to explore and understand, ask effective questions</a:t>
            </a:r>
          </a:p>
          <a:p>
            <a:pPr marL="342900" indent="-342900">
              <a:spcBef>
                <a:spcPts val="600"/>
              </a:spcBef>
              <a:spcAft>
                <a:spcPts val="600"/>
              </a:spcAft>
              <a:buFont typeface="+mj-lt"/>
              <a:buAutoNum type="arabicPeriod"/>
            </a:pPr>
            <a:r>
              <a:rPr lang="en-GB" sz="1400" b="1">
                <a:solidFill>
                  <a:schemeClr val="tx1"/>
                </a:solidFill>
                <a:latin typeface="Arial" panose="020B0604020202020204" pitchFamily="34" charset="0"/>
                <a:cs typeface="Arial" panose="020B0604020202020204" pitchFamily="34" charset="0"/>
              </a:rPr>
              <a:t>Know their team</a:t>
            </a:r>
            <a:r>
              <a:rPr lang="en-GB" sz="1400" b="1">
                <a:latin typeface="Arial" panose="020B0604020202020204" pitchFamily="34" charset="0"/>
                <a:cs typeface="Arial" panose="020B0604020202020204" pitchFamily="34" charset="0"/>
              </a:rPr>
              <a:t> </a:t>
            </a:r>
            <a:r>
              <a:rPr lang="en-GB" sz="1400" i="1">
                <a:latin typeface="Arial" panose="020B0604020202020204" pitchFamily="34" charset="0"/>
                <a:cs typeface="Arial" panose="020B0604020202020204" pitchFamily="34" charset="0"/>
              </a:rPr>
              <a:t>– know each individual as a unique person, understand the contribution their make and ensure they feel connected/belong</a:t>
            </a:r>
          </a:p>
          <a:p>
            <a:pPr marL="342900" indent="-342900">
              <a:spcBef>
                <a:spcPts val="600"/>
              </a:spcBef>
              <a:spcAft>
                <a:spcPts val="600"/>
              </a:spcAft>
              <a:buFont typeface="+mj-lt"/>
              <a:buAutoNum type="arabicPeriod"/>
            </a:pPr>
            <a:r>
              <a:rPr lang="en-GB" sz="1400" b="1">
                <a:solidFill>
                  <a:schemeClr val="tx1"/>
                </a:solidFill>
                <a:latin typeface="Arial" panose="020B0604020202020204" pitchFamily="34" charset="0"/>
                <a:cs typeface="Arial" panose="020B0604020202020204" pitchFamily="34" charset="0"/>
              </a:rPr>
              <a:t>Recognise and work with own limitations </a:t>
            </a:r>
            <a:r>
              <a:rPr lang="en-GB" sz="1400" i="1">
                <a:solidFill>
                  <a:schemeClr val="tx1"/>
                </a:solidFill>
                <a:latin typeface="Arial" panose="020B0604020202020204" pitchFamily="34" charset="0"/>
                <a:cs typeface="Arial" panose="020B0604020202020204" pitchFamily="34" charset="0"/>
              </a:rPr>
              <a:t>- comfortable with being uncomfortable, are humble about their limitations, and they rely on others within their team and the insights </a:t>
            </a:r>
            <a:r>
              <a:rPr lang="en-GB" sz="1400">
                <a:solidFill>
                  <a:schemeClr val="tx1"/>
                </a:solidFill>
                <a:latin typeface="Arial" panose="020B0604020202020204" pitchFamily="34" charset="0"/>
                <a:cs typeface="Arial" panose="020B0604020202020204" pitchFamily="34" charset="0"/>
              </a:rPr>
              <a:t>they bring, appreciating what others bring to the table that they do not</a:t>
            </a:r>
          </a:p>
          <a:p>
            <a:pPr marL="342900" indent="-342900">
              <a:spcBef>
                <a:spcPts val="600"/>
              </a:spcBef>
              <a:spcAft>
                <a:spcPts val="600"/>
              </a:spcAft>
              <a:buFont typeface="+mj-lt"/>
              <a:buAutoNum type="arabicPeriod"/>
            </a:pPr>
            <a:r>
              <a:rPr lang="en-GB" sz="1400" b="1">
                <a:latin typeface="Arial" panose="020B0604020202020204" pitchFamily="34" charset="0"/>
                <a:cs typeface="Arial" panose="020B0604020202020204" pitchFamily="34" charset="0"/>
              </a:rPr>
              <a:t>Active sponsorship </a:t>
            </a:r>
            <a:r>
              <a:rPr lang="en-GB" sz="1400" i="1">
                <a:latin typeface="Arial" panose="020B0604020202020204" pitchFamily="34" charset="0"/>
                <a:cs typeface="Arial" panose="020B0604020202020204" pitchFamily="34" charset="0"/>
              </a:rPr>
              <a:t>- known to speak up on injustice and inequality </a:t>
            </a:r>
          </a:p>
          <a:p>
            <a:pPr marL="342900" indent="-342900">
              <a:spcBef>
                <a:spcPts val="600"/>
              </a:spcBef>
              <a:spcAft>
                <a:spcPts val="600"/>
              </a:spcAft>
              <a:buFont typeface="+mj-lt"/>
              <a:buAutoNum type="arabicPeriod"/>
            </a:pPr>
            <a:r>
              <a:rPr lang="en-GB" sz="1400" b="1">
                <a:latin typeface="Arial" panose="020B0604020202020204" pitchFamily="34" charset="0"/>
                <a:cs typeface="Arial" panose="020B0604020202020204" pitchFamily="34" charset="0"/>
              </a:rPr>
              <a:t>Active role models </a:t>
            </a:r>
            <a:r>
              <a:rPr lang="en-GB" sz="1400" i="1">
                <a:latin typeface="Arial" panose="020B0604020202020204" pitchFamily="34" charset="0"/>
                <a:cs typeface="Arial" panose="020B0604020202020204" pitchFamily="34" charset="0"/>
              </a:rPr>
              <a:t>- known for ‘walking the walk’, visible and accessible to the workforce  </a:t>
            </a:r>
          </a:p>
          <a:p>
            <a:pPr marL="342900" indent="-342900">
              <a:spcBef>
                <a:spcPts val="600"/>
              </a:spcBef>
              <a:spcAft>
                <a:spcPts val="600"/>
              </a:spcAft>
              <a:buFont typeface="+mj-lt"/>
              <a:buAutoNum type="arabicPeriod"/>
            </a:pPr>
            <a:r>
              <a:rPr lang="en-GB" sz="1400" b="1">
                <a:latin typeface="Arial" panose="020B0604020202020204" pitchFamily="34" charset="0"/>
                <a:cs typeface="Arial" panose="020B0604020202020204" pitchFamily="34" charset="0"/>
              </a:rPr>
              <a:t>Create psychological safety </a:t>
            </a:r>
            <a:r>
              <a:rPr lang="en-GB" sz="1400" i="1">
                <a:latin typeface="Arial" panose="020B0604020202020204" pitchFamily="34" charset="0"/>
                <a:cs typeface="Arial" panose="020B0604020202020204" pitchFamily="34" charset="0"/>
              </a:rPr>
              <a:t>- create the conditions for individuals to speak up safely, including when they have a different opinion</a:t>
            </a:r>
          </a:p>
          <a:p>
            <a:pPr marL="342900" indent="-342900">
              <a:spcBef>
                <a:spcPts val="600"/>
              </a:spcBef>
              <a:spcAft>
                <a:spcPts val="600"/>
              </a:spcAft>
              <a:buFont typeface="+mj-lt"/>
              <a:buAutoNum type="arabicPeriod"/>
            </a:pPr>
            <a:r>
              <a:rPr lang="en-GB" sz="1400" b="1">
                <a:latin typeface="Arial" panose="020B0604020202020204" pitchFamily="34" charset="0"/>
                <a:cs typeface="Arial" panose="020B0604020202020204" pitchFamily="34" charset="0"/>
              </a:rPr>
              <a:t>Nurture talent </a:t>
            </a:r>
            <a:r>
              <a:rPr lang="en-GB" sz="1400" i="1">
                <a:latin typeface="Arial" panose="020B0604020202020204" pitchFamily="34" charset="0"/>
                <a:cs typeface="Arial" panose="020B0604020202020204" pitchFamily="34" charset="0"/>
              </a:rPr>
              <a:t>- aware of people’s strengths and supporting them building knowledge and skills to perform to the best of their abilities</a:t>
            </a:r>
          </a:p>
          <a:p>
            <a:pPr marL="342900" indent="-342900">
              <a:spcBef>
                <a:spcPts val="600"/>
              </a:spcBef>
              <a:spcAft>
                <a:spcPts val="600"/>
              </a:spcAft>
              <a:buFont typeface="+mj-lt"/>
              <a:buAutoNum type="arabicPeriod"/>
            </a:pPr>
            <a:r>
              <a:rPr lang="en-GB" sz="1400" b="1">
                <a:latin typeface="Arial" panose="020B0604020202020204" pitchFamily="34" charset="0"/>
                <a:cs typeface="Arial" panose="020B0604020202020204" pitchFamily="34" charset="0"/>
              </a:rPr>
              <a:t>Understanding individual motivation, needs and values </a:t>
            </a:r>
            <a:r>
              <a:rPr lang="en-GB" sz="1400" i="1">
                <a:latin typeface="Arial" panose="020B0604020202020204" pitchFamily="34" charset="0"/>
                <a:cs typeface="Arial" panose="020B0604020202020204" pitchFamily="34" charset="0"/>
              </a:rPr>
              <a:t>– awareness of how this can impact on job satisfaction and career progression</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56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F578-8E87-474C-8843-84A100AE2DFC}"/>
              </a:ext>
            </a:extLst>
          </p:cNvPr>
          <p:cNvSpPr>
            <a:spLocks noGrp="1"/>
          </p:cNvSpPr>
          <p:nvPr>
            <p:ph type="title"/>
          </p:nvPr>
        </p:nvSpPr>
        <p:spPr>
          <a:xfrm>
            <a:off x="138783" y="156780"/>
            <a:ext cx="12192000" cy="625474"/>
          </a:xfrm>
        </p:spPr>
        <p:txBody>
          <a:bodyPr>
            <a:noAutofit/>
          </a:bodyPr>
          <a:lstStyle/>
          <a:p>
            <a:r>
              <a:rPr lang="en-GB" sz="3200"/>
              <a:t>Workforce Race Equalities Standards (WRES)</a:t>
            </a:r>
          </a:p>
        </p:txBody>
      </p:sp>
      <p:sp>
        <p:nvSpPr>
          <p:cNvPr id="4" name="Text Placeholder 1">
            <a:extLst>
              <a:ext uri="{FF2B5EF4-FFF2-40B4-BE49-F238E27FC236}">
                <a16:creationId xmlns:a16="http://schemas.microsoft.com/office/drawing/2014/main" id="{65B1240D-4F27-ED81-F630-D8EEE8272366}"/>
              </a:ext>
            </a:extLst>
          </p:cNvPr>
          <p:cNvSpPr txBox="1">
            <a:spLocks/>
          </p:cNvSpPr>
          <p:nvPr/>
        </p:nvSpPr>
        <p:spPr>
          <a:xfrm>
            <a:off x="342286" y="1464979"/>
            <a:ext cx="10608744" cy="4711811"/>
          </a:xfrm>
          <a:prstGeom prst="rect">
            <a:avLst/>
          </a:prstGeom>
          <a:ln w="38100">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000">
                <a:effectLst/>
                <a:ea typeface="Calibri" panose="020F0502020204030204" pitchFamily="34" charset="0"/>
              </a:rPr>
              <a:t>LBBD was selected as one of 18 local authorities to pilot the Workplace Racial Equalities Standards methodology in Social </a:t>
            </a:r>
            <a:r>
              <a:rPr lang="en-GB" sz="2000">
                <a:ea typeface="Calibri" panose="020F0502020204030204" pitchFamily="34" charset="0"/>
              </a:rPr>
              <a:t>C</a:t>
            </a:r>
            <a:r>
              <a:rPr lang="en-GB" sz="2000">
                <a:effectLst/>
                <a:ea typeface="Calibri" panose="020F0502020204030204" pitchFamily="34" charset="0"/>
              </a:rPr>
              <a:t>are outside of the NHS. </a:t>
            </a:r>
          </a:p>
          <a:p>
            <a:pPr>
              <a:lnSpc>
                <a:spcPct val="107000"/>
              </a:lnSpc>
              <a:spcAft>
                <a:spcPts val="800"/>
              </a:spcAft>
            </a:pPr>
            <a:r>
              <a:rPr lang="en-GB" sz="2000">
                <a:ea typeface="Calibri" panose="020F0502020204030204" pitchFamily="34" charset="0"/>
              </a:rPr>
              <a:t>P</a:t>
            </a:r>
            <a:r>
              <a:rPr lang="en-GB" sz="2000">
                <a:effectLst/>
                <a:ea typeface="Calibri" panose="020F0502020204030204" pitchFamily="34" charset="0"/>
              </a:rPr>
              <a:t>erformance against a set of 9 nationally determined metrics - recruiting and developing talent, leading representation and career progression and staff experience.</a:t>
            </a:r>
          </a:p>
          <a:p>
            <a:pPr>
              <a:lnSpc>
                <a:spcPct val="107000"/>
              </a:lnSpc>
              <a:spcAft>
                <a:spcPts val="800"/>
              </a:spcAft>
            </a:pPr>
            <a:r>
              <a:rPr lang="en-GB" sz="2000">
                <a:effectLst/>
                <a:ea typeface="Calibri" panose="020F0502020204030204" pitchFamily="34" charset="0"/>
              </a:rPr>
              <a:t>Looked at the data, then discussed findings with a group of frontline practitioners and a group of managers from across Adult’s and Children’s services. </a:t>
            </a:r>
          </a:p>
          <a:p>
            <a:pPr>
              <a:lnSpc>
                <a:spcPct val="107000"/>
              </a:lnSpc>
              <a:spcAft>
                <a:spcPts val="800"/>
              </a:spcAft>
            </a:pPr>
            <a:r>
              <a:rPr lang="en-GB" sz="2000">
                <a:effectLst/>
                <a:ea typeface="Calibri" panose="020F0502020204030204" pitchFamily="34" charset="0"/>
              </a:rPr>
              <a:t>Come up with specific actions that will make a real difference to race equality in LBBD</a:t>
            </a:r>
          </a:p>
          <a:p>
            <a:pPr>
              <a:lnSpc>
                <a:spcPct val="107000"/>
              </a:lnSpc>
              <a:spcAft>
                <a:spcPts val="800"/>
              </a:spcAft>
            </a:pPr>
            <a:r>
              <a:rPr lang="en-GB" sz="2000">
                <a:effectLst/>
                <a:ea typeface="Calibri" panose="020F0502020204030204" pitchFamily="34" charset="0"/>
              </a:rPr>
              <a:t>Explored viability, feasibility, and connection to other areas of council work. </a:t>
            </a:r>
          </a:p>
        </p:txBody>
      </p:sp>
    </p:spTree>
    <p:extLst>
      <p:ext uri="{BB962C8B-B14F-4D97-AF65-F5344CB8AC3E}">
        <p14:creationId xmlns:p14="http://schemas.microsoft.com/office/powerpoint/2010/main" val="252706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C93209-707D-05FD-4770-D54A9A3220F7}"/>
              </a:ext>
            </a:extLst>
          </p:cNvPr>
          <p:cNvSpPr>
            <a:spLocks noGrp="1"/>
          </p:cNvSpPr>
          <p:nvPr>
            <p:ph idx="1"/>
          </p:nvPr>
        </p:nvSpPr>
        <p:spPr>
          <a:xfrm>
            <a:off x="344169" y="1253331"/>
            <a:ext cx="11533605" cy="4351338"/>
          </a:xfrm>
        </p:spPr>
        <p:txBody>
          <a:bodyPr>
            <a:normAutofit fontScale="32500" lnSpcReduction="20000"/>
          </a:bodyPr>
          <a:lstStyle/>
          <a:p>
            <a:pPr marL="0" indent="0">
              <a:lnSpc>
                <a:spcPct val="127000"/>
              </a:lnSpc>
              <a:spcAft>
                <a:spcPts val="800"/>
              </a:spcAft>
              <a:buNone/>
            </a:pPr>
            <a:r>
              <a:rPr lang="en-GB" sz="8000"/>
              <a:t>Actions have emerged for all 9 metrics, prioritised 4 of the metrics</a:t>
            </a:r>
          </a:p>
          <a:p>
            <a:pPr marL="914400" lvl="4" indent="0">
              <a:lnSpc>
                <a:spcPct val="127000"/>
              </a:lnSpc>
              <a:spcBef>
                <a:spcPts val="1000"/>
              </a:spcBef>
              <a:spcAft>
                <a:spcPts val="800"/>
              </a:spcAft>
              <a:buNone/>
            </a:pPr>
            <a:r>
              <a:rPr lang="en-GB" sz="8000"/>
              <a:t>1) Leadership </a:t>
            </a:r>
          </a:p>
          <a:p>
            <a:pPr marL="914400" lvl="4" indent="0">
              <a:lnSpc>
                <a:spcPct val="127000"/>
              </a:lnSpc>
              <a:spcBef>
                <a:spcPts val="1000"/>
              </a:spcBef>
              <a:spcAft>
                <a:spcPts val="800"/>
              </a:spcAft>
              <a:buNone/>
            </a:pPr>
            <a:r>
              <a:rPr lang="en-GB" sz="8000"/>
              <a:t>2) Career progression </a:t>
            </a:r>
          </a:p>
          <a:p>
            <a:pPr marL="914400" lvl="4" indent="0">
              <a:lnSpc>
                <a:spcPct val="127000"/>
              </a:lnSpc>
              <a:spcBef>
                <a:spcPts val="1000"/>
              </a:spcBef>
              <a:spcAft>
                <a:spcPts val="800"/>
              </a:spcAft>
              <a:buNone/>
            </a:pPr>
            <a:r>
              <a:rPr lang="en-GB" sz="8000"/>
              <a:t>3) Harassment, bullying and abuse experienced by our employees from members of the public they interact with through their work </a:t>
            </a:r>
          </a:p>
          <a:p>
            <a:pPr marL="914400" lvl="4" indent="0">
              <a:lnSpc>
                <a:spcPct val="127000"/>
              </a:lnSpc>
              <a:spcBef>
                <a:spcPts val="1000"/>
              </a:spcBef>
              <a:spcAft>
                <a:spcPts val="800"/>
              </a:spcAft>
              <a:buNone/>
            </a:pPr>
            <a:r>
              <a:rPr lang="en-GB" sz="8000"/>
              <a:t>4) Harassment, bullying and abuse from colleagues or line manager</a:t>
            </a:r>
          </a:p>
          <a:p>
            <a:pPr marL="0" indent="0">
              <a:buNone/>
            </a:pPr>
            <a:endParaRPr lang="en-GB"/>
          </a:p>
        </p:txBody>
      </p:sp>
      <p:sp>
        <p:nvSpPr>
          <p:cNvPr id="3" name="Title 2">
            <a:extLst>
              <a:ext uri="{FF2B5EF4-FFF2-40B4-BE49-F238E27FC236}">
                <a16:creationId xmlns:a16="http://schemas.microsoft.com/office/drawing/2014/main" id="{CDFFC5FD-E80F-4559-8FA2-0BF90412745C}"/>
              </a:ext>
            </a:extLst>
          </p:cNvPr>
          <p:cNvSpPr>
            <a:spLocks noGrp="1"/>
          </p:cNvSpPr>
          <p:nvPr>
            <p:ph type="title"/>
          </p:nvPr>
        </p:nvSpPr>
        <p:spPr/>
        <p:txBody>
          <a:bodyPr>
            <a:noAutofit/>
          </a:bodyPr>
          <a:lstStyle/>
          <a:p>
            <a:r>
              <a:rPr lang="en-GB" sz="3200"/>
              <a:t>Workplace Race Equality Standards (WRES</a:t>
            </a:r>
            <a:r>
              <a:rPr lang="en-GB" sz="3200">
                <a:latin typeface="Bahnschrift" panose="020B0502040204020203" pitchFamily="34" charset="0"/>
              </a:rPr>
              <a:t>)</a:t>
            </a:r>
          </a:p>
        </p:txBody>
      </p:sp>
    </p:spTree>
    <p:extLst>
      <p:ext uri="{BB962C8B-B14F-4D97-AF65-F5344CB8AC3E}">
        <p14:creationId xmlns:p14="http://schemas.microsoft.com/office/powerpoint/2010/main" val="1459327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FFC5FD-E80F-4559-8FA2-0BF90412745C}"/>
              </a:ext>
            </a:extLst>
          </p:cNvPr>
          <p:cNvSpPr>
            <a:spLocks noGrp="1"/>
          </p:cNvSpPr>
          <p:nvPr>
            <p:ph type="title"/>
          </p:nvPr>
        </p:nvSpPr>
        <p:spPr>
          <a:xfrm>
            <a:off x="213540" y="306362"/>
            <a:ext cx="8428356" cy="519656"/>
          </a:xfrm>
        </p:spPr>
        <p:txBody>
          <a:bodyPr>
            <a:noAutofit/>
          </a:bodyPr>
          <a:lstStyle/>
          <a:p>
            <a:r>
              <a:rPr lang="en-GB" sz="3200"/>
              <a:t>Staff Networks</a:t>
            </a:r>
            <a:br>
              <a:rPr lang="en-GB" sz="1600"/>
            </a:br>
            <a:endParaRPr lang="en-GB" sz="1600">
              <a:latin typeface="Bahnschrift" panose="020B0502040204020203" pitchFamily="34" charset="0"/>
            </a:endParaRPr>
          </a:p>
        </p:txBody>
      </p:sp>
      <p:sp>
        <p:nvSpPr>
          <p:cNvPr id="2" name="TextBox 1">
            <a:extLst>
              <a:ext uri="{FF2B5EF4-FFF2-40B4-BE49-F238E27FC236}">
                <a16:creationId xmlns:a16="http://schemas.microsoft.com/office/drawing/2014/main" id="{49F38669-8AF5-08ED-223D-9A0855A71556}"/>
              </a:ext>
            </a:extLst>
          </p:cNvPr>
          <p:cNvSpPr txBox="1"/>
          <p:nvPr/>
        </p:nvSpPr>
        <p:spPr>
          <a:xfrm>
            <a:off x="213539" y="1088571"/>
            <a:ext cx="11238231" cy="5632311"/>
          </a:xfrm>
          <a:prstGeom prst="rect">
            <a:avLst/>
          </a:prstGeom>
          <a:noFill/>
        </p:spPr>
        <p:txBody>
          <a:bodyPr wrap="square" rtlCol="0">
            <a:spAutoFit/>
          </a:bodyPr>
          <a:lstStyle/>
          <a:p>
            <a:pPr algn="l" rtl="0" fontAlgn="base"/>
            <a:r>
              <a:rPr lang="en-GB" b="0" i="0">
                <a:solidFill>
                  <a:srgbClr val="000000"/>
                </a:solidFill>
                <a:effectLst/>
                <a:latin typeface="Arial" panose="020B0604020202020204" pitchFamily="34" charset="0"/>
                <a:cs typeface="Arial" panose="020B0604020202020204" pitchFamily="34" charset="0"/>
              </a:rPr>
              <a:t>Over the past 2 years, the Council has undertaken significant work, working closely with staff, to re-invigorate the Networks and to give them real purpose. </a:t>
            </a:r>
          </a:p>
          <a:p>
            <a:pPr algn="l" rtl="0" fontAlgn="base"/>
            <a:endParaRPr lang="en-GB">
              <a:solidFill>
                <a:srgbClr val="000000"/>
              </a:solidFill>
              <a:latin typeface="Arial" panose="020B0604020202020204" pitchFamily="34" charset="0"/>
              <a:cs typeface="Arial" panose="020B0604020202020204" pitchFamily="34" charset="0"/>
            </a:endParaRPr>
          </a:p>
          <a:p>
            <a:pPr algn="l" rtl="0" fontAlgn="base"/>
            <a:r>
              <a:rPr lang="en-GB" b="0" i="0">
                <a:solidFill>
                  <a:srgbClr val="000000"/>
                </a:solidFill>
                <a:effectLst/>
                <a:latin typeface="Arial" panose="020B0604020202020204" pitchFamily="34" charset="0"/>
                <a:cs typeface="Arial" panose="020B0604020202020204" pitchFamily="34" charset="0"/>
              </a:rPr>
              <a:t>The Networks are now closely aligned and working together and the Chairs and HR have established a regular joint chairs meeting and chairs policy meeting </a:t>
            </a:r>
          </a:p>
          <a:p>
            <a:pPr algn="l" rtl="0" fontAlgn="base"/>
            <a:endParaRPr lang="en-GB" b="0" i="0">
              <a:solidFill>
                <a:srgbClr val="000000"/>
              </a:solidFill>
              <a:effectLst/>
              <a:latin typeface="Arial" panose="020B0604020202020204" pitchFamily="34" charset="0"/>
              <a:cs typeface="Arial" panose="020B0604020202020204" pitchFamily="34" charset="0"/>
            </a:endParaRPr>
          </a:p>
          <a:p>
            <a:pPr algn="l" rtl="0" fontAlgn="base"/>
            <a:r>
              <a:rPr lang="en-GB" b="0" i="0">
                <a:solidFill>
                  <a:srgbClr val="000000"/>
                </a:solidFill>
                <a:effectLst/>
                <a:latin typeface="Arial" panose="020B0604020202020204" pitchFamily="34" charset="0"/>
                <a:cs typeface="Arial" panose="020B0604020202020204" pitchFamily="34" charset="0"/>
              </a:rPr>
              <a:t>There are now five networks each with their own corporate sponsor at Director level.  </a:t>
            </a:r>
          </a:p>
          <a:p>
            <a:pPr lvl="1" fontAlgn="base">
              <a:buFont typeface="Arial" panose="020B0604020202020204" pitchFamily="34" charset="0"/>
              <a:buChar char="•"/>
            </a:pPr>
            <a:r>
              <a:rPr lang="en-GB" b="0" i="0">
                <a:solidFill>
                  <a:srgbClr val="000000"/>
                </a:solidFill>
                <a:effectLst/>
                <a:latin typeface="Arial" panose="020B0604020202020204" pitchFamily="34" charset="0"/>
                <a:cs typeface="Arial" panose="020B0604020202020204" pitchFamily="34" charset="0"/>
              </a:rPr>
              <a:t>EASE (Employee Ability Support and Enablement) </a:t>
            </a:r>
          </a:p>
          <a:p>
            <a:pPr lvl="1" fontAlgn="base">
              <a:buFont typeface="Arial" panose="020B0604020202020204" pitchFamily="34" charset="0"/>
              <a:buChar char="•"/>
            </a:pPr>
            <a:r>
              <a:rPr lang="en-GB" b="0" i="0">
                <a:solidFill>
                  <a:srgbClr val="000000"/>
                </a:solidFill>
                <a:effectLst/>
                <a:latin typeface="Arial" panose="020B0604020202020204" pitchFamily="34" charset="0"/>
                <a:cs typeface="Arial" panose="020B0604020202020204" pitchFamily="34" charset="0"/>
              </a:rPr>
              <a:t>Graduate and Trainees </a:t>
            </a:r>
          </a:p>
          <a:p>
            <a:pPr lvl="1" fontAlgn="base">
              <a:buFont typeface="Arial" panose="020B0604020202020204" pitchFamily="34" charset="0"/>
              <a:buChar char="•"/>
            </a:pPr>
            <a:r>
              <a:rPr lang="en-GB" b="0" i="0">
                <a:solidFill>
                  <a:srgbClr val="000000"/>
                </a:solidFill>
                <a:effectLst/>
                <a:latin typeface="Arial" panose="020B0604020202020204" pitchFamily="34" charset="0"/>
                <a:cs typeface="Arial" panose="020B0604020202020204" pitchFamily="34" charset="0"/>
              </a:rPr>
              <a:t>LGBT+ </a:t>
            </a:r>
          </a:p>
          <a:p>
            <a:pPr lvl="1" fontAlgn="base">
              <a:buFont typeface="Arial" panose="020B0604020202020204" pitchFamily="34" charset="0"/>
              <a:buChar char="•"/>
            </a:pPr>
            <a:r>
              <a:rPr lang="en-GB" b="0" i="0">
                <a:solidFill>
                  <a:srgbClr val="000000"/>
                </a:solidFill>
                <a:effectLst/>
                <a:latin typeface="Arial" panose="020B0604020202020204" pitchFamily="34" charset="0"/>
                <a:cs typeface="Arial" panose="020B0604020202020204" pitchFamily="34" charset="0"/>
              </a:rPr>
              <a:t>STARE (Standing Against Racism and Exclusion) </a:t>
            </a:r>
          </a:p>
          <a:p>
            <a:pPr lvl="1" fontAlgn="base">
              <a:buFont typeface="Arial" panose="020B0604020202020204" pitchFamily="34" charset="0"/>
              <a:buChar char="•"/>
            </a:pPr>
            <a:r>
              <a:rPr lang="en-GB" b="0" i="0">
                <a:solidFill>
                  <a:srgbClr val="000000"/>
                </a:solidFill>
                <a:effectLst/>
                <a:latin typeface="Arial" panose="020B0604020202020204" pitchFamily="34" charset="0"/>
                <a:cs typeface="Arial" panose="020B0604020202020204" pitchFamily="34" charset="0"/>
              </a:rPr>
              <a:t>Women’s (including Maternity sub Group and Menopause sub Group) </a:t>
            </a:r>
          </a:p>
          <a:p>
            <a:pPr algn="l" rtl="0" fontAlgn="base"/>
            <a:r>
              <a:rPr lang="en-GB" b="0" i="0">
                <a:solidFill>
                  <a:srgbClr val="000000"/>
                </a:solidFill>
                <a:effectLst/>
                <a:latin typeface="Arial" panose="020B0604020202020204" pitchFamily="34" charset="0"/>
                <a:cs typeface="Arial" panose="020B0604020202020204" pitchFamily="34" charset="0"/>
              </a:rPr>
              <a:t> </a:t>
            </a:r>
          </a:p>
          <a:p>
            <a:pPr algn="l" rtl="0" fontAlgn="base"/>
            <a:r>
              <a:rPr lang="en-GB" b="0" i="0">
                <a:solidFill>
                  <a:srgbClr val="000000"/>
                </a:solidFill>
                <a:effectLst/>
                <a:latin typeface="Arial" panose="020B0604020202020204" pitchFamily="34" charset="0"/>
                <a:cs typeface="Arial" panose="020B0604020202020204" pitchFamily="34" charset="0"/>
              </a:rPr>
              <a:t>We actively engaging the networks at the outset in the development of key employee related matters including: </a:t>
            </a:r>
          </a:p>
          <a:p>
            <a:pPr lvl="1" fontAlgn="base">
              <a:buFont typeface="Arial" panose="020B0604020202020204" pitchFamily="34" charset="0"/>
              <a:buChar char="•"/>
            </a:pPr>
            <a:r>
              <a:rPr lang="en-GB" b="0" i="0">
                <a:solidFill>
                  <a:srgbClr val="000000"/>
                </a:solidFill>
                <a:effectLst/>
                <a:latin typeface="Arial" panose="020B0604020202020204" pitchFamily="34" charset="0"/>
                <a:cs typeface="Arial" panose="020B0604020202020204" pitchFamily="34" charset="0"/>
              </a:rPr>
              <a:t>Values based recruitment  </a:t>
            </a:r>
          </a:p>
          <a:p>
            <a:pPr lvl="1" fontAlgn="base">
              <a:buFont typeface="Arial" panose="020B0604020202020204" pitchFamily="34" charset="0"/>
              <a:buChar char="•"/>
            </a:pPr>
            <a:r>
              <a:rPr lang="en-GB" b="0" i="0">
                <a:solidFill>
                  <a:srgbClr val="000000"/>
                </a:solidFill>
                <a:effectLst/>
                <a:latin typeface="Arial" panose="020B0604020202020204" pitchFamily="34" charset="0"/>
                <a:cs typeface="Arial" panose="020B0604020202020204" pitchFamily="34" charset="0"/>
              </a:rPr>
              <a:t>Flexible and dispersed working  </a:t>
            </a:r>
          </a:p>
          <a:p>
            <a:pPr lvl="1" fontAlgn="base">
              <a:buFont typeface="Arial" panose="020B0604020202020204" pitchFamily="34" charset="0"/>
              <a:buChar char="•"/>
            </a:pPr>
            <a:r>
              <a:rPr lang="en-GB" b="0" i="0">
                <a:solidFill>
                  <a:srgbClr val="000000"/>
                </a:solidFill>
                <a:effectLst/>
                <a:latin typeface="Arial" panose="020B0604020202020204" pitchFamily="34" charset="0"/>
                <a:cs typeface="Arial" panose="020B0604020202020204" pitchFamily="34" charset="0"/>
              </a:rPr>
              <a:t>Employer policies and procedures </a:t>
            </a:r>
          </a:p>
          <a:p>
            <a:pPr lvl="1" fontAlgn="base">
              <a:buFont typeface="Arial" panose="020B0604020202020204" pitchFamily="34" charset="0"/>
              <a:buChar char="•"/>
            </a:pPr>
            <a:r>
              <a:rPr lang="en-GB" b="0" i="0">
                <a:solidFill>
                  <a:srgbClr val="000000"/>
                </a:solidFill>
                <a:effectLst/>
                <a:latin typeface="Arial" panose="020B0604020202020204" pitchFamily="34" charset="0"/>
                <a:cs typeface="Arial" panose="020B0604020202020204" pitchFamily="34" charset="0"/>
              </a:rPr>
              <a:t>Inclusive leadership and Workplace Race Equality Scheme. </a:t>
            </a: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47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76B38E77-C30C-ECFA-369B-4B64BD5B20A5}"/>
              </a:ext>
            </a:extLst>
          </p:cNvPr>
          <p:cNvSpPr/>
          <p:nvPr/>
        </p:nvSpPr>
        <p:spPr>
          <a:xfrm>
            <a:off x="4427718" y="982584"/>
            <a:ext cx="3532414" cy="3970318"/>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CDFFC5FD-E80F-4559-8FA2-0BF90412745C}"/>
              </a:ext>
            </a:extLst>
          </p:cNvPr>
          <p:cNvSpPr>
            <a:spLocks noGrp="1"/>
          </p:cNvSpPr>
          <p:nvPr>
            <p:ph type="title"/>
          </p:nvPr>
        </p:nvSpPr>
        <p:spPr>
          <a:xfrm>
            <a:off x="213540" y="306362"/>
            <a:ext cx="8428356" cy="519656"/>
          </a:xfrm>
        </p:spPr>
        <p:txBody>
          <a:bodyPr>
            <a:noAutofit/>
          </a:bodyPr>
          <a:lstStyle/>
          <a:p>
            <a:r>
              <a:rPr lang="en-GB" sz="3200"/>
              <a:t>Feedback from Staff Networks </a:t>
            </a:r>
            <a:br>
              <a:rPr lang="en-GB" sz="1600"/>
            </a:br>
            <a:endParaRPr lang="en-GB" sz="1600">
              <a:latin typeface="Bahnschrift" panose="020B0502040204020203" pitchFamily="34" charset="0"/>
            </a:endParaRPr>
          </a:p>
        </p:txBody>
      </p:sp>
      <p:sp>
        <p:nvSpPr>
          <p:cNvPr id="5" name="Rectangle: Rounded Corners 4">
            <a:extLst>
              <a:ext uri="{FF2B5EF4-FFF2-40B4-BE49-F238E27FC236}">
                <a16:creationId xmlns:a16="http://schemas.microsoft.com/office/drawing/2014/main" id="{2465AEF1-4BEF-8AC6-D934-E5B1284E3542}"/>
              </a:ext>
            </a:extLst>
          </p:cNvPr>
          <p:cNvSpPr/>
          <p:nvPr/>
        </p:nvSpPr>
        <p:spPr>
          <a:xfrm>
            <a:off x="150357" y="991811"/>
            <a:ext cx="3712028" cy="419946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Feedback from Mandeep Mahadeo, Co-Chair of the Maternity Support Network</a:t>
            </a:r>
            <a:endParaRPr lang="en-GB"/>
          </a:p>
        </p:txBody>
      </p:sp>
      <p:sp>
        <p:nvSpPr>
          <p:cNvPr id="10" name="TextBox 9">
            <a:extLst>
              <a:ext uri="{FF2B5EF4-FFF2-40B4-BE49-F238E27FC236}">
                <a16:creationId xmlns:a16="http://schemas.microsoft.com/office/drawing/2014/main" id="{1F4CAB36-9034-600F-BE76-A9CD2CF7C5D1}"/>
              </a:ext>
            </a:extLst>
          </p:cNvPr>
          <p:cNvSpPr txBox="1"/>
          <p:nvPr/>
        </p:nvSpPr>
        <p:spPr>
          <a:xfrm>
            <a:off x="286427" y="1100021"/>
            <a:ext cx="3532414" cy="3970318"/>
          </a:xfrm>
          <a:prstGeom prst="rect">
            <a:avLst/>
          </a:prstGeom>
          <a:noFill/>
        </p:spPr>
        <p:txBody>
          <a:bodyPr wrap="square">
            <a:spAutoFit/>
          </a:bodyP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Co-Chair of the Maternity Support Network</a:t>
            </a:r>
          </a:p>
          <a:p>
            <a:pPr algn="ctr"/>
            <a:r>
              <a:rPr lang="en-GB" sz="1800">
                <a:solidFill>
                  <a:srgbClr val="000000"/>
                </a:solidFill>
                <a:effectLst/>
                <a:latin typeface="Calibri" panose="020F0502020204030204" pitchFamily="34" charset="0"/>
                <a:ea typeface="Calibri" panose="020F0502020204030204" pitchFamily="34" charset="0"/>
              </a:rPr>
              <a:t>‘I am so grateful to LBBD for giving me full rein to help fill a much needed gap.  They took the time to not only listen to the members of the network but actually act on what was being shared.  It has not happened overnight but we have worked together in a collaborative way and produced some excellent deliverables, which will truly make a difference to any new/expectant parent within the workplace.’</a:t>
            </a:r>
            <a:endParaRPr lang="en-GB"/>
          </a:p>
        </p:txBody>
      </p:sp>
      <p:sp>
        <p:nvSpPr>
          <p:cNvPr id="8" name="Rectangle: Rounded Corners 7">
            <a:extLst>
              <a:ext uri="{FF2B5EF4-FFF2-40B4-BE49-F238E27FC236}">
                <a16:creationId xmlns:a16="http://schemas.microsoft.com/office/drawing/2014/main" id="{1B2C166C-2D36-B784-1BBA-09C13259B9B2}"/>
              </a:ext>
            </a:extLst>
          </p:cNvPr>
          <p:cNvSpPr/>
          <p:nvPr/>
        </p:nvSpPr>
        <p:spPr>
          <a:xfrm>
            <a:off x="8329617" y="1017124"/>
            <a:ext cx="3390900" cy="397031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Chair of the Graduate Trainee Network</a:t>
            </a:r>
            <a:endParaRPr lang="en-GB" sz="1800">
              <a:solidFill>
                <a:schemeClr val="tx1"/>
              </a:solidFill>
              <a:effectLst/>
              <a:latin typeface="Calibri" panose="020F0502020204030204" pitchFamily="34" charset="0"/>
              <a:ea typeface="Calibri" panose="020F0502020204030204" pitchFamily="34" charset="0"/>
            </a:endParaRPr>
          </a:p>
          <a:p>
            <a:pPr algn="ctr"/>
            <a:r>
              <a:rPr lang="en-GB" sz="1800">
                <a:solidFill>
                  <a:schemeClr val="tx1"/>
                </a:solidFill>
                <a:effectLst/>
                <a:latin typeface="Calibri" panose="020F0502020204030204" pitchFamily="34" charset="0"/>
                <a:ea typeface="Calibri" panose="020F0502020204030204" pitchFamily="34" charset="0"/>
              </a:rPr>
              <a:t>‘We feel listened to by the organisation and really appreciate we have routes to voice our thoughts from a young people’s perspective. Even better, the support often turns into action. For example, taking practical steps to influence policy that actively benefits/considers young people in its making’</a:t>
            </a:r>
            <a:endParaRPr lang="en-GB">
              <a:solidFill>
                <a:schemeClr val="tx1"/>
              </a:solidFill>
            </a:endParaRPr>
          </a:p>
        </p:txBody>
      </p:sp>
      <p:sp>
        <p:nvSpPr>
          <p:cNvPr id="11" name="Rectangle: Rounded Corners 10">
            <a:extLst>
              <a:ext uri="{FF2B5EF4-FFF2-40B4-BE49-F238E27FC236}">
                <a16:creationId xmlns:a16="http://schemas.microsoft.com/office/drawing/2014/main" id="{26B6E5E8-63FA-9FDF-B0AE-76A182AD5C81}"/>
              </a:ext>
            </a:extLst>
          </p:cNvPr>
          <p:cNvSpPr/>
          <p:nvPr/>
        </p:nvSpPr>
        <p:spPr>
          <a:xfrm>
            <a:off x="4463143" y="1145444"/>
            <a:ext cx="3265715" cy="3713678"/>
          </a:xfrm>
          <a:prstGeom prst="roundRect">
            <a:avLst/>
          </a:prstGeom>
          <a:noFill/>
        </p:spPr>
        <p:txBody>
          <a:bodyPr wrap="square">
            <a:spAutoFit/>
          </a:bodyPr>
          <a:lstStyle/>
          <a:p>
            <a:pPr algn="ctr"/>
            <a:r>
              <a:rPr lang="en-GB" b="1">
                <a:solidFill>
                  <a:schemeClr val="tx1"/>
                </a:solidFill>
                <a:latin typeface="Calibri" panose="020F0502020204030204" pitchFamily="34" charset="0"/>
                <a:cs typeface="Times New Roman" panose="02020603050405020304" pitchFamily="18" charset="0"/>
              </a:rPr>
              <a:t>Member of STARE Steering Group</a:t>
            </a:r>
          </a:p>
          <a:p>
            <a:pPr algn="ctr"/>
            <a:r>
              <a:rPr lang="en-GB">
                <a:solidFill>
                  <a:schemeClr val="tx1"/>
                </a:solidFill>
                <a:latin typeface="Calibri" panose="020F0502020204030204" pitchFamily="34" charset="0"/>
                <a:cs typeface="Times New Roman" panose="02020603050405020304" pitchFamily="18" charset="0"/>
              </a:rPr>
              <a:t>‘We believe our diversity makes us stronger and more innovative, which helps us better serve the needs of our residents.  Co-creating, inputting on policy has built trust across our organisation.  Our diverse teams feel secure knowing that their contributions are valued.’</a:t>
            </a:r>
          </a:p>
        </p:txBody>
      </p:sp>
      <p:pic>
        <p:nvPicPr>
          <p:cNvPr id="15" name="Picture 14">
            <a:extLst>
              <a:ext uri="{FF2B5EF4-FFF2-40B4-BE49-F238E27FC236}">
                <a16:creationId xmlns:a16="http://schemas.microsoft.com/office/drawing/2014/main" id="{B0AD963A-FC3E-80FF-03C6-9E9712C653A8}"/>
              </a:ext>
            </a:extLst>
          </p:cNvPr>
          <p:cNvPicPr>
            <a:picLocks noChangeAspect="1"/>
          </p:cNvPicPr>
          <p:nvPr/>
        </p:nvPicPr>
        <p:blipFill>
          <a:blip r:embed="rId2"/>
          <a:stretch>
            <a:fillRect/>
          </a:stretch>
        </p:blipFill>
        <p:spPr>
          <a:xfrm>
            <a:off x="213539" y="5233198"/>
            <a:ext cx="4843752" cy="1116000"/>
          </a:xfrm>
          <a:prstGeom prst="rect">
            <a:avLst/>
          </a:prstGeom>
        </p:spPr>
      </p:pic>
    </p:spTree>
    <p:extLst>
      <p:ext uri="{BB962C8B-B14F-4D97-AF65-F5344CB8AC3E}">
        <p14:creationId xmlns:p14="http://schemas.microsoft.com/office/powerpoint/2010/main" val="400320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679617-CCDB-9649-910D-BE9E0E8512AC}"/>
              </a:ext>
            </a:extLst>
          </p:cNvPr>
          <p:cNvSpPr>
            <a:spLocks noGrp="1"/>
          </p:cNvSpPr>
          <p:nvPr>
            <p:ph idx="1"/>
          </p:nvPr>
        </p:nvSpPr>
        <p:spPr/>
        <p:txBody>
          <a:bodyPr/>
          <a:lstStyle/>
          <a:p>
            <a:r>
              <a:rPr lang="en-GB"/>
              <a:t>Our role as an employer </a:t>
            </a:r>
          </a:p>
          <a:p>
            <a:r>
              <a:rPr lang="en-GB"/>
              <a:t>Our workforce </a:t>
            </a:r>
          </a:p>
          <a:p>
            <a:r>
              <a:rPr lang="en-GB"/>
              <a:t>What we’ve been doing to help achieve our vision of being an Inclusive Employer </a:t>
            </a:r>
          </a:p>
        </p:txBody>
      </p:sp>
      <p:sp>
        <p:nvSpPr>
          <p:cNvPr id="3" name="Title 2">
            <a:extLst>
              <a:ext uri="{FF2B5EF4-FFF2-40B4-BE49-F238E27FC236}">
                <a16:creationId xmlns:a16="http://schemas.microsoft.com/office/drawing/2014/main" id="{53DF9299-D39E-E22F-077C-12D805EE4D68}"/>
              </a:ext>
            </a:extLst>
          </p:cNvPr>
          <p:cNvSpPr>
            <a:spLocks noGrp="1"/>
          </p:cNvSpPr>
          <p:nvPr>
            <p:ph type="title"/>
          </p:nvPr>
        </p:nvSpPr>
        <p:spPr/>
        <p:txBody>
          <a:bodyPr>
            <a:normAutofit fontScale="90000"/>
          </a:bodyPr>
          <a:lstStyle/>
          <a:p>
            <a:r>
              <a:rPr lang="en-GB"/>
              <a:t>What we will be covering</a:t>
            </a:r>
          </a:p>
        </p:txBody>
      </p:sp>
    </p:spTree>
    <p:extLst>
      <p:ext uri="{BB962C8B-B14F-4D97-AF65-F5344CB8AC3E}">
        <p14:creationId xmlns:p14="http://schemas.microsoft.com/office/powerpoint/2010/main" val="411709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B141B-BD4A-B4AD-2B6B-3E9328EC43D4}"/>
              </a:ext>
            </a:extLst>
          </p:cNvPr>
          <p:cNvSpPr>
            <a:spLocks noGrp="1"/>
          </p:cNvSpPr>
          <p:nvPr>
            <p:ph type="title"/>
          </p:nvPr>
        </p:nvSpPr>
        <p:spPr>
          <a:xfrm>
            <a:off x="344169" y="251934"/>
            <a:ext cx="9463860" cy="519656"/>
          </a:xfrm>
        </p:spPr>
        <p:txBody>
          <a:bodyPr>
            <a:noAutofit/>
          </a:bodyPr>
          <a:lstStyle/>
          <a:p>
            <a:r>
              <a:rPr lang="en-GB" sz="3200">
                <a:latin typeface="Arial" panose="020B0604020202020204" pitchFamily="34" charset="0"/>
                <a:cs typeface="Arial" panose="020B0604020202020204" pitchFamily="34" charset="0"/>
              </a:rPr>
              <a:t>Groups with protected characteristics</a:t>
            </a:r>
          </a:p>
        </p:txBody>
      </p:sp>
      <p:sp>
        <p:nvSpPr>
          <p:cNvPr id="3" name="Content Placeholder 2">
            <a:extLst>
              <a:ext uri="{FF2B5EF4-FFF2-40B4-BE49-F238E27FC236}">
                <a16:creationId xmlns:a16="http://schemas.microsoft.com/office/drawing/2014/main" id="{4B472EF9-76A3-7900-034A-DF1787FEE2FD}"/>
              </a:ext>
            </a:extLst>
          </p:cNvPr>
          <p:cNvSpPr>
            <a:spLocks noGrp="1"/>
          </p:cNvSpPr>
          <p:nvPr>
            <p:ph idx="1"/>
          </p:nvPr>
        </p:nvSpPr>
        <p:spPr>
          <a:xfrm>
            <a:off x="344168" y="1338897"/>
            <a:ext cx="11533605" cy="4931274"/>
          </a:xfrm>
        </p:spPr>
        <p:txBody>
          <a:bodyPr numCol="2">
            <a:normAutofit/>
          </a:bodyPr>
          <a:lstStyle/>
          <a:p>
            <a:pPr>
              <a:buFont typeface="Arial" panose="020B0604020202020204" pitchFamily="34" charset="0"/>
              <a:buChar char="•"/>
            </a:pPr>
            <a:r>
              <a:rPr lang="en-GB">
                <a:latin typeface="Arial" panose="020B0604020202020204" pitchFamily="34" charset="0"/>
                <a:cs typeface="Arial" panose="020B0604020202020204" pitchFamily="34" charset="0"/>
              </a:rPr>
              <a:t>Age</a:t>
            </a:r>
          </a:p>
          <a:p>
            <a:pPr>
              <a:buFont typeface="Arial" panose="020B0604020202020204" pitchFamily="34" charset="0"/>
              <a:buChar char="•"/>
            </a:pPr>
            <a:r>
              <a:rPr lang="en-GB">
                <a:latin typeface="Arial" panose="020B0604020202020204" pitchFamily="34" charset="0"/>
                <a:cs typeface="Arial" panose="020B0604020202020204" pitchFamily="34" charset="0"/>
              </a:rPr>
              <a:t>Disability</a:t>
            </a:r>
          </a:p>
          <a:p>
            <a:pPr>
              <a:buFont typeface="Arial" panose="020B0604020202020204" pitchFamily="34" charset="0"/>
              <a:buChar char="•"/>
            </a:pPr>
            <a:r>
              <a:rPr lang="en-GB">
                <a:latin typeface="Arial" panose="020B0604020202020204" pitchFamily="34" charset="0"/>
                <a:cs typeface="Arial" panose="020B0604020202020204" pitchFamily="34" charset="0"/>
              </a:rPr>
              <a:t>Gender reassignment</a:t>
            </a:r>
          </a:p>
          <a:p>
            <a:pPr>
              <a:buFont typeface="Arial" panose="020B0604020202020204" pitchFamily="34" charset="0"/>
              <a:buChar char="•"/>
            </a:pPr>
            <a:r>
              <a:rPr lang="en-GB">
                <a:latin typeface="Arial" panose="020B0604020202020204" pitchFamily="34" charset="0"/>
                <a:cs typeface="Arial" panose="020B0604020202020204" pitchFamily="34" charset="0"/>
              </a:rPr>
              <a:t>Marriage and civil partnership </a:t>
            </a:r>
          </a:p>
          <a:p>
            <a:pPr>
              <a:buFont typeface="Arial" panose="020B0604020202020204" pitchFamily="34" charset="0"/>
              <a:buChar char="•"/>
            </a:pPr>
            <a:r>
              <a:rPr lang="en-GB">
                <a:latin typeface="Arial" panose="020B0604020202020204" pitchFamily="34" charset="0"/>
                <a:cs typeface="Arial" panose="020B0604020202020204" pitchFamily="34" charset="0"/>
              </a:rPr>
              <a:t>Pregnancy and maternity</a:t>
            </a:r>
          </a:p>
          <a:p>
            <a:pPr>
              <a:buFont typeface="Arial" panose="020B0604020202020204" pitchFamily="34" charset="0"/>
              <a:buChar char="•"/>
            </a:pPr>
            <a:r>
              <a:rPr lang="en-GB">
                <a:latin typeface="Arial" panose="020B0604020202020204" pitchFamily="34" charset="0"/>
                <a:cs typeface="Arial" panose="020B0604020202020204" pitchFamily="34" charset="0"/>
              </a:rPr>
              <a:t>Race </a:t>
            </a:r>
          </a:p>
          <a:p>
            <a:pPr>
              <a:buFont typeface="Arial" panose="020B0604020202020204" pitchFamily="34" charset="0"/>
              <a:buChar char="•"/>
            </a:pPr>
            <a:r>
              <a:rPr lang="en-GB"/>
              <a:t>R</a:t>
            </a:r>
            <a:r>
              <a:rPr lang="en-GB">
                <a:latin typeface="Arial" panose="020B0604020202020204" pitchFamily="34" charset="0"/>
                <a:cs typeface="Arial" panose="020B0604020202020204" pitchFamily="34" charset="0"/>
              </a:rPr>
              <a:t>eligion or belief;</a:t>
            </a:r>
          </a:p>
          <a:p>
            <a:pPr>
              <a:buFont typeface="Arial" panose="020B0604020202020204" pitchFamily="34" charset="0"/>
              <a:buChar char="•"/>
            </a:pPr>
            <a:r>
              <a:rPr lang="en-GB">
                <a:latin typeface="Arial" panose="020B0604020202020204" pitchFamily="34" charset="0"/>
                <a:cs typeface="Arial" panose="020B0604020202020204" pitchFamily="34" charset="0"/>
              </a:rPr>
              <a:t>Sex</a:t>
            </a:r>
          </a:p>
          <a:p>
            <a:pPr>
              <a:buFont typeface="Arial" panose="020B0604020202020204" pitchFamily="34" charset="0"/>
              <a:buChar char="•"/>
            </a:pPr>
            <a:r>
              <a:rPr lang="en-GB">
                <a:latin typeface="Arial" panose="020B0604020202020204" pitchFamily="34" charset="0"/>
                <a:cs typeface="Arial" panose="020B0604020202020204" pitchFamily="34" charset="0"/>
              </a:rPr>
              <a:t>Sexual orientation</a:t>
            </a:r>
          </a:p>
        </p:txBody>
      </p:sp>
      <p:sp>
        <p:nvSpPr>
          <p:cNvPr id="4" name="TextBox 3">
            <a:extLst>
              <a:ext uri="{FF2B5EF4-FFF2-40B4-BE49-F238E27FC236}">
                <a16:creationId xmlns:a16="http://schemas.microsoft.com/office/drawing/2014/main" id="{F9BCC90F-67E9-0D53-CA51-8201A075B453}"/>
              </a:ext>
            </a:extLst>
          </p:cNvPr>
          <p:cNvSpPr txBox="1"/>
          <p:nvPr/>
        </p:nvSpPr>
        <p:spPr>
          <a:xfrm>
            <a:off x="6096000" y="3706180"/>
            <a:ext cx="4484915" cy="1938992"/>
          </a:xfrm>
          <a:prstGeom prst="rect">
            <a:avLst/>
          </a:prstGeom>
          <a:solidFill>
            <a:schemeClr val="bg2">
              <a:lumMod val="90000"/>
            </a:schemeClr>
          </a:solidFill>
        </p:spPr>
        <p:txBody>
          <a:bodyPr wrap="square" rtlCol="0">
            <a:spAutoFit/>
          </a:bodyPr>
          <a:lstStyle/>
          <a:p>
            <a:r>
              <a:rPr lang="en-GB" sz="2400"/>
              <a:t>Who are protected?</a:t>
            </a:r>
          </a:p>
          <a:p>
            <a:r>
              <a:rPr lang="en-GB" sz="2400"/>
              <a:t>Employees</a:t>
            </a:r>
          </a:p>
          <a:p>
            <a:r>
              <a:rPr lang="en-GB" sz="2400"/>
              <a:t>Applicants</a:t>
            </a:r>
          </a:p>
          <a:p>
            <a:r>
              <a:rPr lang="en-GB" sz="2400"/>
              <a:t>Contract Workers including agency workers</a:t>
            </a:r>
          </a:p>
        </p:txBody>
      </p:sp>
    </p:spTree>
    <p:extLst>
      <p:ext uri="{BB962C8B-B14F-4D97-AF65-F5344CB8AC3E}">
        <p14:creationId xmlns:p14="http://schemas.microsoft.com/office/powerpoint/2010/main" val="392578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EC16D3-3D54-CEDA-7F09-CF77B1B35796}"/>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GB" sz="3000" b="0" i="0">
                <a:solidFill>
                  <a:srgbClr val="364546"/>
                </a:solidFill>
                <a:effectLst/>
              </a:rPr>
              <a:t>Eliminate unlawful discrimination, harassment and victimisation and other conduct prohibited by the Act.</a:t>
            </a:r>
          </a:p>
          <a:p>
            <a:pPr algn="l">
              <a:buFont typeface="Arial" panose="020B0604020202020204" pitchFamily="34" charset="0"/>
              <a:buChar char="•"/>
            </a:pPr>
            <a:r>
              <a:rPr lang="en-GB" sz="3000" b="0" i="0">
                <a:solidFill>
                  <a:srgbClr val="364546"/>
                </a:solidFill>
                <a:effectLst/>
              </a:rPr>
              <a:t>Advance equality of opportunity between people who share a protected characteristic and those who do not.</a:t>
            </a:r>
          </a:p>
          <a:p>
            <a:pPr algn="l">
              <a:buFont typeface="Arial" panose="020B0604020202020204" pitchFamily="34" charset="0"/>
              <a:buChar char="•"/>
            </a:pPr>
            <a:r>
              <a:rPr lang="en-GB" sz="3000" b="0" i="0">
                <a:solidFill>
                  <a:srgbClr val="364546"/>
                </a:solidFill>
                <a:effectLst/>
              </a:rPr>
              <a:t>Foster good relations between people who share a protected characteristic and those who do not.</a:t>
            </a:r>
          </a:p>
          <a:p>
            <a:pPr algn="l">
              <a:buFont typeface="Arial" panose="020B0604020202020204" pitchFamily="34" charset="0"/>
              <a:buChar char="•"/>
            </a:pPr>
            <a:r>
              <a:rPr lang="en-GB" sz="3000" b="0" i="0">
                <a:solidFill>
                  <a:srgbClr val="364546"/>
                </a:solidFill>
                <a:effectLst/>
              </a:rPr>
              <a:t>Removing or minimising disadvantages suffered by people due to their protected characteristics.</a:t>
            </a:r>
          </a:p>
          <a:p>
            <a:pPr algn="l">
              <a:buFont typeface="Arial" panose="020B0604020202020204" pitchFamily="34" charset="0"/>
              <a:buChar char="•"/>
            </a:pPr>
            <a:r>
              <a:rPr lang="en-GB" sz="3000" b="0" i="0">
                <a:solidFill>
                  <a:srgbClr val="364546"/>
                </a:solidFill>
                <a:effectLst/>
              </a:rPr>
              <a:t>Taking steps to meet the needs of people from protected groups where these are different from the needs of other people.</a:t>
            </a:r>
          </a:p>
          <a:p>
            <a:pPr algn="l">
              <a:buFont typeface="Arial" panose="020B0604020202020204" pitchFamily="34" charset="0"/>
              <a:buChar char="•"/>
            </a:pPr>
            <a:r>
              <a:rPr lang="en-GB" sz="3000" b="0" i="0">
                <a:solidFill>
                  <a:srgbClr val="364546"/>
                </a:solidFill>
                <a:effectLst/>
              </a:rPr>
              <a:t>Encouraging people from protected groups to participate in public life or in other activities where their participation is disproportionately low.</a:t>
            </a:r>
          </a:p>
          <a:p>
            <a:endParaRPr lang="en-GB"/>
          </a:p>
        </p:txBody>
      </p:sp>
      <p:sp>
        <p:nvSpPr>
          <p:cNvPr id="3" name="Title 2">
            <a:extLst>
              <a:ext uri="{FF2B5EF4-FFF2-40B4-BE49-F238E27FC236}">
                <a16:creationId xmlns:a16="http://schemas.microsoft.com/office/drawing/2014/main" id="{B5E6B528-9690-7F40-6904-65E82056FF6E}"/>
              </a:ext>
            </a:extLst>
          </p:cNvPr>
          <p:cNvSpPr>
            <a:spLocks noGrp="1"/>
          </p:cNvSpPr>
          <p:nvPr>
            <p:ph type="title"/>
          </p:nvPr>
        </p:nvSpPr>
        <p:spPr/>
        <p:txBody>
          <a:bodyPr>
            <a:normAutofit fontScale="90000"/>
          </a:bodyPr>
          <a:lstStyle/>
          <a:p>
            <a:r>
              <a:rPr lang="en-GB"/>
              <a:t>Public Sector Equality Duty </a:t>
            </a:r>
          </a:p>
        </p:txBody>
      </p:sp>
    </p:spTree>
    <p:extLst>
      <p:ext uri="{BB962C8B-B14F-4D97-AF65-F5344CB8AC3E}">
        <p14:creationId xmlns:p14="http://schemas.microsoft.com/office/powerpoint/2010/main" val="274927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45964D-5738-6B56-FCDC-076E764559C7}"/>
              </a:ext>
            </a:extLst>
          </p:cNvPr>
          <p:cNvSpPr>
            <a:spLocks noGrp="1"/>
          </p:cNvSpPr>
          <p:nvPr>
            <p:ph idx="1"/>
          </p:nvPr>
        </p:nvSpPr>
        <p:spPr>
          <a:xfrm>
            <a:off x="242111" y="1242444"/>
            <a:ext cx="11533605" cy="4853555"/>
          </a:xfrm>
        </p:spPr>
        <p:txBody>
          <a:bodyPr>
            <a:normAutofit fontScale="70000" lnSpcReduction="20000"/>
          </a:bodyPr>
          <a:lstStyle/>
          <a:p>
            <a:pPr marL="285750" indent="-285750"/>
            <a:r>
              <a:rPr lang="en-GB" sz="2900" b="0" i="0">
                <a:solidFill>
                  <a:srgbClr val="242424"/>
                </a:solidFill>
                <a:effectLst/>
                <a:ea typeface="Roboto" panose="02000000000000000000" pitchFamily="2" charset="0"/>
              </a:rPr>
              <a:t>Meet our legal responsibilities under the Equality Act 2010 and in particular our Public Sector Duty – </a:t>
            </a:r>
            <a:r>
              <a:rPr lang="en-GB" sz="2900">
                <a:solidFill>
                  <a:srgbClr val="242424"/>
                </a:solidFill>
                <a:ea typeface="Roboto" panose="02000000000000000000" pitchFamily="2" charset="0"/>
              </a:rPr>
              <a:t>we are expected to consider how we positively contribute to the advancement of equality and good relations, and incorporate this in the design of policies and delivery of services. This duty applies to internal and external services. </a:t>
            </a:r>
          </a:p>
          <a:p>
            <a:pPr marL="285750" indent="-285750" algn="l">
              <a:buFont typeface="Arial" panose="020B0604020202020204" pitchFamily="34" charset="0"/>
              <a:buChar char="•"/>
            </a:pPr>
            <a:r>
              <a:rPr lang="en-GB" sz="2900" b="0" i="0">
                <a:solidFill>
                  <a:srgbClr val="242424"/>
                </a:solidFill>
                <a:effectLst/>
                <a:ea typeface="Roboto" panose="02000000000000000000" pitchFamily="2" charset="0"/>
              </a:rPr>
              <a:t>Ensure that we are advancing equalities and diversity in everything we do</a:t>
            </a:r>
          </a:p>
          <a:p>
            <a:pPr marL="285750" indent="-285750" algn="l">
              <a:buFont typeface="Arial" panose="020B0604020202020204" pitchFamily="34" charset="0"/>
              <a:buChar char="•"/>
            </a:pPr>
            <a:r>
              <a:rPr lang="en-GB" sz="2900" b="0" i="0">
                <a:solidFill>
                  <a:srgbClr val="242424"/>
                </a:solidFill>
                <a:effectLst/>
                <a:ea typeface="Roboto" panose="02000000000000000000" pitchFamily="2" charset="0"/>
              </a:rPr>
              <a:t>Allow for a better understanding of our customers and customer need leading to service improvement</a:t>
            </a:r>
          </a:p>
          <a:p>
            <a:pPr marL="285750" indent="-285750" algn="l">
              <a:buFont typeface="Arial" panose="020B0604020202020204" pitchFamily="34" charset="0"/>
              <a:buChar char="•"/>
            </a:pPr>
            <a:r>
              <a:rPr lang="en-GB" sz="2900" b="0" i="0">
                <a:solidFill>
                  <a:srgbClr val="242424"/>
                </a:solidFill>
                <a:effectLst/>
                <a:ea typeface="Roboto" panose="02000000000000000000" pitchFamily="2" charset="0"/>
              </a:rPr>
              <a:t>Increase the accessibility of services by ensuring they meet the needs of all our communities</a:t>
            </a:r>
          </a:p>
          <a:p>
            <a:pPr marL="285750" indent="-285750" algn="l">
              <a:buFont typeface="Arial" panose="020B0604020202020204" pitchFamily="34" charset="0"/>
              <a:buChar char="•"/>
            </a:pPr>
            <a:r>
              <a:rPr lang="en-GB" sz="2900" b="0" i="0">
                <a:solidFill>
                  <a:srgbClr val="242424"/>
                </a:solidFill>
                <a:effectLst/>
                <a:ea typeface="Roboto" panose="02000000000000000000" pitchFamily="2" charset="0"/>
              </a:rPr>
              <a:t>Make decisions on services having considered a broad range of data and potential implications</a:t>
            </a:r>
          </a:p>
          <a:p>
            <a:pPr marL="285750" indent="-285750" algn="l">
              <a:buFont typeface="Arial" panose="020B0604020202020204" pitchFamily="34" charset="0"/>
              <a:buChar char="•"/>
            </a:pPr>
            <a:endParaRPr lang="en-GB" sz="2900" b="0" i="0">
              <a:solidFill>
                <a:srgbClr val="242424"/>
              </a:solidFill>
              <a:effectLst/>
              <a:ea typeface="Roboto" panose="02000000000000000000" pitchFamily="2" charset="0"/>
            </a:endParaRPr>
          </a:p>
          <a:p>
            <a:pPr marL="0" indent="0">
              <a:buNone/>
            </a:pPr>
            <a:r>
              <a:rPr lang="en-GB" sz="2900" b="1">
                <a:solidFill>
                  <a:srgbClr val="242424"/>
                </a:solidFill>
                <a:ea typeface="Roboto" panose="02000000000000000000" pitchFamily="2" charset="0"/>
              </a:rPr>
              <a:t>They are:</a:t>
            </a:r>
          </a:p>
          <a:p>
            <a:pPr marL="285750" indent="-285750" rtl="0">
              <a:buFont typeface="Arial" panose="020B0604020202020204" pitchFamily="34" charset="0"/>
              <a:buChar char="•"/>
            </a:pPr>
            <a:r>
              <a:rPr lang="en-GB" sz="2900">
                <a:effectLst/>
                <a:ea typeface="Roboto" panose="02000000000000000000" pitchFamily="2" charset="0"/>
              </a:rPr>
              <a:t>Instigated at early stages of policy development </a:t>
            </a:r>
          </a:p>
          <a:p>
            <a:pPr marL="285750" indent="-285750" rtl="0">
              <a:buFont typeface="Arial" panose="020B0604020202020204" pitchFamily="34" charset="0"/>
              <a:buChar char="•"/>
            </a:pPr>
            <a:r>
              <a:rPr lang="en-GB" sz="2900">
                <a:effectLst/>
                <a:ea typeface="Roboto" panose="02000000000000000000" pitchFamily="2" charset="0"/>
              </a:rPr>
              <a:t>Normally submitted as appendix alongside all reports to Cabinet/CSG </a:t>
            </a:r>
          </a:p>
          <a:p>
            <a:pPr marL="285750" indent="-285750" rtl="0">
              <a:buFont typeface="Arial" panose="020B0604020202020204" pitchFamily="34" charset="0"/>
              <a:buChar char="•"/>
            </a:pPr>
            <a:r>
              <a:rPr lang="en-GB" sz="2900">
                <a:effectLst/>
                <a:ea typeface="Roboto" panose="02000000000000000000" pitchFamily="2" charset="0"/>
              </a:rPr>
              <a:t>Kept under regular review </a:t>
            </a:r>
          </a:p>
          <a:p>
            <a:endParaRPr lang="en-GB"/>
          </a:p>
        </p:txBody>
      </p:sp>
      <p:sp>
        <p:nvSpPr>
          <p:cNvPr id="3" name="Title 2">
            <a:extLst>
              <a:ext uri="{FF2B5EF4-FFF2-40B4-BE49-F238E27FC236}">
                <a16:creationId xmlns:a16="http://schemas.microsoft.com/office/drawing/2014/main" id="{FF87267B-7780-66C5-F344-BA85EDBB0423}"/>
              </a:ext>
            </a:extLst>
          </p:cNvPr>
          <p:cNvSpPr>
            <a:spLocks noGrp="1"/>
          </p:cNvSpPr>
          <p:nvPr>
            <p:ph type="title"/>
          </p:nvPr>
        </p:nvSpPr>
        <p:spPr/>
        <p:txBody>
          <a:bodyPr>
            <a:normAutofit fontScale="90000"/>
          </a:bodyPr>
          <a:lstStyle/>
          <a:p>
            <a:r>
              <a:rPr lang="en-GB"/>
              <a:t>Equality Impact Assessments help us to… </a:t>
            </a:r>
          </a:p>
        </p:txBody>
      </p:sp>
    </p:spTree>
    <p:extLst>
      <p:ext uri="{BB962C8B-B14F-4D97-AF65-F5344CB8AC3E}">
        <p14:creationId xmlns:p14="http://schemas.microsoft.com/office/powerpoint/2010/main" val="273223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A2644-5380-4066-BE72-008D6AE73050}"/>
              </a:ext>
            </a:extLst>
          </p:cNvPr>
          <p:cNvSpPr>
            <a:spLocks noGrp="1"/>
          </p:cNvSpPr>
          <p:nvPr>
            <p:ph type="sldNum" sz="quarter" idx="12"/>
          </p:nvPr>
        </p:nvSpPr>
        <p:spPr/>
        <p:txBody>
          <a:bodyPr/>
          <a:lstStyle/>
          <a:p>
            <a:fld id="{CCEDD2C1-71BB-A242-A3AF-1409621C1FC6}" type="slidenum">
              <a:rPr lang="en-US" smtClean="0"/>
              <a:t>6</a:t>
            </a:fld>
            <a:endParaRPr lang="en-US"/>
          </a:p>
        </p:txBody>
      </p:sp>
      <p:sp>
        <p:nvSpPr>
          <p:cNvPr id="9" name="Content Placeholder 61">
            <a:extLst>
              <a:ext uri="{FF2B5EF4-FFF2-40B4-BE49-F238E27FC236}">
                <a16:creationId xmlns:a16="http://schemas.microsoft.com/office/drawing/2014/main" id="{DC9CF0D7-10A2-47F3-AC54-6F91908E1B1F}"/>
              </a:ext>
            </a:extLst>
          </p:cNvPr>
          <p:cNvSpPr txBox="1">
            <a:spLocks/>
          </p:cNvSpPr>
          <p:nvPr/>
        </p:nvSpPr>
        <p:spPr>
          <a:xfrm>
            <a:off x="193227" y="5011864"/>
            <a:ext cx="11837191" cy="18461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GB" sz="1350">
              <a:cs typeface="Arial" panose="020B0604020202020204" pitchFamily="34" charset="0"/>
            </a:endParaRPr>
          </a:p>
        </p:txBody>
      </p:sp>
      <p:pic>
        <p:nvPicPr>
          <p:cNvPr id="6" name="Picture 5">
            <a:extLst>
              <a:ext uri="{FF2B5EF4-FFF2-40B4-BE49-F238E27FC236}">
                <a16:creationId xmlns:a16="http://schemas.microsoft.com/office/drawing/2014/main" id="{2BD5736D-0E80-47B6-B120-54613C078922}"/>
              </a:ext>
            </a:extLst>
          </p:cNvPr>
          <p:cNvPicPr>
            <a:picLocks noChangeAspect="1"/>
          </p:cNvPicPr>
          <p:nvPr/>
        </p:nvPicPr>
        <p:blipFill>
          <a:blip r:embed="rId3"/>
          <a:stretch>
            <a:fillRect/>
          </a:stretch>
        </p:blipFill>
        <p:spPr>
          <a:xfrm>
            <a:off x="1794885" y="4123710"/>
            <a:ext cx="2046618" cy="1976582"/>
          </a:xfrm>
          <a:prstGeom prst="rect">
            <a:avLst/>
          </a:prstGeom>
        </p:spPr>
      </p:pic>
      <p:graphicFrame>
        <p:nvGraphicFramePr>
          <p:cNvPr id="12" name="Table 11">
            <a:extLst>
              <a:ext uri="{FF2B5EF4-FFF2-40B4-BE49-F238E27FC236}">
                <a16:creationId xmlns:a16="http://schemas.microsoft.com/office/drawing/2014/main" id="{1BA868B3-4260-4C6E-8E31-375282055AFA}"/>
              </a:ext>
            </a:extLst>
          </p:cNvPr>
          <p:cNvGraphicFramePr>
            <a:graphicFrameLocks noGrp="1"/>
          </p:cNvGraphicFramePr>
          <p:nvPr/>
        </p:nvGraphicFramePr>
        <p:xfrm>
          <a:off x="262169" y="3954792"/>
          <a:ext cx="758159" cy="2553353"/>
        </p:xfrm>
        <a:graphic>
          <a:graphicData uri="http://schemas.openxmlformats.org/drawingml/2006/table">
            <a:tbl>
              <a:tblPr>
                <a:tableStyleId>{5C22544A-7EE6-4342-B048-85BDC9FD1C3A}</a:tableStyleId>
              </a:tblPr>
              <a:tblGrid>
                <a:gridCol w="758159">
                  <a:extLst>
                    <a:ext uri="{9D8B030D-6E8A-4147-A177-3AD203B41FA5}">
                      <a16:colId xmlns:a16="http://schemas.microsoft.com/office/drawing/2014/main" val="1268882973"/>
                    </a:ext>
                  </a:extLst>
                </a:gridCol>
              </a:tblGrid>
              <a:tr h="519208">
                <a:tc>
                  <a:txBody>
                    <a:bodyPr/>
                    <a:lstStyle/>
                    <a:p>
                      <a:pPr algn="r" fontAlgn="b"/>
                      <a:r>
                        <a:rPr lang="en-GB" sz="1200" b="1" u="none" strike="noStrike">
                          <a:effectLst/>
                        </a:rPr>
                        <a:t>Entry </a:t>
                      </a:r>
                    </a:p>
                    <a:p>
                      <a:pPr algn="r" fontAlgn="b"/>
                      <a:r>
                        <a:rPr lang="en-GB" sz="1200" b="1" u="none" strike="noStrike">
                          <a:effectLst/>
                        </a:rPr>
                        <a:t>Level</a:t>
                      </a:r>
                    </a:p>
                    <a:p>
                      <a:pPr algn="r" fontAlgn="b"/>
                      <a:endParaRPr lang="en-GB" sz="1200" b="1" i="0" u="none" strike="noStrike">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992411467"/>
                  </a:ext>
                </a:extLst>
              </a:tr>
              <a:tr h="690297">
                <a:tc>
                  <a:txBody>
                    <a:bodyPr/>
                    <a:lstStyle/>
                    <a:p>
                      <a:pPr algn="r" fontAlgn="b"/>
                      <a:endParaRPr lang="en-GB" sz="1200" b="1" u="none" strike="noStrike">
                        <a:effectLst/>
                      </a:endParaRPr>
                    </a:p>
                    <a:p>
                      <a:pPr algn="r" fontAlgn="b"/>
                      <a:r>
                        <a:rPr lang="en-GB" sz="1200" b="1" u="none" strike="noStrike">
                          <a:effectLst/>
                        </a:rPr>
                        <a:t>Supervisor Level</a:t>
                      </a:r>
                    </a:p>
                    <a:p>
                      <a:pPr algn="r" fontAlgn="b"/>
                      <a:endParaRPr lang="en-GB" sz="1200" b="1" i="0" u="none" strike="noStrike">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558637602"/>
                  </a:ext>
                </a:extLst>
              </a:tr>
              <a:tr h="705503">
                <a:tc>
                  <a:txBody>
                    <a:bodyPr/>
                    <a:lstStyle/>
                    <a:p>
                      <a:pPr algn="r" fontAlgn="b"/>
                      <a:r>
                        <a:rPr lang="en-GB" sz="1200" b="1" u="none" strike="noStrike">
                          <a:effectLst/>
                        </a:rPr>
                        <a:t>Middle Manager</a:t>
                      </a:r>
                    </a:p>
                    <a:p>
                      <a:pPr algn="r" fontAlgn="b"/>
                      <a:endParaRPr lang="en-GB" sz="1200" b="1" i="0" u="none" strike="noStrike">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663828059"/>
                  </a:ext>
                </a:extLst>
              </a:tr>
              <a:tr h="519208">
                <a:tc>
                  <a:txBody>
                    <a:bodyPr/>
                    <a:lstStyle/>
                    <a:p>
                      <a:pPr algn="r" fontAlgn="b"/>
                      <a:r>
                        <a:rPr lang="en-GB" sz="1200" b="1" u="none" strike="noStrike">
                          <a:effectLst/>
                        </a:rPr>
                        <a:t>Senior Manager</a:t>
                      </a:r>
                    </a:p>
                    <a:p>
                      <a:pPr algn="r" fontAlgn="b"/>
                      <a:endParaRPr lang="en-GB" sz="1200" b="1"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959691518"/>
                  </a:ext>
                </a:extLst>
              </a:tr>
            </a:tbl>
          </a:graphicData>
        </a:graphic>
      </p:graphicFrame>
      <p:graphicFrame>
        <p:nvGraphicFramePr>
          <p:cNvPr id="15" name="Table 14">
            <a:extLst>
              <a:ext uri="{FF2B5EF4-FFF2-40B4-BE49-F238E27FC236}">
                <a16:creationId xmlns:a16="http://schemas.microsoft.com/office/drawing/2014/main" id="{E8B12C5E-A8A5-4A16-AF1C-AA3D5123EEC6}"/>
              </a:ext>
            </a:extLst>
          </p:cNvPr>
          <p:cNvGraphicFramePr>
            <a:graphicFrameLocks noGrp="1"/>
          </p:cNvGraphicFramePr>
          <p:nvPr/>
        </p:nvGraphicFramePr>
        <p:xfrm>
          <a:off x="1409985" y="3960298"/>
          <a:ext cx="647398" cy="2701654"/>
        </p:xfrm>
        <a:graphic>
          <a:graphicData uri="http://schemas.openxmlformats.org/drawingml/2006/table">
            <a:tbl>
              <a:tblPr>
                <a:tableStyleId>{5C22544A-7EE6-4342-B048-85BDC9FD1C3A}</a:tableStyleId>
              </a:tblPr>
              <a:tblGrid>
                <a:gridCol w="647398">
                  <a:extLst>
                    <a:ext uri="{9D8B030D-6E8A-4147-A177-3AD203B41FA5}">
                      <a16:colId xmlns:a16="http://schemas.microsoft.com/office/drawing/2014/main" val="1268882973"/>
                    </a:ext>
                  </a:extLst>
                </a:gridCol>
              </a:tblGrid>
              <a:tr h="668707">
                <a:tc>
                  <a:txBody>
                    <a:bodyPr/>
                    <a:lstStyle/>
                    <a:p>
                      <a:pPr algn="ctr" fontAlgn="b"/>
                      <a:r>
                        <a:rPr lang="en-GB" sz="1600" b="0" i="0" u="none" strike="noStrike">
                          <a:solidFill>
                            <a:srgbClr val="000000"/>
                          </a:solidFill>
                          <a:effectLst/>
                          <a:latin typeface="Lucida Sans" panose="020B0602030504020204" pitchFamily="34" charset="0"/>
                        </a:rPr>
                        <a:t>52.6%</a:t>
                      </a:r>
                      <a:r>
                        <a:rPr lang="en-GB" sz="1200" b="0" i="1" u="none" strike="noStrike">
                          <a:solidFill>
                            <a:srgbClr val="000000"/>
                          </a:solidFill>
                          <a:effectLst/>
                          <a:latin typeface="Lucida Sans" panose="020B0602030504020204" pitchFamily="34" charset="0"/>
                        </a:rPr>
                        <a:t>[459]</a:t>
                      </a:r>
                    </a:p>
                    <a:p>
                      <a:pPr algn="ctr" fontAlgn="b"/>
                      <a:endParaRPr lang="en-GB" sz="1600" b="0" i="0" u="none" strike="noStrike">
                        <a:solidFill>
                          <a:srgbClr val="000000"/>
                        </a:solidFill>
                        <a:effectLst/>
                        <a:latin typeface="Lucida Sans" panose="020B0602030504020204" pitchFamily="34" charset="0"/>
                      </a:endParaRPr>
                    </a:p>
                  </a:txBody>
                  <a:tcPr marL="6350" marR="6350" marT="6350" marB="0" anchor="b">
                    <a:solidFill>
                      <a:schemeClr val="bg1"/>
                    </a:solidFill>
                  </a:tcPr>
                </a:tc>
                <a:extLst>
                  <a:ext uri="{0D108BD9-81ED-4DB2-BD59-A6C34878D82A}">
                    <a16:rowId xmlns:a16="http://schemas.microsoft.com/office/drawing/2014/main" val="1992411467"/>
                  </a:ext>
                </a:extLst>
              </a:tr>
              <a:tr h="668707">
                <a:tc>
                  <a:txBody>
                    <a:bodyPr/>
                    <a:lstStyle/>
                    <a:p>
                      <a:pPr algn="ctr" fontAlgn="b"/>
                      <a:r>
                        <a:rPr lang="en-GB" sz="1600" b="0" i="0" u="none" strike="noStrike">
                          <a:solidFill>
                            <a:srgbClr val="000000"/>
                          </a:solidFill>
                          <a:effectLst/>
                          <a:latin typeface="Lucida Sans" panose="020B0602030504020204" pitchFamily="34" charset="0"/>
                        </a:rPr>
                        <a:t>69.3%</a:t>
                      </a:r>
                    </a:p>
                    <a:p>
                      <a:pPr algn="ctr" fontAlgn="b"/>
                      <a:r>
                        <a:rPr lang="en-GB" sz="1200" b="0" i="1" u="none" strike="noStrike">
                          <a:solidFill>
                            <a:srgbClr val="000000"/>
                          </a:solidFill>
                          <a:effectLst/>
                          <a:latin typeface="Lucida Sans" panose="020B0602030504020204" pitchFamily="34" charset="0"/>
                        </a:rPr>
                        <a:t>[406]</a:t>
                      </a:r>
                    </a:p>
                    <a:p>
                      <a:pPr algn="ctr" fontAlgn="b"/>
                      <a:endParaRPr lang="en-GB" sz="1600" b="0" i="0" u="none" strike="noStrike">
                        <a:solidFill>
                          <a:srgbClr val="000000"/>
                        </a:solidFill>
                        <a:effectLst/>
                        <a:latin typeface="Lucida Sans" panose="020B0602030504020204" pitchFamily="34" charset="0"/>
                      </a:endParaRPr>
                    </a:p>
                  </a:txBody>
                  <a:tcPr marL="6350" marR="6350" marT="6350" marB="0" anchor="b">
                    <a:solidFill>
                      <a:schemeClr val="bg1"/>
                    </a:solidFill>
                  </a:tcPr>
                </a:tc>
                <a:extLst>
                  <a:ext uri="{0D108BD9-81ED-4DB2-BD59-A6C34878D82A}">
                    <a16:rowId xmlns:a16="http://schemas.microsoft.com/office/drawing/2014/main" val="1558637602"/>
                  </a:ext>
                </a:extLst>
              </a:tr>
              <a:tr h="810936">
                <a:tc>
                  <a:txBody>
                    <a:bodyPr/>
                    <a:lstStyle/>
                    <a:p>
                      <a:pPr algn="ctr" fontAlgn="b"/>
                      <a:r>
                        <a:rPr lang="en-GB" sz="1600" b="0" i="0" u="none" strike="noStrike">
                          <a:solidFill>
                            <a:srgbClr val="000000"/>
                          </a:solidFill>
                          <a:effectLst/>
                          <a:latin typeface="Lucida Sans" panose="020B0602030504020204" pitchFamily="34" charset="0"/>
                        </a:rPr>
                        <a:t>58.6%</a:t>
                      </a:r>
                      <a:r>
                        <a:rPr lang="en-GB" sz="1200" b="0" i="1" u="none" strike="noStrike">
                          <a:solidFill>
                            <a:srgbClr val="000000"/>
                          </a:solidFill>
                          <a:effectLst/>
                          <a:latin typeface="Lucida Sans" panose="020B0602030504020204" pitchFamily="34" charset="0"/>
                        </a:rPr>
                        <a:t>[493]</a:t>
                      </a:r>
                    </a:p>
                    <a:p>
                      <a:pPr algn="ctr" fontAlgn="b"/>
                      <a:endParaRPr lang="en-GB" sz="1200" b="0" i="0" u="none" strike="noStrike">
                        <a:solidFill>
                          <a:srgbClr val="000000"/>
                        </a:solidFill>
                        <a:effectLst/>
                        <a:latin typeface="Lucida Sans" panose="020B0602030504020204" pitchFamily="34" charset="0"/>
                      </a:endParaRPr>
                    </a:p>
                    <a:p>
                      <a:pPr algn="ctr" fontAlgn="b"/>
                      <a:r>
                        <a:rPr lang="en-GB" sz="1600" b="0" i="0" u="none" strike="noStrike">
                          <a:solidFill>
                            <a:srgbClr val="000000"/>
                          </a:solidFill>
                          <a:effectLst/>
                          <a:latin typeface="Lucida Sans" panose="020B0602030504020204" pitchFamily="34" charset="0"/>
                        </a:rPr>
                        <a:t>56.7%</a:t>
                      </a:r>
                    </a:p>
                  </a:txBody>
                  <a:tcPr marL="6350" marR="6350" marT="6350" marB="0" anchor="b">
                    <a:solidFill>
                      <a:schemeClr val="bg1"/>
                    </a:solidFill>
                  </a:tcPr>
                </a:tc>
                <a:extLst>
                  <a:ext uri="{0D108BD9-81ED-4DB2-BD59-A6C34878D82A}">
                    <a16:rowId xmlns:a16="http://schemas.microsoft.com/office/drawing/2014/main" val="3663828059"/>
                  </a:ext>
                </a:extLst>
              </a:tr>
              <a:tr h="488044">
                <a:tc>
                  <a:txBody>
                    <a:bodyPr/>
                    <a:lstStyle/>
                    <a:p>
                      <a:pPr algn="ctr" fontAlgn="b"/>
                      <a:r>
                        <a:rPr lang="en-GB" sz="1200" b="0" i="1" u="none" strike="noStrike">
                          <a:solidFill>
                            <a:srgbClr val="000000"/>
                          </a:solidFill>
                          <a:effectLst/>
                          <a:latin typeface="Lucida Sans" panose="020B0602030504020204" pitchFamily="34" charset="0"/>
                        </a:rPr>
                        <a:t>[177]</a:t>
                      </a:r>
                    </a:p>
                    <a:p>
                      <a:pPr algn="ctr" fontAlgn="b"/>
                      <a:endParaRPr lang="en-GB" sz="1600" b="0" i="0" u="none" strike="noStrike">
                        <a:solidFill>
                          <a:srgbClr val="000000"/>
                        </a:solidFill>
                        <a:effectLst/>
                        <a:latin typeface="Lucida Sans" panose="020B0602030504020204" pitchFamily="34" charset="0"/>
                      </a:endParaRPr>
                    </a:p>
                  </a:txBody>
                  <a:tcPr marL="6350" marR="6350" marT="6350" marB="0" anchor="b">
                    <a:noFill/>
                  </a:tcPr>
                </a:tc>
                <a:extLst>
                  <a:ext uri="{0D108BD9-81ED-4DB2-BD59-A6C34878D82A}">
                    <a16:rowId xmlns:a16="http://schemas.microsoft.com/office/drawing/2014/main" val="3959691518"/>
                  </a:ext>
                </a:extLst>
              </a:tr>
            </a:tbl>
          </a:graphicData>
        </a:graphic>
      </p:graphicFrame>
      <p:sp>
        <p:nvSpPr>
          <p:cNvPr id="19" name="TextBox 18">
            <a:extLst>
              <a:ext uri="{FF2B5EF4-FFF2-40B4-BE49-F238E27FC236}">
                <a16:creationId xmlns:a16="http://schemas.microsoft.com/office/drawing/2014/main" id="{9A9FBA32-47A1-473C-87F3-232FF10F088B}"/>
              </a:ext>
            </a:extLst>
          </p:cNvPr>
          <p:cNvSpPr txBox="1"/>
          <p:nvPr/>
        </p:nvSpPr>
        <p:spPr>
          <a:xfrm>
            <a:off x="1897237" y="3377722"/>
            <a:ext cx="1944266" cy="276999"/>
          </a:xfrm>
          <a:prstGeom prst="rect">
            <a:avLst/>
          </a:prstGeom>
          <a:noFill/>
        </p:spPr>
        <p:txBody>
          <a:bodyPr wrap="square" rtlCol="0">
            <a:spAutoFit/>
          </a:bodyPr>
          <a:lstStyle/>
          <a:p>
            <a:r>
              <a:rPr lang="en-GB" sz="1200">
                <a:solidFill>
                  <a:schemeClr val="bg1">
                    <a:lumMod val="50000"/>
                  </a:schemeClr>
                </a:solidFill>
              </a:rPr>
              <a:t>Gender split by Pay Level</a:t>
            </a:r>
          </a:p>
        </p:txBody>
      </p:sp>
      <p:sp>
        <p:nvSpPr>
          <p:cNvPr id="22" name="TextBox 21">
            <a:extLst>
              <a:ext uri="{FF2B5EF4-FFF2-40B4-BE49-F238E27FC236}">
                <a16:creationId xmlns:a16="http://schemas.microsoft.com/office/drawing/2014/main" id="{3BF4C7D0-A6FC-4DDD-96A5-8C330E2A2ADD}"/>
              </a:ext>
            </a:extLst>
          </p:cNvPr>
          <p:cNvSpPr txBox="1"/>
          <p:nvPr/>
        </p:nvSpPr>
        <p:spPr>
          <a:xfrm>
            <a:off x="497295" y="741664"/>
            <a:ext cx="2472778" cy="276999"/>
          </a:xfrm>
          <a:prstGeom prst="rect">
            <a:avLst/>
          </a:prstGeom>
          <a:noFill/>
        </p:spPr>
        <p:txBody>
          <a:bodyPr wrap="square" rtlCol="0">
            <a:spAutoFit/>
          </a:bodyPr>
          <a:lstStyle/>
          <a:p>
            <a:r>
              <a:rPr lang="en-GB" sz="1200">
                <a:solidFill>
                  <a:schemeClr val="bg1">
                    <a:lumMod val="50000"/>
                  </a:schemeClr>
                </a:solidFill>
              </a:rPr>
              <a:t>Gender breakdown</a:t>
            </a:r>
          </a:p>
        </p:txBody>
      </p:sp>
      <p:sp>
        <p:nvSpPr>
          <p:cNvPr id="20" name="TextBox 19">
            <a:extLst>
              <a:ext uri="{FF2B5EF4-FFF2-40B4-BE49-F238E27FC236}">
                <a16:creationId xmlns:a16="http://schemas.microsoft.com/office/drawing/2014/main" id="{0082A48C-E2D7-472D-B776-D8AE2BE9CC99}"/>
              </a:ext>
            </a:extLst>
          </p:cNvPr>
          <p:cNvSpPr txBox="1"/>
          <p:nvPr/>
        </p:nvSpPr>
        <p:spPr>
          <a:xfrm>
            <a:off x="0" y="6647429"/>
            <a:ext cx="5620859" cy="200055"/>
          </a:xfrm>
          <a:prstGeom prst="rect">
            <a:avLst/>
          </a:prstGeom>
          <a:noFill/>
        </p:spPr>
        <p:txBody>
          <a:bodyPr wrap="square">
            <a:spAutoFit/>
          </a:bodyPr>
          <a:lstStyle/>
          <a:p>
            <a:r>
              <a:rPr lang="en-GB" sz="700"/>
              <a:t>Entry Level – Up to Scale 5      Supervisor Level – Scale 6 to SO.2      Middle Manager – PO.1-PO.6      Senior Manager – PO.7 equivalent and above</a:t>
            </a:r>
          </a:p>
        </p:txBody>
      </p:sp>
      <p:graphicFrame>
        <p:nvGraphicFramePr>
          <p:cNvPr id="24" name="Table 23">
            <a:extLst>
              <a:ext uri="{FF2B5EF4-FFF2-40B4-BE49-F238E27FC236}">
                <a16:creationId xmlns:a16="http://schemas.microsoft.com/office/drawing/2014/main" id="{1C9C0DED-4DAC-44AD-AC8B-60DC073C4E6D}"/>
              </a:ext>
            </a:extLst>
          </p:cNvPr>
          <p:cNvGraphicFramePr>
            <a:graphicFrameLocks noGrp="1"/>
          </p:cNvGraphicFramePr>
          <p:nvPr/>
        </p:nvGraphicFramePr>
        <p:xfrm>
          <a:off x="3712029" y="3984427"/>
          <a:ext cx="646341" cy="2701654"/>
        </p:xfrm>
        <a:graphic>
          <a:graphicData uri="http://schemas.openxmlformats.org/drawingml/2006/table">
            <a:tbl>
              <a:tblPr>
                <a:tableStyleId>{5C22544A-7EE6-4342-B048-85BDC9FD1C3A}</a:tableStyleId>
              </a:tblPr>
              <a:tblGrid>
                <a:gridCol w="646341">
                  <a:extLst>
                    <a:ext uri="{9D8B030D-6E8A-4147-A177-3AD203B41FA5}">
                      <a16:colId xmlns:a16="http://schemas.microsoft.com/office/drawing/2014/main" val="1268882973"/>
                    </a:ext>
                  </a:extLst>
                </a:gridCol>
              </a:tblGrid>
              <a:tr h="668707">
                <a:tc>
                  <a:txBody>
                    <a:bodyPr/>
                    <a:lstStyle/>
                    <a:p>
                      <a:pPr algn="ctr" fontAlgn="b"/>
                      <a:r>
                        <a:rPr lang="en-GB" sz="1600" b="0" i="0" u="none" strike="noStrike">
                          <a:solidFill>
                            <a:srgbClr val="000000"/>
                          </a:solidFill>
                          <a:effectLst/>
                          <a:latin typeface="Lucida Sans" panose="020B0602030504020204" pitchFamily="34" charset="0"/>
                        </a:rPr>
                        <a:t>47.4%</a:t>
                      </a:r>
                      <a:r>
                        <a:rPr lang="en-GB" sz="1200" b="0" i="1" u="none" strike="noStrike">
                          <a:solidFill>
                            <a:srgbClr val="000000"/>
                          </a:solidFill>
                          <a:effectLst/>
                          <a:latin typeface="Lucida Sans" panose="020B0602030504020204" pitchFamily="34" charset="0"/>
                        </a:rPr>
                        <a:t>[413]</a:t>
                      </a:r>
                    </a:p>
                    <a:p>
                      <a:pPr algn="ctr" fontAlgn="b"/>
                      <a:endParaRPr lang="en-GB" sz="1600" b="0" i="0" u="none" strike="noStrike">
                        <a:solidFill>
                          <a:srgbClr val="000000"/>
                        </a:solidFill>
                        <a:effectLst/>
                        <a:latin typeface="Lucida Sans" panose="020B0602030504020204" pitchFamily="34" charset="0"/>
                      </a:endParaRPr>
                    </a:p>
                  </a:txBody>
                  <a:tcPr marL="6350" marR="6350" marT="6350" marB="0" anchor="b">
                    <a:solidFill>
                      <a:schemeClr val="bg1"/>
                    </a:solidFill>
                  </a:tcPr>
                </a:tc>
                <a:extLst>
                  <a:ext uri="{0D108BD9-81ED-4DB2-BD59-A6C34878D82A}">
                    <a16:rowId xmlns:a16="http://schemas.microsoft.com/office/drawing/2014/main" val="1992411467"/>
                  </a:ext>
                </a:extLst>
              </a:tr>
              <a:tr h="668707">
                <a:tc>
                  <a:txBody>
                    <a:bodyPr/>
                    <a:lstStyle/>
                    <a:p>
                      <a:pPr algn="ctr" fontAlgn="b"/>
                      <a:r>
                        <a:rPr lang="en-GB" sz="1600" b="0" i="0" u="none" strike="noStrike">
                          <a:solidFill>
                            <a:srgbClr val="000000"/>
                          </a:solidFill>
                          <a:effectLst/>
                          <a:latin typeface="Lucida Sans" panose="020B0602030504020204" pitchFamily="34" charset="0"/>
                        </a:rPr>
                        <a:t>30.7%</a:t>
                      </a:r>
                    </a:p>
                    <a:p>
                      <a:pPr algn="ctr" fontAlgn="b"/>
                      <a:r>
                        <a:rPr lang="en-GB" sz="1200" b="0" i="1" u="none" strike="noStrike">
                          <a:solidFill>
                            <a:srgbClr val="000000"/>
                          </a:solidFill>
                          <a:effectLst/>
                          <a:latin typeface="Lucida Sans" panose="020B0602030504020204" pitchFamily="34" charset="0"/>
                        </a:rPr>
                        <a:t>[180]</a:t>
                      </a:r>
                    </a:p>
                    <a:p>
                      <a:pPr algn="ctr" fontAlgn="b"/>
                      <a:endParaRPr lang="en-GB" sz="1600" b="0" i="0" u="none" strike="noStrike">
                        <a:solidFill>
                          <a:srgbClr val="000000"/>
                        </a:solidFill>
                        <a:effectLst/>
                        <a:latin typeface="Lucida Sans" panose="020B0602030504020204" pitchFamily="34" charset="0"/>
                      </a:endParaRPr>
                    </a:p>
                  </a:txBody>
                  <a:tcPr marL="6350" marR="6350" marT="6350" marB="0" anchor="b">
                    <a:solidFill>
                      <a:schemeClr val="bg1"/>
                    </a:solidFill>
                  </a:tcPr>
                </a:tc>
                <a:extLst>
                  <a:ext uri="{0D108BD9-81ED-4DB2-BD59-A6C34878D82A}">
                    <a16:rowId xmlns:a16="http://schemas.microsoft.com/office/drawing/2014/main" val="1558637602"/>
                  </a:ext>
                </a:extLst>
              </a:tr>
              <a:tr h="810936">
                <a:tc>
                  <a:txBody>
                    <a:bodyPr/>
                    <a:lstStyle/>
                    <a:p>
                      <a:pPr algn="ctr" fontAlgn="b"/>
                      <a:r>
                        <a:rPr lang="en-GB" sz="1600" b="0" i="0" u="none" strike="noStrike">
                          <a:solidFill>
                            <a:srgbClr val="000000"/>
                          </a:solidFill>
                          <a:effectLst/>
                          <a:latin typeface="Lucida Sans" panose="020B0602030504020204" pitchFamily="34" charset="0"/>
                        </a:rPr>
                        <a:t>41.4%</a:t>
                      </a:r>
                      <a:r>
                        <a:rPr lang="en-GB" sz="1200" b="0" i="1" u="none" strike="noStrike">
                          <a:solidFill>
                            <a:srgbClr val="000000"/>
                          </a:solidFill>
                          <a:effectLst/>
                          <a:latin typeface="Lucida Sans" panose="020B0602030504020204" pitchFamily="34" charset="0"/>
                        </a:rPr>
                        <a:t>[349]</a:t>
                      </a:r>
                    </a:p>
                    <a:p>
                      <a:pPr algn="ctr" fontAlgn="b"/>
                      <a:endParaRPr lang="en-GB" sz="1200" b="0" i="0" u="none" strike="noStrike">
                        <a:solidFill>
                          <a:srgbClr val="000000"/>
                        </a:solidFill>
                        <a:effectLst/>
                        <a:latin typeface="Lucida Sans" panose="020B0602030504020204" pitchFamily="34" charset="0"/>
                      </a:endParaRPr>
                    </a:p>
                    <a:p>
                      <a:pPr algn="ctr" fontAlgn="b"/>
                      <a:r>
                        <a:rPr lang="en-GB" sz="1600" b="0" i="0" u="none" strike="noStrike">
                          <a:solidFill>
                            <a:srgbClr val="000000"/>
                          </a:solidFill>
                          <a:effectLst/>
                          <a:latin typeface="Lucida Sans" panose="020B0602030504020204" pitchFamily="34" charset="0"/>
                        </a:rPr>
                        <a:t>43.3%</a:t>
                      </a:r>
                    </a:p>
                  </a:txBody>
                  <a:tcPr marL="6350" marR="6350" marT="6350" marB="0" anchor="b">
                    <a:solidFill>
                      <a:schemeClr val="bg1"/>
                    </a:solidFill>
                  </a:tcPr>
                </a:tc>
                <a:extLst>
                  <a:ext uri="{0D108BD9-81ED-4DB2-BD59-A6C34878D82A}">
                    <a16:rowId xmlns:a16="http://schemas.microsoft.com/office/drawing/2014/main" val="3663828059"/>
                  </a:ext>
                </a:extLst>
              </a:tr>
              <a:tr h="488044">
                <a:tc>
                  <a:txBody>
                    <a:bodyPr/>
                    <a:lstStyle/>
                    <a:p>
                      <a:pPr algn="ctr" fontAlgn="b"/>
                      <a:r>
                        <a:rPr lang="en-GB" sz="1200" b="0" i="1" u="none" strike="noStrike">
                          <a:solidFill>
                            <a:srgbClr val="000000"/>
                          </a:solidFill>
                          <a:effectLst/>
                          <a:latin typeface="Lucida Sans" panose="020B0602030504020204" pitchFamily="34" charset="0"/>
                        </a:rPr>
                        <a:t>[135]</a:t>
                      </a:r>
                    </a:p>
                    <a:p>
                      <a:pPr algn="ctr" fontAlgn="b"/>
                      <a:endParaRPr lang="en-GB" sz="1600" b="0" i="0" u="none" strike="noStrike">
                        <a:solidFill>
                          <a:srgbClr val="000000"/>
                        </a:solidFill>
                        <a:effectLst/>
                        <a:latin typeface="Lucida Sans" panose="020B0602030504020204" pitchFamily="34" charset="0"/>
                      </a:endParaRPr>
                    </a:p>
                  </a:txBody>
                  <a:tcPr marL="6350" marR="6350" marT="6350" marB="0" anchor="b">
                    <a:noFill/>
                  </a:tcPr>
                </a:tc>
                <a:extLst>
                  <a:ext uri="{0D108BD9-81ED-4DB2-BD59-A6C34878D82A}">
                    <a16:rowId xmlns:a16="http://schemas.microsoft.com/office/drawing/2014/main" val="3959691518"/>
                  </a:ext>
                </a:extLst>
              </a:tr>
            </a:tbl>
          </a:graphicData>
        </a:graphic>
      </p:graphicFrame>
      <p:graphicFrame>
        <p:nvGraphicFramePr>
          <p:cNvPr id="25" name="Chart 24">
            <a:extLst>
              <a:ext uri="{FF2B5EF4-FFF2-40B4-BE49-F238E27FC236}">
                <a16:creationId xmlns:a16="http://schemas.microsoft.com/office/drawing/2014/main" id="{472F48C9-DEAF-4FA6-9046-6960AEA1E444}"/>
              </a:ext>
            </a:extLst>
          </p:cNvPr>
          <p:cNvGraphicFramePr>
            <a:graphicFrameLocks/>
          </p:cNvGraphicFramePr>
          <p:nvPr/>
        </p:nvGraphicFramePr>
        <p:xfrm>
          <a:off x="82857" y="682152"/>
          <a:ext cx="4137591" cy="209913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B42E8985-E789-83A6-D627-C34A8C7F3AC5}"/>
              </a:ext>
            </a:extLst>
          </p:cNvPr>
          <p:cNvSpPr txBox="1"/>
          <p:nvPr/>
        </p:nvSpPr>
        <p:spPr>
          <a:xfrm>
            <a:off x="0" y="43319"/>
            <a:ext cx="12192000" cy="584775"/>
          </a:xfrm>
          <a:prstGeom prst="rect">
            <a:avLst/>
          </a:prstGeom>
          <a:solidFill>
            <a:srgbClr val="FF0000"/>
          </a:solid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Our workforce: Gender</a:t>
            </a:r>
          </a:p>
        </p:txBody>
      </p:sp>
      <p:sp>
        <p:nvSpPr>
          <p:cNvPr id="23" name="TextBox 22">
            <a:extLst>
              <a:ext uri="{FF2B5EF4-FFF2-40B4-BE49-F238E27FC236}">
                <a16:creationId xmlns:a16="http://schemas.microsoft.com/office/drawing/2014/main" id="{C204022D-0831-DF2A-12EC-90A94B1BDD3C}"/>
              </a:ext>
            </a:extLst>
          </p:cNvPr>
          <p:cNvSpPr txBox="1"/>
          <p:nvPr/>
        </p:nvSpPr>
        <p:spPr>
          <a:xfrm>
            <a:off x="6096000" y="1518371"/>
            <a:ext cx="1962150" cy="369332"/>
          </a:xfrm>
          <a:prstGeom prst="rect">
            <a:avLst/>
          </a:prstGeom>
          <a:noFill/>
        </p:spPr>
        <p:txBody>
          <a:bodyPr wrap="square" rtlCol="0">
            <a:spAutoFit/>
          </a:bodyPr>
          <a:lstStyle/>
          <a:p>
            <a:r>
              <a:rPr lang="en-GB">
                <a:latin typeface="Lucida Sans" panose="020B0602030504020204" pitchFamily="34" charset="0"/>
              </a:rPr>
              <a:t> </a:t>
            </a:r>
            <a:r>
              <a:rPr lang="en-GB" sz="1600">
                <a:latin typeface="Lucida Sans" panose="020B0602030504020204" pitchFamily="34" charset="0"/>
              </a:rPr>
              <a:t>45.2%	    54.8%</a:t>
            </a:r>
          </a:p>
        </p:txBody>
      </p:sp>
      <p:sp>
        <p:nvSpPr>
          <p:cNvPr id="30" name="TextBox 21">
            <a:extLst>
              <a:ext uri="{FF2B5EF4-FFF2-40B4-BE49-F238E27FC236}">
                <a16:creationId xmlns:a16="http://schemas.microsoft.com/office/drawing/2014/main" id="{06E204B5-B0FA-8E67-0A46-DDCCCE5D8418}"/>
              </a:ext>
            </a:extLst>
          </p:cNvPr>
          <p:cNvSpPr txBox="1"/>
          <p:nvPr/>
        </p:nvSpPr>
        <p:spPr>
          <a:xfrm>
            <a:off x="6111822" y="1104847"/>
            <a:ext cx="35490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solidFill>
                  <a:schemeClr val="bg1">
                    <a:lumMod val="50000"/>
                  </a:schemeClr>
                </a:solidFill>
              </a:rPr>
              <a:t>Gender profile – Head of Service/ GM  % and value</a:t>
            </a:r>
          </a:p>
        </p:txBody>
      </p:sp>
      <p:pic>
        <p:nvPicPr>
          <p:cNvPr id="31" name="Picture 30">
            <a:extLst>
              <a:ext uri="{FF2B5EF4-FFF2-40B4-BE49-F238E27FC236}">
                <a16:creationId xmlns:a16="http://schemas.microsoft.com/office/drawing/2014/main" id="{D94C9BB6-57C7-1CE3-8CDF-475B0BB92B58}"/>
              </a:ext>
            </a:extLst>
          </p:cNvPr>
          <p:cNvPicPr>
            <a:picLocks noChangeAspect="1"/>
          </p:cNvPicPr>
          <p:nvPr/>
        </p:nvPicPr>
        <p:blipFill>
          <a:blip r:embed="rId5"/>
          <a:stretch>
            <a:fillRect/>
          </a:stretch>
        </p:blipFill>
        <p:spPr>
          <a:xfrm>
            <a:off x="6111822" y="1901463"/>
            <a:ext cx="1962150" cy="990600"/>
          </a:xfrm>
          <a:prstGeom prst="rect">
            <a:avLst/>
          </a:prstGeom>
        </p:spPr>
      </p:pic>
      <p:sp>
        <p:nvSpPr>
          <p:cNvPr id="3" name="TextBox 2">
            <a:extLst>
              <a:ext uri="{FF2B5EF4-FFF2-40B4-BE49-F238E27FC236}">
                <a16:creationId xmlns:a16="http://schemas.microsoft.com/office/drawing/2014/main" id="{A46B36A6-6FC3-4175-EE2F-941F69F8C218}"/>
              </a:ext>
            </a:extLst>
          </p:cNvPr>
          <p:cNvSpPr txBox="1"/>
          <p:nvPr/>
        </p:nvSpPr>
        <p:spPr>
          <a:xfrm>
            <a:off x="6136315" y="3344543"/>
            <a:ext cx="3875314" cy="1754326"/>
          </a:xfrm>
          <a:prstGeom prst="rect">
            <a:avLst/>
          </a:prstGeom>
          <a:noFill/>
        </p:spPr>
        <p:txBody>
          <a:bodyPr wrap="square" rtlCol="0">
            <a:spAutoFit/>
          </a:bodyPr>
          <a:lstStyle/>
          <a:p>
            <a:r>
              <a:rPr lang="en-GB" b="1"/>
              <a:t>Gender pay gap March 2022</a:t>
            </a:r>
          </a:p>
          <a:p>
            <a:endParaRPr lang="en-GB"/>
          </a:p>
          <a:p>
            <a:r>
              <a:rPr lang="en-GB"/>
              <a:t>Women’s median hourly rate is: </a:t>
            </a:r>
          </a:p>
          <a:p>
            <a:endParaRPr lang="en-GB"/>
          </a:p>
          <a:p>
            <a:r>
              <a:rPr lang="en-GB"/>
              <a:t>0.2% higher than men </a:t>
            </a:r>
          </a:p>
          <a:p>
            <a:r>
              <a:rPr lang="en-GB"/>
              <a:t>£0.03 hourly rate </a:t>
            </a:r>
          </a:p>
        </p:txBody>
      </p:sp>
      <p:sp>
        <p:nvSpPr>
          <p:cNvPr id="7" name="TextBox 6">
            <a:extLst>
              <a:ext uri="{FF2B5EF4-FFF2-40B4-BE49-F238E27FC236}">
                <a16:creationId xmlns:a16="http://schemas.microsoft.com/office/drawing/2014/main" id="{3F6DEE9F-279E-78B1-F044-5A7588B988FC}"/>
              </a:ext>
            </a:extLst>
          </p:cNvPr>
          <p:cNvSpPr txBox="1"/>
          <p:nvPr/>
        </p:nvSpPr>
        <p:spPr>
          <a:xfrm>
            <a:off x="6096000" y="5500127"/>
            <a:ext cx="4876800" cy="1200329"/>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GB"/>
              <a:t>Under-representation of women in some service areas and some jobs</a:t>
            </a:r>
          </a:p>
          <a:p>
            <a:pPr marL="285750" indent="-285750">
              <a:buFont typeface="Arial" panose="020B0604020202020204" pitchFamily="34" charset="0"/>
              <a:buChar char="•"/>
            </a:pPr>
            <a:r>
              <a:rPr lang="en-GB"/>
              <a:t>More women work part-time </a:t>
            </a:r>
          </a:p>
          <a:p>
            <a:endParaRPr lang="en-GB"/>
          </a:p>
        </p:txBody>
      </p:sp>
    </p:spTree>
    <p:extLst>
      <p:ext uri="{BB962C8B-B14F-4D97-AF65-F5344CB8AC3E}">
        <p14:creationId xmlns:p14="http://schemas.microsoft.com/office/powerpoint/2010/main" val="341321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A2644-5380-4066-BE72-008D6AE73050}"/>
              </a:ext>
            </a:extLst>
          </p:cNvPr>
          <p:cNvSpPr>
            <a:spLocks noGrp="1"/>
          </p:cNvSpPr>
          <p:nvPr>
            <p:ph type="sldNum" sz="quarter" idx="12"/>
          </p:nvPr>
        </p:nvSpPr>
        <p:spPr/>
        <p:txBody>
          <a:bodyPr/>
          <a:lstStyle/>
          <a:p>
            <a:fld id="{CCEDD2C1-71BB-A242-A3AF-1409621C1FC6}" type="slidenum">
              <a:rPr lang="en-US" smtClean="0"/>
              <a:t>7</a:t>
            </a:fld>
            <a:endParaRPr lang="en-US"/>
          </a:p>
        </p:txBody>
      </p:sp>
      <p:sp>
        <p:nvSpPr>
          <p:cNvPr id="9" name="Content Placeholder 61">
            <a:extLst>
              <a:ext uri="{FF2B5EF4-FFF2-40B4-BE49-F238E27FC236}">
                <a16:creationId xmlns:a16="http://schemas.microsoft.com/office/drawing/2014/main" id="{DC9CF0D7-10A2-47F3-AC54-6F91908E1B1F}"/>
              </a:ext>
            </a:extLst>
          </p:cNvPr>
          <p:cNvSpPr txBox="1">
            <a:spLocks/>
          </p:cNvSpPr>
          <p:nvPr/>
        </p:nvSpPr>
        <p:spPr>
          <a:xfrm>
            <a:off x="177404" y="4951209"/>
            <a:ext cx="11837191" cy="18461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GB" sz="1350">
              <a:cs typeface="Arial" panose="020B0604020202020204" pitchFamily="34" charset="0"/>
            </a:endParaRPr>
          </a:p>
        </p:txBody>
      </p:sp>
      <p:sp>
        <p:nvSpPr>
          <p:cNvPr id="20" name="TextBox 19">
            <a:extLst>
              <a:ext uri="{FF2B5EF4-FFF2-40B4-BE49-F238E27FC236}">
                <a16:creationId xmlns:a16="http://schemas.microsoft.com/office/drawing/2014/main" id="{0082A48C-E2D7-472D-B776-D8AE2BE9CC99}"/>
              </a:ext>
            </a:extLst>
          </p:cNvPr>
          <p:cNvSpPr txBox="1"/>
          <p:nvPr/>
        </p:nvSpPr>
        <p:spPr>
          <a:xfrm>
            <a:off x="0" y="6647429"/>
            <a:ext cx="5620859" cy="200055"/>
          </a:xfrm>
          <a:prstGeom prst="rect">
            <a:avLst/>
          </a:prstGeom>
          <a:noFill/>
        </p:spPr>
        <p:txBody>
          <a:bodyPr wrap="square">
            <a:spAutoFit/>
          </a:bodyPr>
          <a:lstStyle/>
          <a:p>
            <a:r>
              <a:rPr lang="en-GB" sz="700"/>
              <a:t>Entry Level – Up to Scale 5      Supervisor Level – Scale 6 to SO.2      Middle Manager – PO.1-PO.6      Senior Manager – PO.7 equivalent and above</a:t>
            </a:r>
          </a:p>
        </p:txBody>
      </p:sp>
      <p:sp>
        <p:nvSpPr>
          <p:cNvPr id="2" name="TextBox 1">
            <a:extLst>
              <a:ext uri="{FF2B5EF4-FFF2-40B4-BE49-F238E27FC236}">
                <a16:creationId xmlns:a16="http://schemas.microsoft.com/office/drawing/2014/main" id="{B42E8985-E789-83A6-D627-C34A8C7F3AC5}"/>
              </a:ext>
            </a:extLst>
          </p:cNvPr>
          <p:cNvSpPr txBox="1"/>
          <p:nvPr/>
        </p:nvSpPr>
        <p:spPr>
          <a:xfrm>
            <a:off x="0" y="43319"/>
            <a:ext cx="12192000" cy="584775"/>
          </a:xfrm>
          <a:prstGeom prst="rect">
            <a:avLst/>
          </a:prstGeom>
          <a:solidFill>
            <a:srgbClr val="FF0000"/>
          </a:solid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Our workforce: Ethnicity</a:t>
            </a:r>
          </a:p>
        </p:txBody>
      </p:sp>
      <p:sp>
        <p:nvSpPr>
          <p:cNvPr id="3" name="TextBox 2">
            <a:extLst>
              <a:ext uri="{FF2B5EF4-FFF2-40B4-BE49-F238E27FC236}">
                <a16:creationId xmlns:a16="http://schemas.microsoft.com/office/drawing/2014/main" id="{A46B36A6-6FC3-4175-EE2F-941F69F8C218}"/>
              </a:ext>
            </a:extLst>
          </p:cNvPr>
          <p:cNvSpPr txBox="1"/>
          <p:nvPr/>
        </p:nvSpPr>
        <p:spPr>
          <a:xfrm>
            <a:off x="6672943" y="3066538"/>
            <a:ext cx="5162036" cy="1754326"/>
          </a:xfrm>
          <a:prstGeom prst="rect">
            <a:avLst/>
          </a:prstGeom>
          <a:noFill/>
        </p:spPr>
        <p:txBody>
          <a:bodyPr wrap="square" rtlCol="0">
            <a:spAutoFit/>
          </a:bodyPr>
          <a:lstStyle/>
          <a:p>
            <a:r>
              <a:rPr lang="en-GB" b="1"/>
              <a:t>Ethnicity pay gap March 2022</a:t>
            </a:r>
          </a:p>
          <a:p>
            <a:endParaRPr lang="en-GB"/>
          </a:p>
          <a:p>
            <a:r>
              <a:rPr lang="en-GB"/>
              <a:t>Black Asian Minority Ethnic staff median hourly rate is: </a:t>
            </a:r>
          </a:p>
          <a:p>
            <a:r>
              <a:rPr lang="en-GB"/>
              <a:t>2.5% higher than white British staff </a:t>
            </a:r>
          </a:p>
          <a:p>
            <a:r>
              <a:rPr lang="en-GB"/>
              <a:t>£0.45 hourly rate </a:t>
            </a:r>
          </a:p>
        </p:txBody>
      </p:sp>
      <p:sp>
        <p:nvSpPr>
          <p:cNvPr id="7" name="TextBox 6">
            <a:extLst>
              <a:ext uri="{FF2B5EF4-FFF2-40B4-BE49-F238E27FC236}">
                <a16:creationId xmlns:a16="http://schemas.microsoft.com/office/drawing/2014/main" id="{3F6DEE9F-279E-78B1-F044-5A7588B988FC}"/>
              </a:ext>
            </a:extLst>
          </p:cNvPr>
          <p:cNvSpPr txBox="1"/>
          <p:nvPr/>
        </p:nvSpPr>
        <p:spPr>
          <a:xfrm>
            <a:off x="6815561" y="5021921"/>
            <a:ext cx="5199034" cy="1754326"/>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GB"/>
              <a:t>Under-representation of black, Asian, minority ethnic staff in some large service areas, with low turnover of staff</a:t>
            </a:r>
          </a:p>
          <a:p>
            <a:pPr marL="285750" indent="-285750">
              <a:buFont typeface="Arial" panose="020B0604020202020204" pitchFamily="34" charset="0"/>
              <a:buChar char="•"/>
            </a:pPr>
            <a:r>
              <a:rPr lang="en-GB"/>
              <a:t>Under representation at senior levels </a:t>
            </a:r>
          </a:p>
          <a:p>
            <a:pPr marL="285750" indent="-285750">
              <a:buFont typeface="Arial" panose="020B0604020202020204" pitchFamily="34" charset="0"/>
              <a:buChar char="•"/>
            </a:pPr>
            <a:r>
              <a:rPr lang="en-GB"/>
              <a:t>Not currently representative of the borough, but new starters broadly representative 59.7%.</a:t>
            </a:r>
          </a:p>
        </p:txBody>
      </p:sp>
      <p:graphicFrame>
        <p:nvGraphicFramePr>
          <p:cNvPr id="18" name="Chart 17">
            <a:extLst>
              <a:ext uri="{FF2B5EF4-FFF2-40B4-BE49-F238E27FC236}">
                <a16:creationId xmlns:a16="http://schemas.microsoft.com/office/drawing/2014/main" id="{4F3EED36-BEFD-B338-3FB2-40F40F8F8694}"/>
              </a:ext>
            </a:extLst>
          </p:cNvPr>
          <p:cNvGraphicFramePr/>
          <p:nvPr>
            <p:extLst>
              <p:ext uri="{D42A27DB-BD31-4B8C-83A1-F6EECF244321}">
                <p14:modId xmlns:p14="http://schemas.microsoft.com/office/powerpoint/2010/main" val="3292747431"/>
              </p:ext>
            </p:extLst>
          </p:nvPr>
        </p:nvGraphicFramePr>
        <p:xfrm>
          <a:off x="288351" y="447721"/>
          <a:ext cx="5162037" cy="2879964"/>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20">
            <a:extLst>
              <a:ext uri="{FF2B5EF4-FFF2-40B4-BE49-F238E27FC236}">
                <a16:creationId xmlns:a16="http://schemas.microsoft.com/office/drawing/2014/main" id="{BD16441D-5288-FF77-DEC4-5ADB75E1F27D}"/>
              </a:ext>
            </a:extLst>
          </p:cNvPr>
          <p:cNvPicPr>
            <a:picLocks noChangeAspect="1"/>
          </p:cNvPicPr>
          <p:nvPr/>
        </p:nvPicPr>
        <p:blipFill>
          <a:blip r:embed="rId4"/>
          <a:stretch>
            <a:fillRect/>
          </a:stretch>
        </p:blipFill>
        <p:spPr>
          <a:xfrm>
            <a:off x="6973643" y="901006"/>
            <a:ext cx="2487669" cy="2063126"/>
          </a:xfrm>
          <a:prstGeom prst="rect">
            <a:avLst/>
          </a:prstGeom>
        </p:spPr>
      </p:pic>
      <p:sp>
        <p:nvSpPr>
          <p:cNvPr id="5" name="TextBox 4">
            <a:extLst>
              <a:ext uri="{FF2B5EF4-FFF2-40B4-BE49-F238E27FC236}">
                <a16:creationId xmlns:a16="http://schemas.microsoft.com/office/drawing/2014/main" id="{8FE2308A-8F43-CBA0-34DA-D5AAC51BE4B2}"/>
              </a:ext>
            </a:extLst>
          </p:cNvPr>
          <p:cNvSpPr txBox="1"/>
          <p:nvPr/>
        </p:nvSpPr>
        <p:spPr>
          <a:xfrm>
            <a:off x="6819318" y="554088"/>
            <a:ext cx="4288971" cy="369332"/>
          </a:xfrm>
          <a:prstGeom prst="rect">
            <a:avLst/>
          </a:prstGeom>
          <a:noFill/>
        </p:spPr>
        <p:txBody>
          <a:bodyPr wrap="square" rtlCol="0">
            <a:spAutoFit/>
          </a:bodyPr>
          <a:lstStyle/>
          <a:p>
            <a:r>
              <a:rPr lang="en-GB"/>
              <a:t>Senior Management (P07 and above)</a:t>
            </a:r>
          </a:p>
        </p:txBody>
      </p:sp>
      <p:graphicFrame>
        <p:nvGraphicFramePr>
          <p:cNvPr id="26" name="Chart 25">
            <a:extLst>
              <a:ext uri="{FF2B5EF4-FFF2-40B4-BE49-F238E27FC236}">
                <a16:creationId xmlns:a16="http://schemas.microsoft.com/office/drawing/2014/main" id="{9118791C-C2E8-27F7-65CC-9FB695295F98}"/>
              </a:ext>
            </a:extLst>
          </p:cNvPr>
          <p:cNvGraphicFramePr>
            <a:graphicFrameLocks/>
          </p:cNvGraphicFramePr>
          <p:nvPr>
            <p:extLst>
              <p:ext uri="{D42A27DB-BD31-4B8C-83A1-F6EECF244321}">
                <p14:modId xmlns:p14="http://schemas.microsoft.com/office/powerpoint/2010/main" val="4068882747"/>
              </p:ext>
            </p:extLst>
          </p:nvPr>
        </p:nvGraphicFramePr>
        <p:xfrm>
          <a:off x="0" y="3652588"/>
          <a:ext cx="6674571" cy="33953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661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F578-8E87-474C-8843-84A100AE2DFC}"/>
              </a:ext>
            </a:extLst>
          </p:cNvPr>
          <p:cNvSpPr>
            <a:spLocks noGrp="1"/>
          </p:cNvSpPr>
          <p:nvPr>
            <p:ph type="title"/>
          </p:nvPr>
        </p:nvSpPr>
        <p:spPr>
          <a:xfrm>
            <a:off x="106126" y="389370"/>
            <a:ext cx="12192000" cy="625474"/>
          </a:xfrm>
        </p:spPr>
        <p:txBody>
          <a:bodyPr>
            <a:noAutofit/>
          </a:bodyPr>
          <a:lstStyle/>
          <a:p>
            <a:pPr defTabSz="457200">
              <a:lnSpc>
                <a:spcPts val="4300"/>
              </a:lnSpc>
            </a:pPr>
            <a:r>
              <a:rPr lang="en-GB" sz="3200">
                <a:ea typeface="MS PGothic"/>
              </a:rPr>
              <a:t>Our vision for being an Inclusive Employer</a:t>
            </a:r>
            <a:br>
              <a:rPr lang="en-GB" sz="3200">
                <a:ea typeface="MS PGothic"/>
              </a:rPr>
            </a:br>
            <a:endParaRPr lang="en-GB" sz="3200">
              <a:ea typeface="MS PGothic"/>
            </a:endParaRPr>
          </a:p>
        </p:txBody>
      </p:sp>
      <p:graphicFrame>
        <p:nvGraphicFramePr>
          <p:cNvPr id="6" name="Content Placeholder 1">
            <a:extLst>
              <a:ext uri="{FF2B5EF4-FFF2-40B4-BE49-F238E27FC236}">
                <a16:creationId xmlns:a16="http://schemas.microsoft.com/office/drawing/2014/main" id="{13B6A59F-32C7-495E-9EB1-88E44A75FE83}"/>
              </a:ext>
            </a:extLst>
          </p:cNvPr>
          <p:cNvGraphicFramePr>
            <a:graphicFrameLocks noGrp="1"/>
          </p:cNvGraphicFramePr>
          <p:nvPr>
            <p:extLst>
              <p:ext uri="{D42A27DB-BD31-4B8C-83A1-F6EECF244321}">
                <p14:modId xmlns:p14="http://schemas.microsoft.com/office/powerpoint/2010/main" val="2539302134"/>
              </p:ext>
            </p:extLst>
          </p:nvPr>
        </p:nvGraphicFramePr>
        <p:xfrm>
          <a:off x="780648" y="1014844"/>
          <a:ext cx="10630704" cy="482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1F175978-6452-4262-9667-4F00AA1A7623}"/>
              </a:ext>
            </a:extLst>
          </p:cNvPr>
          <p:cNvSpPr txBox="1">
            <a:spLocks/>
          </p:cNvSpPr>
          <p:nvPr/>
        </p:nvSpPr>
        <p:spPr>
          <a:xfrm>
            <a:off x="780648" y="5719626"/>
            <a:ext cx="8700809" cy="625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lnSpc>
                <a:spcPts val="4300"/>
              </a:lnSpc>
            </a:pPr>
            <a:r>
              <a:rPr lang="en-GB" sz="1600" b="1">
                <a:solidFill>
                  <a:srgbClr val="C00000"/>
                </a:solidFill>
                <a:latin typeface="Arial" panose="020B0604020202020204" pitchFamily="34" charset="0"/>
                <a:ea typeface="MS PGothic"/>
                <a:cs typeface="Arial" panose="020B0604020202020204" pitchFamily="34" charset="0"/>
              </a:rPr>
              <a:t>We recognise some of these aims and priorities will be quicker to achieve than others</a:t>
            </a:r>
          </a:p>
        </p:txBody>
      </p:sp>
    </p:spTree>
    <p:extLst>
      <p:ext uri="{BB962C8B-B14F-4D97-AF65-F5344CB8AC3E}">
        <p14:creationId xmlns:p14="http://schemas.microsoft.com/office/powerpoint/2010/main" val="164165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3C35CA0-EFEB-0A3E-EAF2-0465C8AF081F}"/>
              </a:ext>
            </a:extLst>
          </p:cNvPr>
          <p:cNvSpPr/>
          <p:nvPr/>
        </p:nvSpPr>
        <p:spPr>
          <a:xfrm>
            <a:off x="94847" y="1144041"/>
            <a:ext cx="11902521" cy="803461"/>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r>
              <a:rPr lang="en-GB"/>
              <a:t>	</a:t>
            </a:r>
            <a:r>
              <a:rPr lang="en-GB" sz="2400"/>
              <a:t>Fairness and transparency in our recruitment and selection processes and practices</a:t>
            </a:r>
          </a:p>
          <a:p>
            <a:r>
              <a:rPr lang="en-GB" sz="2400"/>
              <a:t>	Leadership at every level representative of the borough we serve   </a:t>
            </a:r>
          </a:p>
        </p:txBody>
      </p:sp>
      <p:sp>
        <p:nvSpPr>
          <p:cNvPr id="2" name="Content Placeholder 1">
            <a:extLst>
              <a:ext uri="{FF2B5EF4-FFF2-40B4-BE49-F238E27FC236}">
                <a16:creationId xmlns:a16="http://schemas.microsoft.com/office/drawing/2014/main" id="{F916E998-FB36-7233-ED6B-608E7921DC9F}"/>
              </a:ext>
            </a:extLst>
          </p:cNvPr>
          <p:cNvSpPr>
            <a:spLocks noGrp="1"/>
          </p:cNvSpPr>
          <p:nvPr>
            <p:ph idx="1"/>
          </p:nvPr>
        </p:nvSpPr>
        <p:spPr>
          <a:xfrm>
            <a:off x="634844" y="7215643"/>
            <a:ext cx="11533605" cy="5007474"/>
          </a:xfrm>
        </p:spPr>
        <p:txBody>
          <a:bodyPr>
            <a:normAutofit/>
          </a:bodyPr>
          <a:lstStyle/>
          <a:p>
            <a:pPr marL="0" indent="0">
              <a:buNone/>
            </a:pPr>
            <a:endParaRPr lang="en-GB"/>
          </a:p>
          <a:p>
            <a:pPr marL="0" indent="0">
              <a:buNone/>
            </a:pPr>
            <a:endParaRPr lang="en-GB"/>
          </a:p>
          <a:p>
            <a:endParaRPr lang="en-GB"/>
          </a:p>
          <a:p>
            <a:pPr marL="0" indent="0">
              <a:buNone/>
            </a:pPr>
            <a:r>
              <a:rPr lang="en-GB" b="1"/>
              <a:t>Policy:</a:t>
            </a:r>
          </a:p>
          <a:p>
            <a:r>
              <a:rPr lang="en-GB"/>
              <a:t>Consistent review of policies to ensure inclusive in approach</a:t>
            </a:r>
          </a:p>
          <a:p>
            <a:r>
              <a:rPr lang="en-GB"/>
              <a:t>Development of Harassment and Bullying policy working with Staff Networks – includes offer of informal and formal ways to raise issues</a:t>
            </a:r>
          </a:p>
          <a:p>
            <a:r>
              <a:rPr lang="en-GB"/>
              <a:t>Miscarriage and Pregnancy Loss special leave</a:t>
            </a:r>
          </a:p>
          <a:p>
            <a:r>
              <a:rPr lang="en-GB"/>
              <a:t>Internships </a:t>
            </a:r>
          </a:p>
          <a:p>
            <a:pPr marL="0" indent="0">
              <a:buNone/>
            </a:pPr>
            <a:endParaRPr lang="en-GB"/>
          </a:p>
          <a:p>
            <a:endParaRPr lang="en-GB"/>
          </a:p>
        </p:txBody>
      </p:sp>
      <p:sp>
        <p:nvSpPr>
          <p:cNvPr id="3" name="Title 2">
            <a:extLst>
              <a:ext uri="{FF2B5EF4-FFF2-40B4-BE49-F238E27FC236}">
                <a16:creationId xmlns:a16="http://schemas.microsoft.com/office/drawing/2014/main" id="{3E8BA6EF-D842-47B7-B084-A7EB6D346A8B}"/>
              </a:ext>
            </a:extLst>
          </p:cNvPr>
          <p:cNvSpPr>
            <a:spLocks noGrp="1"/>
          </p:cNvSpPr>
          <p:nvPr>
            <p:ph type="title"/>
          </p:nvPr>
        </p:nvSpPr>
        <p:spPr/>
        <p:txBody>
          <a:bodyPr>
            <a:noAutofit/>
          </a:bodyPr>
          <a:lstStyle/>
          <a:p>
            <a:r>
              <a:rPr lang="en-GB" sz="3200"/>
              <a:t>Inclusive Employer Actions </a:t>
            </a:r>
          </a:p>
        </p:txBody>
      </p:sp>
      <p:sp>
        <p:nvSpPr>
          <p:cNvPr id="6" name="Rectangle 5" descr="Influencer">
            <a:extLst>
              <a:ext uri="{FF2B5EF4-FFF2-40B4-BE49-F238E27FC236}">
                <a16:creationId xmlns:a16="http://schemas.microsoft.com/office/drawing/2014/main" id="{A7B132F5-9C48-8889-71BC-671B90EE768D}"/>
              </a:ext>
            </a:extLst>
          </p:cNvPr>
          <p:cNvSpPr/>
          <p:nvPr/>
        </p:nvSpPr>
        <p:spPr>
          <a:xfrm>
            <a:off x="413893" y="1186149"/>
            <a:ext cx="441903" cy="441903"/>
          </a:xfrm>
          <a:prstGeom prst="rect">
            <a:avLst/>
          </a:prstGeom>
          <a: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9044D626-D248-529C-ED0B-E4FD2F0EB117}"/>
              </a:ext>
            </a:extLst>
          </p:cNvPr>
          <p:cNvSpPr txBox="1"/>
          <p:nvPr/>
        </p:nvSpPr>
        <p:spPr>
          <a:xfrm>
            <a:off x="413893" y="2413337"/>
            <a:ext cx="10393712" cy="3170099"/>
          </a:xfrm>
          <a:prstGeom prst="rect">
            <a:avLst/>
          </a:prstGeom>
          <a:noFill/>
        </p:spPr>
        <p:txBody>
          <a:bodyPr wrap="square">
            <a:spAutoFit/>
          </a:bodyPr>
          <a:lstStyle/>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Applications anonymised</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Mandatory diverse panels (gender and ethnicity)</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Values based approach to recruitment and selection, with new mandatory training for all managers involved in selection</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Focus on senior appointments, and where services have high levels of under-representation </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Procurement process for JNC (Senior Officer recruitment) redesigned </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Oversight of recruitment processes by Workforce Board </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New arrangements for secondments </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Support for applicants, and longer lead in time for Heads of Service appointments </a:t>
            </a:r>
          </a:p>
        </p:txBody>
      </p:sp>
    </p:spTree>
    <p:extLst>
      <p:ext uri="{BB962C8B-B14F-4D97-AF65-F5344CB8AC3E}">
        <p14:creationId xmlns:p14="http://schemas.microsoft.com/office/powerpoint/2010/main" val="533802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7217874C632E48AE4EB364979C1A10" ma:contentTypeVersion="13" ma:contentTypeDescription="Create a new document." ma:contentTypeScope="" ma:versionID="cbcf11f361c88c45c3e2799eacdc3412">
  <xsd:schema xmlns:xsd="http://www.w3.org/2001/XMLSchema" xmlns:xs="http://www.w3.org/2001/XMLSchema" xmlns:p="http://schemas.microsoft.com/office/2006/metadata/properties" xmlns:ns3="d8a60eb6-d4ab-45cd-af65-3537dd4657cb" xmlns:ns4="e858f7c7-96fc-48b5-a7af-77db283d6193" targetNamespace="http://schemas.microsoft.com/office/2006/metadata/properties" ma:root="true" ma:fieldsID="88dcf1b0c0fdbdcf60a15e3e5a98481e" ns3:_="" ns4:_="">
    <xsd:import namespace="d8a60eb6-d4ab-45cd-af65-3537dd4657cb"/>
    <xsd:import namespace="e858f7c7-96fc-48b5-a7af-77db283d619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60eb6-d4ab-45cd-af65-3537dd465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58f7c7-96fc-48b5-a7af-77db283d61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87AC60-E2C3-4275-922A-CF75521413B2}">
  <ds:schemaRefs>
    <ds:schemaRef ds:uri="d8a60eb6-d4ab-45cd-af65-3537dd4657cb"/>
    <ds:schemaRef ds:uri="e858f7c7-96fc-48b5-a7af-77db283d61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7FE427-B5FA-444E-8CB9-977D1D7C70B7}">
  <ds:schemaRefs>
    <ds:schemaRef ds:uri="http://schemas.microsoft.com/sharepoint/v3/contenttype/forms"/>
  </ds:schemaRefs>
</ds:datastoreItem>
</file>

<file path=customXml/itemProps3.xml><?xml version="1.0" encoding="utf-8"?>
<ds:datastoreItem xmlns:ds="http://schemas.openxmlformats.org/officeDocument/2006/customXml" ds:itemID="{028BA224-D1D4-4113-B16F-F539EE02D896}">
  <ds:schemaRefs>
    <ds:schemaRef ds:uri="d8a60eb6-d4ab-45cd-af65-3537dd4657cb"/>
    <ds:schemaRef ds:uri="e858f7c7-96fc-48b5-a7af-77db283d61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1747</Words>
  <Application>Microsoft Office PowerPoint</Application>
  <PresentationFormat>Widescreen</PresentationFormat>
  <Paragraphs>189</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Bahnschrift</vt:lpstr>
      <vt:lpstr>Calibri</vt:lpstr>
      <vt:lpstr>Lucida Sans</vt:lpstr>
      <vt:lpstr>Office Theme</vt:lpstr>
      <vt:lpstr>PowerPoint Presentation</vt:lpstr>
      <vt:lpstr>What we will be covering</vt:lpstr>
      <vt:lpstr>Groups with protected characteristics</vt:lpstr>
      <vt:lpstr>Public Sector Equality Duty </vt:lpstr>
      <vt:lpstr>Equality Impact Assessments help us to… </vt:lpstr>
      <vt:lpstr>PowerPoint Presentation</vt:lpstr>
      <vt:lpstr>PowerPoint Presentation</vt:lpstr>
      <vt:lpstr>Our vision for being an Inclusive Employer </vt:lpstr>
      <vt:lpstr>Inclusive Employer Actions </vt:lpstr>
      <vt:lpstr>Inclusive Employer Actions</vt:lpstr>
      <vt:lpstr>Inclusive Employer Actions</vt:lpstr>
      <vt:lpstr>PowerPoint Presentation</vt:lpstr>
      <vt:lpstr>Traits of an Inclusive Leader at LBBD</vt:lpstr>
      <vt:lpstr>Workforce Race Equalities Standards (WRES)</vt:lpstr>
      <vt:lpstr>Workplace Race Equality Standards (WRES)</vt:lpstr>
      <vt:lpstr>Staff Networks </vt:lpstr>
      <vt:lpstr>Feedback from Staff Networks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Cooper</dc:creator>
  <cp:lastModifiedBy>Taylor Lois</cp:lastModifiedBy>
  <cp:revision>2</cp:revision>
  <dcterms:created xsi:type="dcterms:W3CDTF">2022-06-09T19:23:23Z</dcterms:created>
  <dcterms:modified xsi:type="dcterms:W3CDTF">2022-08-04T14:00:41Z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0x010100067217874C632E48AE4EB364979C1A10</vt:lpwstr>
  </property>
  <property fmtid="{D5CDD505-2E9C-101B-9397-08002B2CF9AE}" pid="3" name="_dlc_DocIdItemGuid">
    <vt:lpwstr>f43e3f14-9a50-4249-9309-a5a2a257fea3</vt:lpwstr>
  </property>
  <property fmtid="{D5CDD505-2E9C-101B-9397-08002B2CF9AE}" pid="4" name="a8455ed1fd22475083a09a91de16b8fd">
    <vt:lpwstr/>
  </property>
  <property fmtid="{D5CDD505-2E9C-101B-9397-08002B2CF9AE}" pid="5" name="MediaServiceImageTags">
    <vt:lpwstr/>
  </property>
  <property fmtid="{D5CDD505-2E9C-101B-9397-08002B2CF9AE}" pid="6" name="LGCS">
    <vt:lpwstr/>
  </property>
  <property fmtid="{D5CDD505-2E9C-101B-9397-08002B2CF9AE}" pid="7" name="CType">
    <vt:lpwstr/>
  </property>
  <property fmtid="{D5CDD505-2E9C-101B-9397-08002B2CF9AE}" pid="8" name="Financial_x0020_Year">
    <vt:lpwstr/>
  </property>
  <property fmtid="{D5CDD505-2E9C-101B-9397-08002B2CF9AE}" pid="9" name="Financial Year">
    <vt:lpwstr/>
  </property>
</Properties>
</file>