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491" r:id="rId3"/>
    <p:sldId id="488" r:id="rId4"/>
    <p:sldId id="446" r:id="rId5"/>
    <p:sldId id="486" r:id="rId6"/>
    <p:sldId id="487" r:id="rId7"/>
    <p:sldId id="489" r:id="rId8"/>
    <p:sldId id="490" r:id="rId9"/>
    <p:sldId id="485" r:id="rId10"/>
    <p:sldId id="262" r:id="rId11"/>
    <p:sldId id="492" r:id="rId12"/>
    <p:sldId id="269" r:id="rId13"/>
    <p:sldId id="493" r:id="rId14"/>
    <p:sldId id="4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F74BE-5A53-4269-A0CA-9E27F8B36278}" v="67" dt="2021-10-12T12:16:58.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899" autoAdjust="0"/>
  </p:normalViewPr>
  <p:slideViewPr>
    <p:cSldViewPr snapToGrid="0">
      <p:cViewPr varScale="1">
        <p:scale>
          <a:sx n="94" d="100"/>
          <a:sy n="94" d="100"/>
        </p:scale>
        <p:origin x="10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Members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02842785804856E-2"/>
          <c:y val="0.1280042812911325"/>
          <c:w val="0.88370153097165038"/>
          <c:h val="0.70492044012047572"/>
        </c:manualLayout>
      </c:layout>
      <c:lineChart>
        <c:grouping val="standard"/>
        <c:varyColors val="0"/>
        <c:ser>
          <c:idx val="0"/>
          <c:order val="0"/>
          <c:tx>
            <c:strRef>
              <c:f>Sheet1!$B$1</c:f>
              <c:strCache>
                <c:ptCount val="1"/>
                <c:pt idx="0">
                  <c:v>Members Received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9761431411530837E-2"/>
                  <c:y val="-7.138607971445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B2-470E-89BF-0820FC738916}"/>
                </c:ext>
              </c:extLst>
            </c:dLbl>
            <c:dLbl>
              <c:idx val="1"/>
              <c:layout>
                <c:manualLayout>
                  <c:x val="-4.5559447185757427E-17"/>
                  <c:y val="-4.461629982153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B2-470E-89BF-0820FC738916}"/>
                </c:ext>
              </c:extLst>
            </c:dLbl>
            <c:dLbl>
              <c:idx val="2"/>
              <c:layout>
                <c:manualLayout>
                  <c:x val="2.485089463220676E-3"/>
                  <c:y val="-4.461629982153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B2-470E-89BF-0820FC738916}"/>
                </c:ext>
              </c:extLst>
            </c:dLbl>
            <c:dLbl>
              <c:idx val="3"/>
              <c:layout>
                <c:manualLayout>
                  <c:x val="0"/>
                  <c:y val="-3.569303985722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B2-470E-89BF-0820FC738916}"/>
                </c:ext>
              </c:extLst>
            </c:dLbl>
            <c:dLbl>
              <c:idx val="4"/>
              <c:layout>
                <c:manualLayout>
                  <c:x val="-3.9761431411530906E-2"/>
                  <c:y val="-0.11897679952409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B2-470E-89BF-0820FC738916}"/>
                </c:ext>
              </c:extLst>
            </c:dLbl>
            <c:dLbl>
              <c:idx val="5"/>
              <c:layout>
                <c:manualLayout>
                  <c:x val="1.2425447316103471E-2"/>
                  <c:y val="-3.5693039857227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B2-470E-89BF-0820FC738916}"/>
                </c:ext>
              </c:extLst>
            </c:dLbl>
            <c:dLbl>
              <c:idx val="6"/>
              <c:layout>
                <c:manualLayout>
                  <c:x val="0"/>
                  <c:y val="-2.9744199881023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B2-470E-89BF-0820FC738916}"/>
                </c:ext>
              </c:extLst>
            </c:dLbl>
            <c:dLbl>
              <c:idx val="7"/>
              <c:layout>
                <c:manualLayout>
                  <c:x val="-1.4910536779324055E-2"/>
                  <c:y val="-3.569303985722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B2-470E-89BF-0820FC738916}"/>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44197</c:v>
                </c:pt>
                <c:pt idx="1">
                  <c:v>44228</c:v>
                </c:pt>
                <c:pt idx="2">
                  <c:v>44256</c:v>
                </c:pt>
                <c:pt idx="3">
                  <c:v>44287</c:v>
                </c:pt>
                <c:pt idx="4">
                  <c:v>44317</c:v>
                </c:pt>
                <c:pt idx="5">
                  <c:v>44348</c:v>
                </c:pt>
                <c:pt idx="6">
                  <c:v>44378</c:v>
                </c:pt>
                <c:pt idx="7">
                  <c:v>44409</c:v>
                </c:pt>
              </c:numCache>
            </c:numRef>
          </c:cat>
          <c:val>
            <c:numRef>
              <c:f>Sheet1!$B$2:$B$9</c:f>
              <c:numCache>
                <c:formatCode>General</c:formatCode>
                <c:ptCount val="8"/>
                <c:pt idx="0">
                  <c:v>245</c:v>
                </c:pt>
                <c:pt idx="1">
                  <c:v>343</c:v>
                </c:pt>
                <c:pt idx="2">
                  <c:v>389</c:v>
                </c:pt>
                <c:pt idx="3">
                  <c:v>353</c:v>
                </c:pt>
                <c:pt idx="4">
                  <c:v>313</c:v>
                </c:pt>
                <c:pt idx="5">
                  <c:v>534</c:v>
                </c:pt>
                <c:pt idx="6">
                  <c:v>458</c:v>
                </c:pt>
                <c:pt idx="7">
                  <c:v>400</c:v>
                </c:pt>
              </c:numCache>
            </c:numRef>
          </c:val>
          <c:smooth val="0"/>
          <c:extLst>
            <c:ext xmlns:c16="http://schemas.microsoft.com/office/drawing/2014/chart" uri="{C3380CC4-5D6E-409C-BE32-E72D297353CC}">
              <c16:uniqueId val="{00000000-E34B-491B-A769-3612C164658D}"/>
            </c:ext>
          </c:extLst>
        </c:ser>
        <c:ser>
          <c:idx val="1"/>
          <c:order val="1"/>
          <c:tx>
            <c:strRef>
              <c:f>Sheet1!$C$1</c:f>
              <c:strCache>
                <c:ptCount val="1"/>
                <c:pt idx="0">
                  <c:v>Members in SLA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tx>
                <c:rich>
                  <a:bodyPr/>
                  <a:lstStyle/>
                  <a:p>
                    <a:r>
                      <a:rPr lang="en-US"/>
                      <a:t>86%</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3B2-470E-89BF-0820FC738916}"/>
                </c:ext>
              </c:extLst>
            </c:dLbl>
            <c:dLbl>
              <c:idx val="1"/>
              <c:tx>
                <c:rich>
                  <a:bodyPr/>
                  <a:lstStyle/>
                  <a:p>
                    <a:r>
                      <a:rPr lang="en-US"/>
                      <a:t>80%</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3B2-470E-89BF-0820FC738916}"/>
                </c:ext>
              </c:extLst>
            </c:dLbl>
            <c:dLbl>
              <c:idx val="2"/>
              <c:tx>
                <c:rich>
                  <a:bodyPr/>
                  <a:lstStyle/>
                  <a:p>
                    <a:r>
                      <a:rPr lang="en-US"/>
                      <a:t>83%</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3B2-470E-89BF-0820FC738916}"/>
                </c:ext>
              </c:extLst>
            </c:dLbl>
            <c:dLbl>
              <c:idx val="3"/>
              <c:tx>
                <c:rich>
                  <a:bodyPr/>
                  <a:lstStyle/>
                  <a:p>
                    <a:r>
                      <a:rPr lang="en-US"/>
                      <a:t>82%</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3B2-470E-89BF-0820FC738916}"/>
                </c:ext>
              </c:extLst>
            </c:dLbl>
            <c:dLbl>
              <c:idx val="4"/>
              <c:tx>
                <c:rich>
                  <a:bodyPr/>
                  <a:lstStyle/>
                  <a:p>
                    <a:r>
                      <a:rPr lang="en-US"/>
                      <a:t>79%</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3B2-470E-89BF-0820FC738916}"/>
                </c:ext>
              </c:extLst>
            </c:dLbl>
            <c:dLbl>
              <c:idx val="5"/>
              <c:layout>
                <c:manualLayout>
                  <c:x val="-3.4399899813716127E-2"/>
                  <c:y val="9.6088754818794586E-2"/>
                </c:manualLayout>
              </c:layout>
              <c:tx>
                <c:rich>
                  <a:bodyPr/>
                  <a:lstStyle/>
                  <a:p>
                    <a:r>
                      <a:rPr lang="en-US"/>
                      <a:t>81%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3B2-470E-89BF-0820FC738916}"/>
                </c:ext>
              </c:extLst>
            </c:dLbl>
            <c:dLbl>
              <c:idx val="6"/>
              <c:tx>
                <c:rich>
                  <a:bodyPr/>
                  <a:lstStyle/>
                  <a:p>
                    <a:r>
                      <a:rPr lang="en-US"/>
                      <a:t>77%</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3B2-470E-89BF-0820FC738916}"/>
                </c:ext>
              </c:extLst>
            </c:dLbl>
            <c:dLbl>
              <c:idx val="7"/>
              <c:tx>
                <c:rich>
                  <a:bodyPr/>
                  <a:lstStyle/>
                  <a:p>
                    <a:r>
                      <a:rPr lang="en-US"/>
                      <a:t>68%</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3B2-470E-89BF-0820FC738916}"/>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44197</c:v>
                </c:pt>
                <c:pt idx="1">
                  <c:v>44228</c:v>
                </c:pt>
                <c:pt idx="2">
                  <c:v>44256</c:v>
                </c:pt>
                <c:pt idx="3">
                  <c:v>44287</c:v>
                </c:pt>
                <c:pt idx="4">
                  <c:v>44317</c:v>
                </c:pt>
                <c:pt idx="5">
                  <c:v>44348</c:v>
                </c:pt>
                <c:pt idx="6">
                  <c:v>44378</c:v>
                </c:pt>
                <c:pt idx="7">
                  <c:v>44409</c:v>
                </c:pt>
              </c:numCache>
            </c:numRef>
          </c:cat>
          <c:val>
            <c:numRef>
              <c:f>Sheet1!$C$2:$C$9</c:f>
              <c:numCache>
                <c:formatCode>General</c:formatCode>
                <c:ptCount val="8"/>
                <c:pt idx="0">
                  <c:v>211</c:v>
                </c:pt>
                <c:pt idx="1">
                  <c:v>273</c:v>
                </c:pt>
                <c:pt idx="2">
                  <c:v>323</c:v>
                </c:pt>
                <c:pt idx="3">
                  <c:v>290</c:v>
                </c:pt>
                <c:pt idx="4">
                  <c:v>248</c:v>
                </c:pt>
                <c:pt idx="5">
                  <c:v>430</c:v>
                </c:pt>
                <c:pt idx="6">
                  <c:v>354</c:v>
                </c:pt>
                <c:pt idx="7">
                  <c:v>271</c:v>
                </c:pt>
              </c:numCache>
            </c:numRef>
          </c:val>
          <c:smooth val="0"/>
          <c:extLst>
            <c:ext xmlns:c16="http://schemas.microsoft.com/office/drawing/2014/chart" uri="{C3380CC4-5D6E-409C-BE32-E72D297353CC}">
              <c16:uniqueId val="{00000001-E34B-491B-A769-3612C164658D}"/>
            </c:ext>
          </c:extLst>
        </c:ser>
        <c:dLbls>
          <c:showLegendKey val="0"/>
          <c:showVal val="0"/>
          <c:showCatName val="0"/>
          <c:showSerName val="0"/>
          <c:showPercent val="0"/>
          <c:showBubbleSize val="0"/>
        </c:dLbls>
        <c:marker val="1"/>
        <c:smooth val="0"/>
        <c:axId val="578678272"/>
        <c:axId val="578676304"/>
      </c:lineChart>
      <c:dateAx>
        <c:axId val="5786782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676304"/>
        <c:crosses val="autoZero"/>
        <c:auto val="1"/>
        <c:lblOffset val="100"/>
        <c:baseTimeUnit val="months"/>
      </c:dateAx>
      <c:valAx>
        <c:axId val="578676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67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Members</a:t>
            </a:r>
            <a:r>
              <a:rPr lang="en-GB" baseline="0"/>
              <a:t> Casework Received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Quarter 1</c:v>
                </c:pt>
              </c:strCache>
            </c:strRef>
          </c:tx>
          <c:spPr>
            <a:solidFill>
              <a:schemeClr val="accent1"/>
            </a:solidFill>
            <a:ln>
              <a:noFill/>
            </a:ln>
            <a:effectLst/>
          </c:spPr>
          <c:invertIfNegative val="0"/>
          <c:cat>
            <c:strRef>
              <c:f>Sheet1!$A$2:$A$7</c:f>
              <c:strCache>
                <c:ptCount val="6"/>
                <c:pt idx="0">
                  <c:v>BD Group </c:v>
                </c:pt>
                <c:pt idx="1">
                  <c:v>Be First </c:v>
                </c:pt>
                <c:pt idx="2">
                  <c:v>Community Solutions </c:v>
                </c:pt>
                <c:pt idx="3">
                  <c:v>Core Services </c:v>
                </c:pt>
                <c:pt idx="4">
                  <c:v>Inclusive Growth </c:v>
                </c:pt>
                <c:pt idx="5">
                  <c:v>My Place </c:v>
                </c:pt>
              </c:strCache>
            </c:strRef>
          </c:cat>
          <c:val>
            <c:numRef>
              <c:f>Sheet1!$B$2:$B$7</c:f>
              <c:numCache>
                <c:formatCode>General</c:formatCode>
                <c:ptCount val="6"/>
                <c:pt idx="0">
                  <c:v>98</c:v>
                </c:pt>
                <c:pt idx="1">
                  <c:v>35</c:v>
                </c:pt>
                <c:pt idx="2">
                  <c:v>209</c:v>
                </c:pt>
                <c:pt idx="3">
                  <c:v>367</c:v>
                </c:pt>
                <c:pt idx="4">
                  <c:v>4</c:v>
                </c:pt>
                <c:pt idx="5">
                  <c:v>264</c:v>
                </c:pt>
              </c:numCache>
            </c:numRef>
          </c:val>
          <c:extLst>
            <c:ext xmlns:c16="http://schemas.microsoft.com/office/drawing/2014/chart" uri="{C3380CC4-5D6E-409C-BE32-E72D297353CC}">
              <c16:uniqueId val="{00000000-EA65-4095-B720-9A1F540C15C5}"/>
            </c:ext>
          </c:extLst>
        </c:ser>
        <c:ser>
          <c:idx val="1"/>
          <c:order val="1"/>
          <c:tx>
            <c:strRef>
              <c:f>Sheet1!$C$1</c:f>
              <c:strCache>
                <c:ptCount val="1"/>
                <c:pt idx="0">
                  <c:v>Quarter 2</c:v>
                </c:pt>
              </c:strCache>
            </c:strRef>
          </c:tx>
          <c:spPr>
            <a:solidFill>
              <a:schemeClr val="accent2"/>
            </a:solidFill>
            <a:ln>
              <a:noFill/>
            </a:ln>
            <a:effectLst/>
          </c:spPr>
          <c:invertIfNegative val="0"/>
          <c:cat>
            <c:strRef>
              <c:f>Sheet1!$A$2:$A$7</c:f>
              <c:strCache>
                <c:ptCount val="6"/>
                <c:pt idx="0">
                  <c:v>BD Group </c:v>
                </c:pt>
                <c:pt idx="1">
                  <c:v>Be First </c:v>
                </c:pt>
                <c:pt idx="2">
                  <c:v>Community Solutions </c:v>
                </c:pt>
                <c:pt idx="3">
                  <c:v>Core Services </c:v>
                </c:pt>
                <c:pt idx="4">
                  <c:v>Inclusive Growth </c:v>
                </c:pt>
                <c:pt idx="5">
                  <c:v>My Place </c:v>
                </c:pt>
              </c:strCache>
            </c:strRef>
          </c:cat>
          <c:val>
            <c:numRef>
              <c:f>Sheet1!$C$2:$C$7</c:f>
              <c:numCache>
                <c:formatCode>General</c:formatCode>
                <c:ptCount val="6"/>
                <c:pt idx="0">
                  <c:v>94</c:v>
                </c:pt>
                <c:pt idx="1">
                  <c:v>43</c:v>
                </c:pt>
                <c:pt idx="2">
                  <c:v>246</c:v>
                </c:pt>
                <c:pt idx="3">
                  <c:v>428</c:v>
                </c:pt>
                <c:pt idx="4">
                  <c:v>4</c:v>
                </c:pt>
                <c:pt idx="5">
                  <c:v>385</c:v>
                </c:pt>
              </c:numCache>
            </c:numRef>
          </c:val>
          <c:extLst>
            <c:ext xmlns:c16="http://schemas.microsoft.com/office/drawing/2014/chart" uri="{C3380CC4-5D6E-409C-BE32-E72D297353CC}">
              <c16:uniqueId val="{00000001-EA65-4095-B720-9A1F540C15C5}"/>
            </c:ext>
          </c:extLst>
        </c:ser>
        <c:dLbls>
          <c:showLegendKey val="0"/>
          <c:showVal val="0"/>
          <c:showCatName val="0"/>
          <c:showSerName val="0"/>
          <c:showPercent val="0"/>
          <c:showBubbleSize val="0"/>
        </c:dLbls>
        <c:gapWidth val="219"/>
        <c:overlap val="-27"/>
        <c:axId val="427121960"/>
        <c:axId val="427120320"/>
      </c:barChart>
      <c:catAx>
        <c:axId val="42712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120320"/>
        <c:crosses val="autoZero"/>
        <c:auto val="1"/>
        <c:lblAlgn val="ctr"/>
        <c:lblOffset val="100"/>
        <c:noMultiLvlLbl val="0"/>
      </c:catAx>
      <c:valAx>
        <c:axId val="427120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121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1227E-BD5F-4DB7-A2BF-D2AA541900C8}" type="doc">
      <dgm:prSet loTypeId="urn:microsoft.com/office/officeart/2005/8/layout/chevron1" loCatId="process" qsTypeId="urn:microsoft.com/office/officeart/2005/8/quickstyle/simple2" qsCatId="simple" csTypeId="urn:microsoft.com/office/officeart/2005/8/colors/accent2_1" csCatId="accent2" phldr="1"/>
      <dgm:spPr/>
    </dgm:pt>
    <dgm:pt modelId="{B9A1829E-2A51-4A01-9C78-0AB42E04A9DF}">
      <dgm:prSet phldrT="[Text]" custT="1"/>
      <dgm:spPr/>
      <dgm:t>
        <a:bodyPr/>
        <a:lstStyle/>
        <a:p>
          <a:r>
            <a:rPr lang="en-GB" sz="1100" dirty="0">
              <a:latin typeface="Arial" panose="020B0604020202020204" pitchFamily="34" charset="0"/>
              <a:cs typeface="Arial" panose="020B0604020202020204" pitchFamily="34" charset="0"/>
            </a:rPr>
            <a:t>Log into My B&amp;D (you will be able to see the progress and send chases via My B&amp;D without having to email the service) </a:t>
          </a:r>
        </a:p>
      </dgm:t>
    </dgm:pt>
    <dgm:pt modelId="{C8722425-B83C-4663-8F60-299304894F48}" type="parTrans" cxnId="{BA1383D9-F368-4E80-9875-EC72F578AD3C}">
      <dgm:prSet/>
      <dgm:spPr/>
      <dgm:t>
        <a:bodyPr/>
        <a:lstStyle/>
        <a:p>
          <a:endParaRPr lang="en-GB"/>
        </a:p>
      </dgm:t>
    </dgm:pt>
    <dgm:pt modelId="{F54141DE-176D-465F-A920-CF12F1A381FA}" type="sibTrans" cxnId="{BA1383D9-F368-4E80-9875-EC72F578AD3C}">
      <dgm:prSet/>
      <dgm:spPr/>
      <dgm:t>
        <a:bodyPr/>
        <a:lstStyle/>
        <a:p>
          <a:endParaRPr lang="en-GB"/>
        </a:p>
      </dgm:t>
    </dgm:pt>
    <dgm:pt modelId="{00E9771D-3B94-41BA-9799-247A11A49CBE}">
      <dgm:prSet phldrT="[Text]" custT="1"/>
      <dgm:spPr/>
      <dgm:t>
        <a:bodyPr/>
        <a:lstStyle/>
        <a:p>
          <a:r>
            <a:rPr lang="en-GB" sz="1100" dirty="0">
              <a:latin typeface="Arial" panose="020B0604020202020204" pitchFamily="34" charset="0"/>
              <a:cs typeface="Arial" panose="020B0604020202020204" pitchFamily="34" charset="0"/>
            </a:rPr>
            <a:t>The service request will be logged onto the relevant back office system for the service to action </a:t>
          </a:r>
        </a:p>
      </dgm:t>
    </dgm:pt>
    <dgm:pt modelId="{A6428C2F-0B7F-460D-946F-3A27C8B7ABDB}" type="parTrans" cxnId="{64F5C684-F9B3-4584-9147-4F239CB6767B}">
      <dgm:prSet/>
      <dgm:spPr/>
      <dgm:t>
        <a:bodyPr/>
        <a:lstStyle/>
        <a:p>
          <a:endParaRPr lang="en-GB"/>
        </a:p>
      </dgm:t>
    </dgm:pt>
    <dgm:pt modelId="{0BCAE6DB-F034-4F0C-9C58-0C01F76ECB59}" type="sibTrans" cxnId="{64F5C684-F9B3-4584-9147-4F239CB6767B}">
      <dgm:prSet/>
      <dgm:spPr/>
      <dgm:t>
        <a:bodyPr/>
        <a:lstStyle/>
        <a:p>
          <a:endParaRPr lang="en-GB"/>
        </a:p>
      </dgm:t>
    </dgm:pt>
    <dgm:pt modelId="{A9B640ED-1A09-4C3D-B3AF-929186D2AE08}">
      <dgm:prSet phldrT="[Text]" custT="1"/>
      <dgm:spPr/>
      <dgm:t>
        <a:bodyPr/>
        <a:lstStyle/>
        <a:p>
          <a:r>
            <a:rPr lang="en-GB" sz="1100" dirty="0">
              <a:latin typeface="Arial" panose="020B0604020202020204" pitchFamily="34" charset="0"/>
              <a:cs typeface="Arial" panose="020B0604020202020204" pitchFamily="34" charset="0"/>
            </a:rPr>
            <a:t>If the SLA has passed you can send a chase via My B&amp;D without having to email the service </a:t>
          </a:r>
        </a:p>
      </dgm:t>
    </dgm:pt>
    <dgm:pt modelId="{890782D3-7F24-4AB1-B4FA-268B163E5C95}" type="parTrans" cxnId="{06B2665C-4A5E-49CE-ADE0-8D62523BD7F7}">
      <dgm:prSet/>
      <dgm:spPr/>
      <dgm:t>
        <a:bodyPr/>
        <a:lstStyle/>
        <a:p>
          <a:endParaRPr lang="en-GB"/>
        </a:p>
      </dgm:t>
    </dgm:pt>
    <dgm:pt modelId="{F6BC42AA-F8B3-40A3-9870-08F765F864D8}" type="sibTrans" cxnId="{06B2665C-4A5E-49CE-ADE0-8D62523BD7F7}">
      <dgm:prSet/>
      <dgm:spPr/>
      <dgm:t>
        <a:bodyPr/>
        <a:lstStyle/>
        <a:p>
          <a:endParaRPr lang="en-GB"/>
        </a:p>
      </dgm:t>
    </dgm:pt>
    <dgm:pt modelId="{7062B49C-8159-4D57-9FE0-6C5E273E19AB}">
      <dgm:prSet phldrT="[Text]" custT="1"/>
      <dgm:spPr/>
      <dgm:t>
        <a:bodyPr/>
        <a:lstStyle/>
        <a:p>
          <a:r>
            <a:rPr lang="en-GB" sz="1100" dirty="0">
              <a:latin typeface="Arial" panose="020B0604020202020204" pitchFamily="34" charset="0"/>
              <a:cs typeface="Arial" panose="020B0604020202020204" pitchFamily="34" charset="0"/>
            </a:rPr>
            <a:t>Acknowledgement email sent from the back office system sating the SLA with a reference number</a:t>
          </a:r>
        </a:p>
      </dgm:t>
    </dgm:pt>
    <dgm:pt modelId="{29023BB9-E1AB-4224-8F39-3A33716EDFB6}" type="parTrans" cxnId="{CE4897BE-26C9-469C-B1A7-CC57DBC0D317}">
      <dgm:prSet/>
      <dgm:spPr/>
      <dgm:t>
        <a:bodyPr/>
        <a:lstStyle/>
        <a:p>
          <a:endParaRPr lang="en-GB"/>
        </a:p>
      </dgm:t>
    </dgm:pt>
    <dgm:pt modelId="{FBC69B1B-256E-4CFC-B536-8230717D975F}" type="sibTrans" cxnId="{CE4897BE-26C9-469C-B1A7-CC57DBC0D317}">
      <dgm:prSet/>
      <dgm:spPr/>
      <dgm:t>
        <a:bodyPr/>
        <a:lstStyle/>
        <a:p>
          <a:endParaRPr lang="en-GB"/>
        </a:p>
      </dgm:t>
    </dgm:pt>
    <dgm:pt modelId="{F1084A34-0B2B-4A7C-B140-9D5CB9D171F9}">
      <dgm:prSet phldrT="[Text]" custT="1"/>
      <dgm:spPr/>
      <dgm:t>
        <a:bodyPr/>
        <a:lstStyle/>
        <a:p>
          <a:r>
            <a:rPr lang="en-GB" sz="1100" dirty="0">
              <a:latin typeface="Arial" panose="020B0604020202020204" pitchFamily="34" charset="0"/>
              <a:cs typeface="Arial" panose="020B0604020202020204" pitchFamily="34" charset="0"/>
            </a:rPr>
            <a:t>If the service request has not been fulfilled or completed as stated this can be raised as a Members enquiry *</a:t>
          </a:r>
        </a:p>
      </dgm:t>
    </dgm:pt>
    <dgm:pt modelId="{4CF9097F-5F66-4D70-8655-357E3A56BC9C}" type="parTrans" cxnId="{F2DED733-AF94-4FB4-AEE0-BE8195B6DF7E}">
      <dgm:prSet/>
      <dgm:spPr/>
      <dgm:t>
        <a:bodyPr/>
        <a:lstStyle/>
        <a:p>
          <a:endParaRPr lang="en-GB"/>
        </a:p>
      </dgm:t>
    </dgm:pt>
    <dgm:pt modelId="{CA5F5C49-A203-49A3-9849-D12D8F5BC786}" type="sibTrans" cxnId="{F2DED733-AF94-4FB4-AEE0-BE8195B6DF7E}">
      <dgm:prSet/>
      <dgm:spPr/>
      <dgm:t>
        <a:bodyPr/>
        <a:lstStyle/>
        <a:p>
          <a:endParaRPr lang="en-GB"/>
        </a:p>
      </dgm:t>
    </dgm:pt>
    <dgm:pt modelId="{AD4BD691-AA0E-404F-AE80-417C05B9854B}" type="pres">
      <dgm:prSet presAssocID="{6FF1227E-BD5F-4DB7-A2BF-D2AA541900C8}" presName="Name0" presStyleCnt="0">
        <dgm:presLayoutVars>
          <dgm:dir/>
          <dgm:animLvl val="lvl"/>
          <dgm:resizeHandles val="exact"/>
        </dgm:presLayoutVars>
      </dgm:prSet>
      <dgm:spPr/>
    </dgm:pt>
    <dgm:pt modelId="{07FC1065-DE81-4B72-9721-B9A128EA6836}" type="pres">
      <dgm:prSet presAssocID="{B9A1829E-2A51-4A01-9C78-0AB42E04A9DF}" presName="parTxOnly" presStyleLbl="node1" presStyleIdx="0" presStyleCnt="5">
        <dgm:presLayoutVars>
          <dgm:chMax val="0"/>
          <dgm:chPref val="0"/>
          <dgm:bulletEnabled val="1"/>
        </dgm:presLayoutVars>
      </dgm:prSet>
      <dgm:spPr/>
    </dgm:pt>
    <dgm:pt modelId="{EEA57FEA-058C-4EA9-A791-A17CAF57C47F}" type="pres">
      <dgm:prSet presAssocID="{F54141DE-176D-465F-A920-CF12F1A381FA}" presName="parTxOnlySpace" presStyleCnt="0"/>
      <dgm:spPr/>
    </dgm:pt>
    <dgm:pt modelId="{877B62A4-0652-49F0-9343-D6AEC867C2BB}" type="pres">
      <dgm:prSet presAssocID="{00E9771D-3B94-41BA-9799-247A11A49CBE}" presName="parTxOnly" presStyleLbl="node1" presStyleIdx="1" presStyleCnt="5">
        <dgm:presLayoutVars>
          <dgm:chMax val="0"/>
          <dgm:chPref val="0"/>
          <dgm:bulletEnabled val="1"/>
        </dgm:presLayoutVars>
      </dgm:prSet>
      <dgm:spPr/>
    </dgm:pt>
    <dgm:pt modelId="{4C7B456B-543F-4EAD-9A02-953391367427}" type="pres">
      <dgm:prSet presAssocID="{0BCAE6DB-F034-4F0C-9C58-0C01F76ECB59}" presName="parTxOnlySpace" presStyleCnt="0"/>
      <dgm:spPr/>
    </dgm:pt>
    <dgm:pt modelId="{A39E3414-EE56-4F6D-8EA7-B1ACA2A4F674}" type="pres">
      <dgm:prSet presAssocID="{7062B49C-8159-4D57-9FE0-6C5E273E19AB}" presName="parTxOnly" presStyleLbl="node1" presStyleIdx="2" presStyleCnt="5">
        <dgm:presLayoutVars>
          <dgm:chMax val="0"/>
          <dgm:chPref val="0"/>
          <dgm:bulletEnabled val="1"/>
        </dgm:presLayoutVars>
      </dgm:prSet>
      <dgm:spPr/>
    </dgm:pt>
    <dgm:pt modelId="{D4EB1FF6-D265-4000-B64E-F7367955BDDD}" type="pres">
      <dgm:prSet presAssocID="{FBC69B1B-256E-4CFC-B536-8230717D975F}" presName="parTxOnlySpace" presStyleCnt="0"/>
      <dgm:spPr/>
    </dgm:pt>
    <dgm:pt modelId="{81D204EC-7FC4-4AB1-88CA-CA6F61FC45EF}" type="pres">
      <dgm:prSet presAssocID="{A9B640ED-1A09-4C3D-B3AF-929186D2AE08}" presName="parTxOnly" presStyleLbl="node1" presStyleIdx="3" presStyleCnt="5" custLinFactNeighborX="6815" custLinFactNeighborY="0">
        <dgm:presLayoutVars>
          <dgm:chMax val="0"/>
          <dgm:chPref val="0"/>
          <dgm:bulletEnabled val="1"/>
        </dgm:presLayoutVars>
      </dgm:prSet>
      <dgm:spPr/>
    </dgm:pt>
    <dgm:pt modelId="{87E4A27F-9384-4140-A7A5-7B95505184CE}" type="pres">
      <dgm:prSet presAssocID="{F6BC42AA-F8B3-40A3-9870-08F765F864D8}" presName="parTxOnlySpace" presStyleCnt="0"/>
      <dgm:spPr/>
    </dgm:pt>
    <dgm:pt modelId="{0486A3A7-7A0B-4DA7-8ADF-052DAF0F5202}" type="pres">
      <dgm:prSet presAssocID="{F1084A34-0B2B-4A7C-B140-9D5CB9D171F9}" presName="parTxOnly" presStyleLbl="node1" presStyleIdx="4" presStyleCnt="5">
        <dgm:presLayoutVars>
          <dgm:chMax val="0"/>
          <dgm:chPref val="0"/>
          <dgm:bulletEnabled val="1"/>
        </dgm:presLayoutVars>
      </dgm:prSet>
      <dgm:spPr/>
    </dgm:pt>
  </dgm:ptLst>
  <dgm:cxnLst>
    <dgm:cxn modelId="{C05AED26-8F7E-4C2C-AACF-AEA39549C041}" type="presOf" srcId="{B9A1829E-2A51-4A01-9C78-0AB42E04A9DF}" destId="{07FC1065-DE81-4B72-9721-B9A128EA6836}" srcOrd="0" destOrd="0" presId="urn:microsoft.com/office/officeart/2005/8/layout/chevron1"/>
    <dgm:cxn modelId="{F2DED733-AF94-4FB4-AEE0-BE8195B6DF7E}" srcId="{6FF1227E-BD5F-4DB7-A2BF-D2AA541900C8}" destId="{F1084A34-0B2B-4A7C-B140-9D5CB9D171F9}" srcOrd="4" destOrd="0" parTransId="{4CF9097F-5F66-4D70-8655-357E3A56BC9C}" sibTransId="{CA5F5C49-A203-49A3-9849-D12D8F5BC786}"/>
    <dgm:cxn modelId="{06B2665C-4A5E-49CE-ADE0-8D62523BD7F7}" srcId="{6FF1227E-BD5F-4DB7-A2BF-D2AA541900C8}" destId="{A9B640ED-1A09-4C3D-B3AF-929186D2AE08}" srcOrd="3" destOrd="0" parTransId="{890782D3-7F24-4AB1-B4FA-268B163E5C95}" sibTransId="{F6BC42AA-F8B3-40A3-9870-08F765F864D8}"/>
    <dgm:cxn modelId="{CF911762-385E-454D-AE06-6DF904E3252E}" type="presOf" srcId="{7062B49C-8159-4D57-9FE0-6C5E273E19AB}" destId="{A39E3414-EE56-4F6D-8EA7-B1ACA2A4F674}" srcOrd="0" destOrd="0" presId="urn:microsoft.com/office/officeart/2005/8/layout/chevron1"/>
    <dgm:cxn modelId="{64F5C684-F9B3-4584-9147-4F239CB6767B}" srcId="{6FF1227E-BD5F-4DB7-A2BF-D2AA541900C8}" destId="{00E9771D-3B94-41BA-9799-247A11A49CBE}" srcOrd="1" destOrd="0" parTransId="{A6428C2F-0B7F-460D-946F-3A27C8B7ABDB}" sibTransId="{0BCAE6DB-F034-4F0C-9C58-0C01F76ECB59}"/>
    <dgm:cxn modelId="{D730C487-291B-44AF-B7F9-9B27AB566023}" type="presOf" srcId="{F1084A34-0B2B-4A7C-B140-9D5CB9D171F9}" destId="{0486A3A7-7A0B-4DA7-8ADF-052DAF0F5202}" srcOrd="0" destOrd="0" presId="urn:microsoft.com/office/officeart/2005/8/layout/chevron1"/>
    <dgm:cxn modelId="{86A8B1A5-12D9-4F79-85BA-04CAF395A098}" type="presOf" srcId="{6FF1227E-BD5F-4DB7-A2BF-D2AA541900C8}" destId="{AD4BD691-AA0E-404F-AE80-417C05B9854B}" srcOrd="0" destOrd="0" presId="urn:microsoft.com/office/officeart/2005/8/layout/chevron1"/>
    <dgm:cxn modelId="{FF6E82B8-8FB5-48E7-86D6-EB0F0D3EEC7F}" type="presOf" srcId="{A9B640ED-1A09-4C3D-B3AF-929186D2AE08}" destId="{81D204EC-7FC4-4AB1-88CA-CA6F61FC45EF}" srcOrd="0" destOrd="0" presId="urn:microsoft.com/office/officeart/2005/8/layout/chevron1"/>
    <dgm:cxn modelId="{CE4897BE-26C9-469C-B1A7-CC57DBC0D317}" srcId="{6FF1227E-BD5F-4DB7-A2BF-D2AA541900C8}" destId="{7062B49C-8159-4D57-9FE0-6C5E273E19AB}" srcOrd="2" destOrd="0" parTransId="{29023BB9-E1AB-4224-8F39-3A33716EDFB6}" sibTransId="{FBC69B1B-256E-4CFC-B536-8230717D975F}"/>
    <dgm:cxn modelId="{BA1383D9-F368-4E80-9875-EC72F578AD3C}" srcId="{6FF1227E-BD5F-4DB7-A2BF-D2AA541900C8}" destId="{B9A1829E-2A51-4A01-9C78-0AB42E04A9DF}" srcOrd="0" destOrd="0" parTransId="{C8722425-B83C-4663-8F60-299304894F48}" sibTransId="{F54141DE-176D-465F-A920-CF12F1A381FA}"/>
    <dgm:cxn modelId="{6A97ABE4-37E3-4C2A-8D4C-80446D878C6C}" type="presOf" srcId="{00E9771D-3B94-41BA-9799-247A11A49CBE}" destId="{877B62A4-0652-49F0-9343-D6AEC867C2BB}" srcOrd="0" destOrd="0" presId="urn:microsoft.com/office/officeart/2005/8/layout/chevron1"/>
    <dgm:cxn modelId="{F606AC02-9F72-4104-8B16-354E0CA2B019}" type="presParOf" srcId="{AD4BD691-AA0E-404F-AE80-417C05B9854B}" destId="{07FC1065-DE81-4B72-9721-B9A128EA6836}" srcOrd="0" destOrd="0" presId="urn:microsoft.com/office/officeart/2005/8/layout/chevron1"/>
    <dgm:cxn modelId="{9983CA41-6AD2-4804-98F2-90A2F842F293}" type="presParOf" srcId="{AD4BD691-AA0E-404F-AE80-417C05B9854B}" destId="{EEA57FEA-058C-4EA9-A791-A17CAF57C47F}" srcOrd="1" destOrd="0" presId="urn:microsoft.com/office/officeart/2005/8/layout/chevron1"/>
    <dgm:cxn modelId="{3BF82F67-653E-42D4-8024-67EF50886758}" type="presParOf" srcId="{AD4BD691-AA0E-404F-AE80-417C05B9854B}" destId="{877B62A4-0652-49F0-9343-D6AEC867C2BB}" srcOrd="2" destOrd="0" presId="urn:microsoft.com/office/officeart/2005/8/layout/chevron1"/>
    <dgm:cxn modelId="{3432A574-57C1-472D-9E56-59998D42DF56}" type="presParOf" srcId="{AD4BD691-AA0E-404F-AE80-417C05B9854B}" destId="{4C7B456B-543F-4EAD-9A02-953391367427}" srcOrd="3" destOrd="0" presId="urn:microsoft.com/office/officeart/2005/8/layout/chevron1"/>
    <dgm:cxn modelId="{ADDD77B4-77FD-43FB-B1AB-E7E92917C5F1}" type="presParOf" srcId="{AD4BD691-AA0E-404F-AE80-417C05B9854B}" destId="{A39E3414-EE56-4F6D-8EA7-B1ACA2A4F674}" srcOrd="4" destOrd="0" presId="urn:microsoft.com/office/officeart/2005/8/layout/chevron1"/>
    <dgm:cxn modelId="{B8DE407C-8EF9-462E-A612-9462902F9C1A}" type="presParOf" srcId="{AD4BD691-AA0E-404F-AE80-417C05B9854B}" destId="{D4EB1FF6-D265-4000-B64E-F7367955BDDD}" srcOrd="5" destOrd="0" presId="urn:microsoft.com/office/officeart/2005/8/layout/chevron1"/>
    <dgm:cxn modelId="{0B8A3D43-77C3-40FC-8248-7C7D5B6223BF}" type="presParOf" srcId="{AD4BD691-AA0E-404F-AE80-417C05B9854B}" destId="{81D204EC-7FC4-4AB1-88CA-CA6F61FC45EF}" srcOrd="6" destOrd="0" presId="urn:microsoft.com/office/officeart/2005/8/layout/chevron1"/>
    <dgm:cxn modelId="{1FDC42C7-053A-4048-A2A8-D75DE11219B5}" type="presParOf" srcId="{AD4BD691-AA0E-404F-AE80-417C05B9854B}" destId="{87E4A27F-9384-4140-A7A5-7B95505184CE}" srcOrd="7" destOrd="0" presId="urn:microsoft.com/office/officeart/2005/8/layout/chevron1"/>
    <dgm:cxn modelId="{CFEECD42-499F-48B0-8AA7-56C974A5CAC3}" type="presParOf" srcId="{AD4BD691-AA0E-404F-AE80-417C05B9854B}" destId="{0486A3A7-7A0B-4DA7-8ADF-052DAF0F520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1227E-BD5F-4DB7-A2BF-D2AA541900C8}" type="doc">
      <dgm:prSet loTypeId="urn:microsoft.com/office/officeart/2005/8/layout/chevron1" loCatId="process" qsTypeId="urn:microsoft.com/office/officeart/2005/8/quickstyle/simple2" qsCatId="simple" csTypeId="urn:microsoft.com/office/officeart/2005/8/colors/accent2_1" csCatId="accent2" phldr="1"/>
      <dgm:spPr/>
    </dgm:pt>
    <dgm:pt modelId="{B9A1829E-2A51-4A01-9C78-0AB42E04A9DF}">
      <dgm:prSet phldrT="[Text]" custT="1"/>
      <dgm:spPr/>
      <dgm:t>
        <a:bodyPr/>
        <a:lstStyle/>
        <a:p>
          <a:r>
            <a:rPr lang="en-GB" sz="1400" dirty="0">
              <a:latin typeface="Arial" panose="020B0604020202020204" pitchFamily="34" charset="0"/>
              <a:cs typeface="Arial" panose="020B0604020202020204" pitchFamily="34" charset="0"/>
            </a:rPr>
            <a:t>Contact members.feedback@lbbd.gov.uk or call x8989</a:t>
          </a:r>
        </a:p>
      </dgm:t>
    </dgm:pt>
    <dgm:pt modelId="{C8722425-B83C-4663-8F60-299304894F48}" type="parTrans" cxnId="{BA1383D9-F368-4E80-9875-EC72F578AD3C}">
      <dgm:prSet/>
      <dgm:spPr/>
      <dgm:t>
        <a:bodyPr/>
        <a:lstStyle/>
        <a:p>
          <a:endParaRPr lang="en-GB"/>
        </a:p>
      </dgm:t>
    </dgm:pt>
    <dgm:pt modelId="{F54141DE-176D-465F-A920-CF12F1A381FA}" type="sibTrans" cxnId="{BA1383D9-F368-4E80-9875-EC72F578AD3C}">
      <dgm:prSet/>
      <dgm:spPr/>
      <dgm:t>
        <a:bodyPr/>
        <a:lstStyle/>
        <a:p>
          <a:endParaRPr lang="en-GB"/>
        </a:p>
      </dgm:t>
    </dgm:pt>
    <dgm:pt modelId="{00E9771D-3B94-41BA-9799-247A11A49CBE}">
      <dgm:prSet phldrT="[Text]" custT="1"/>
      <dgm:spPr/>
      <dgm:t>
        <a:bodyPr/>
        <a:lstStyle/>
        <a:p>
          <a:r>
            <a:rPr lang="en-GB" sz="1400" dirty="0">
              <a:latin typeface="Arial" panose="020B0604020202020204" pitchFamily="34" charset="0"/>
              <a:cs typeface="Arial" panose="020B0604020202020204" pitchFamily="34" charset="0"/>
            </a:rPr>
            <a:t>Logged within 24 hrs</a:t>
          </a:r>
        </a:p>
      </dgm:t>
    </dgm:pt>
    <dgm:pt modelId="{A6428C2F-0B7F-460D-946F-3A27C8B7ABDB}" type="parTrans" cxnId="{64F5C684-F9B3-4584-9147-4F239CB6767B}">
      <dgm:prSet/>
      <dgm:spPr/>
      <dgm:t>
        <a:bodyPr/>
        <a:lstStyle/>
        <a:p>
          <a:endParaRPr lang="en-GB"/>
        </a:p>
      </dgm:t>
    </dgm:pt>
    <dgm:pt modelId="{0BCAE6DB-F034-4F0C-9C58-0C01F76ECB59}" type="sibTrans" cxnId="{64F5C684-F9B3-4584-9147-4F239CB6767B}">
      <dgm:prSet/>
      <dgm:spPr/>
      <dgm:t>
        <a:bodyPr/>
        <a:lstStyle/>
        <a:p>
          <a:endParaRPr lang="en-GB"/>
        </a:p>
      </dgm:t>
    </dgm:pt>
    <dgm:pt modelId="{A9B640ED-1A09-4C3D-B3AF-929186D2AE08}">
      <dgm:prSet phldrT="[Text]" custT="1"/>
      <dgm:spPr/>
      <dgm:t>
        <a:bodyPr/>
        <a:lstStyle/>
        <a:p>
          <a:r>
            <a:rPr lang="en-GB" sz="1400" dirty="0">
              <a:latin typeface="Arial" panose="020B0604020202020204" pitchFamily="34" charset="0"/>
              <a:cs typeface="Arial" panose="020B0604020202020204" pitchFamily="34" charset="0"/>
            </a:rPr>
            <a:t>Email response sent addressed to Member with resolution</a:t>
          </a:r>
        </a:p>
      </dgm:t>
    </dgm:pt>
    <dgm:pt modelId="{890782D3-7F24-4AB1-B4FA-268B163E5C95}" type="parTrans" cxnId="{06B2665C-4A5E-49CE-ADE0-8D62523BD7F7}">
      <dgm:prSet/>
      <dgm:spPr/>
      <dgm:t>
        <a:bodyPr/>
        <a:lstStyle/>
        <a:p>
          <a:endParaRPr lang="en-GB"/>
        </a:p>
      </dgm:t>
    </dgm:pt>
    <dgm:pt modelId="{F6BC42AA-F8B3-40A3-9870-08F765F864D8}" type="sibTrans" cxnId="{06B2665C-4A5E-49CE-ADE0-8D62523BD7F7}">
      <dgm:prSet/>
      <dgm:spPr/>
      <dgm:t>
        <a:bodyPr/>
        <a:lstStyle/>
        <a:p>
          <a:endParaRPr lang="en-GB"/>
        </a:p>
      </dgm:t>
    </dgm:pt>
    <dgm:pt modelId="{7062B49C-8159-4D57-9FE0-6C5E273E19AB}">
      <dgm:prSet phldrT="[Text]" custT="1"/>
      <dgm:spPr/>
      <dgm:t>
        <a:bodyPr/>
        <a:lstStyle/>
        <a:p>
          <a:r>
            <a:rPr lang="en-GB" sz="1400" dirty="0">
              <a:latin typeface="Arial" panose="020B0604020202020204" pitchFamily="34" charset="0"/>
              <a:cs typeface="Arial" panose="020B0604020202020204" pitchFamily="34" charset="0"/>
            </a:rPr>
            <a:t>Acknowledgement sent to the member within the same 24 hrs</a:t>
          </a:r>
        </a:p>
      </dgm:t>
    </dgm:pt>
    <dgm:pt modelId="{29023BB9-E1AB-4224-8F39-3A33716EDFB6}" type="parTrans" cxnId="{CE4897BE-26C9-469C-B1A7-CC57DBC0D317}">
      <dgm:prSet/>
      <dgm:spPr/>
      <dgm:t>
        <a:bodyPr/>
        <a:lstStyle/>
        <a:p>
          <a:endParaRPr lang="en-GB"/>
        </a:p>
      </dgm:t>
    </dgm:pt>
    <dgm:pt modelId="{FBC69B1B-256E-4CFC-B536-8230717D975F}" type="sibTrans" cxnId="{CE4897BE-26C9-469C-B1A7-CC57DBC0D317}">
      <dgm:prSet/>
      <dgm:spPr/>
      <dgm:t>
        <a:bodyPr/>
        <a:lstStyle/>
        <a:p>
          <a:endParaRPr lang="en-GB"/>
        </a:p>
      </dgm:t>
    </dgm:pt>
    <dgm:pt modelId="{F1084A34-0B2B-4A7C-B140-9D5CB9D171F9}">
      <dgm:prSet phldrT="[Text]" custT="1"/>
      <dgm:spPr/>
      <dgm:t>
        <a:bodyPr/>
        <a:lstStyle/>
        <a:p>
          <a:r>
            <a:rPr lang="en-GB" sz="1400" dirty="0">
              <a:latin typeface="Arial" panose="020B0604020202020204" pitchFamily="34" charset="0"/>
              <a:cs typeface="Arial" panose="020B0604020202020204" pitchFamily="34" charset="0"/>
            </a:rPr>
            <a:t>Cases will be closed once the response has been sent</a:t>
          </a:r>
        </a:p>
      </dgm:t>
    </dgm:pt>
    <dgm:pt modelId="{4CF9097F-5F66-4D70-8655-357E3A56BC9C}" type="parTrans" cxnId="{F2DED733-AF94-4FB4-AEE0-BE8195B6DF7E}">
      <dgm:prSet/>
      <dgm:spPr/>
      <dgm:t>
        <a:bodyPr/>
        <a:lstStyle/>
        <a:p>
          <a:endParaRPr lang="en-GB"/>
        </a:p>
      </dgm:t>
    </dgm:pt>
    <dgm:pt modelId="{CA5F5C49-A203-49A3-9849-D12D8F5BC786}" type="sibTrans" cxnId="{F2DED733-AF94-4FB4-AEE0-BE8195B6DF7E}">
      <dgm:prSet/>
      <dgm:spPr/>
      <dgm:t>
        <a:bodyPr/>
        <a:lstStyle/>
        <a:p>
          <a:endParaRPr lang="en-GB"/>
        </a:p>
      </dgm:t>
    </dgm:pt>
    <dgm:pt modelId="{AD4BD691-AA0E-404F-AE80-417C05B9854B}" type="pres">
      <dgm:prSet presAssocID="{6FF1227E-BD5F-4DB7-A2BF-D2AA541900C8}" presName="Name0" presStyleCnt="0">
        <dgm:presLayoutVars>
          <dgm:dir/>
          <dgm:animLvl val="lvl"/>
          <dgm:resizeHandles val="exact"/>
        </dgm:presLayoutVars>
      </dgm:prSet>
      <dgm:spPr/>
    </dgm:pt>
    <dgm:pt modelId="{07FC1065-DE81-4B72-9721-B9A128EA6836}" type="pres">
      <dgm:prSet presAssocID="{B9A1829E-2A51-4A01-9C78-0AB42E04A9DF}" presName="parTxOnly" presStyleLbl="node1" presStyleIdx="0" presStyleCnt="5">
        <dgm:presLayoutVars>
          <dgm:chMax val="0"/>
          <dgm:chPref val="0"/>
          <dgm:bulletEnabled val="1"/>
        </dgm:presLayoutVars>
      </dgm:prSet>
      <dgm:spPr/>
    </dgm:pt>
    <dgm:pt modelId="{EEA57FEA-058C-4EA9-A791-A17CAF57C47F}" type="pres">
      <dgm:prSet presAssocID="{F54141DE-176D-465F-A920-CF12F1A381FA}" presName="parTxOnlySpace" presStyleCnt="0"/>
      <dgm:spPr/>
    </dgm:pt>
    <dgm:pt modelId="{877B62A4-0652-49F0-9343-D6AEC867C2BB}" type="pres">
      <dgm:prSet presAssocID="{00E9771D-3B94-41BA-9799-247A11A49CBE}" presName="parTxOnly" presStyleLbl="node1" presStyleIdx="1" presStyleCnt="5">
        <dgm:presLayoutVars>
          <dgm:chMax val="0"/>
          <dgm:chPref val="0"/>
          <dgm:bulletEnabled val="1"/>
        </dgm:presLayoutVars>
      </dgm:prSet>
      <dgm:spPr/>
    </dgm:pt>
    <dgm:pt modelId="{4C7B456B-543F-4EAD-9A02-953391367427}" type="pres">
      <dgm:prSet presAssocID="{0BCAE6DB-F034-4F0C-9C58-0C01F76ECB59}" presName="parTxOnlySpace" presStyleCnt="0"/>
      <dgm:spPr/>
    </dgm:pt>
    <dgm:pt modelId="{A39E3414-EE56-4F6D-8EA7-B1ACA2A4F674}" type="pres">
      <dgm:prSet presAssocID="{7062B49C-8159-4D57-9FE0-6C5E273E19AB}" presName="parTxOnly" presStyleLbl="node1" presStyleIdx="2" presStyleCnt="5">
        <dgm:presLayoutVars>
          <dgm:chMax val="0"/>
          <dgm:chPref val="0"/>
          <dgm:bulletEnabled val="1"/>
        </dgm:presLayoutVars>
      </dgm:prSet>
      <dgm:spPr/>
    </dgm:pt>
    <dgm:pt modelId="{D4EB1FF6-D265-4000-B64E-F7367955BDDD}" type="pres">
      <dgm:prSet presAssocID="{FBC69B1B-256E-4CFC-B536-8230717D975F}" presName="parTxOnlySpace" presStyleCnt="0"/>
      <dgm:spPr/>
    </dgm:pt>
    <dgm:pt modelId="{81D204EC-7FC4-4AB1-88CA-CA6F61FC45EF}" type="pres">
      <dgm:prSet presAssocID="{A9B640ED-1A09-4C3D-B3AF-929186D2AE08}" presName="parTxOnly" presStyleLbl="node1" presStyleIdx="3" presStyleCnt="5">
        <dgm:presLayoutVars>
          <dgm:chMax val="0"/>
          <dgm:chPref val="0"/>
          <dgm:bulletEnabled val="1"/>
        </dgm:presLayoutVars>
      </dgm:prSet>
      <dgm:spPr/>
    </dgm:pt>
    <dgm:pt modelId="{87E4A27F-9384-4140-A7A5-7B95505184CE}" type="pres">
      <dgm:prSet presAssocID="{F6BC42AA-F8B3-40A3-9870-08F765F864D8}" presName="parTxOnlySpace" presStyleCnt="0"/>
      <dgm:spPr/>
    </dgm:pt>
    <dgm:pt modelId="{0486A3A7-7A0B-4DA7-8ADF-052DAF0F5202}" type="pres">
      <dgm:prSet presAssocID="{F1084A34-0B2B-4A7C-B140-9D5CB9D171F9}" presName="parTxOnly" presStyleLbl="node1" presStyleIdx="4" presStyleCnt="5">
        <dgm:presLayoutVars>
          <dgm:chMax val="0"/>
          <dgm:chPref val="0"/>
          <dgm:bulletEnabled val="1"/>
        </dgm:presLayoutVars>
      </dgm:prSet>
      <dgm:spPr/>
    </dgm:pt>
  </dgm:ptLst>
  <dgm:cxnLst>
    <dgm:cxn modelId="{C05AED26-8F7E-4C2C-AACF-AEA39549C041}" type="presOf" srcId="{B9A1829E-2A51-4A01-9C78-0AB42E04A9DF}" destId="{07FC1065-DE81-4B72-9721-B9A128EA6836}" srcOrd="0" destOrd="0" presId="urn:microsoft.com/office/officeart/2005/8/layout/chevron1"/>
    <dgm:cxn modelId="{F2DED733-AF94-4FB4-AEE0-BE8195B6DF7E}" srcId="{6FF1227E-BD5F-4DB7-A2BF-D2AA541900C8}" destId="{F1084A34-0B2B-4A7C-B140-9D5CB9D171F9}" srcOrd="4" destOrd="0" parTransId="{4CF9097F-5F66-4D70-8655-357E3A56BC9C}" sibTransId="{CA5F5C49-A203-49A3-9849-D12D8F5BC786}"/>
    <dgm:cxn modelId="{06B2665C-4A5E-49CE-ADE0-8D62523BD7F7}" srcId="{6FF1227E-BD5F-4DB7-A2BF-D2AA541900C8}" destId="{A9B640ED-1A09-4C3D-B3AF-929186D2AE08}" srcOrd="3" destOrd="0" parTransId="{890782D3-7F24-4AB1-B4FA-268B163E5C95}" sibTransId="{F6BC42AA-F8B3-40A3-9870-08F765F864D8}"/>
    <dgm:cxn modelId="{CF911762-385E-454D-AE06-6DF904E3252E}" type="presOf" srcId="{7062B49C-8159-4D57-9FE0-6C5E273E19AB}" destId="{A39E3414-EE56-4F6D-8EA7-B1ACA2A4F674}" srcOrd="0" destOrd="0" presId="urn:microsoft.com/office/officeart/2005/8/layout/chevron1"/>
    <dgm:cxn modelId="{64F5C684-F9B3-4584-9147-4F239CB6767B}" srcId="{6FF1227E-BD5F-4DB7-A2BF-D2AA541900C8}" destId="{00E9771D-3B94-41BA-9799-247A11A49CBE}" srcOrd="1" destOrd="0" parTransId="{A6428C2F-0B7F-460D-946F-3A27C8B7ABDB}" sibTransId="{0BCAE6DB-F034-4F0C-9C58-0C01F76ECB59}"/>
    <dgm:cxn modelId="{D730C487-291B-44AF-B7F9-9B27AB566023}" type="presOf" srcId="{F1084A34-0B2B-4A7C-B140-9D5CB9D171F9}" destId="{0486A3A7-7A0B-4DA7-8ADF-052DAF0F5202}" srcOrd="0" destOrd="0" presId="urn:microsoft.com/office/officeart/2005/8/layout/chevron1"/>
    <dgm:cxn modelId="{86A8B1A5-12D9-4F79-85BA-04CAF395A098}" type="presOf" srcId="{6FF1227E-BD5F-4DB7-A2BF-D2AA541900C8}" destId="{AD4BD691-AA0E-404F-AE80-417C05B9854B}" srcOrd="0" destOrd="0" presId="urn:microsoft.com/office/officeart/2005/8/layout/chevron1"/>
    <dgm:cxn modelId="{FF6E82B8-8FB5-48E7-86D6-EB0F0D3EEC7F}" type="presOf" srcId="{A9B640ED-1A09-4C3D-B3AF-929186D2AE08}" destId="{81D204EC-7FC4-4AB1-88CA-CA6F61FC45EF}" srcOrd="0" destOrd="0" presId="urn:microsoft.com/office/officeart/2005/8/layout/chevron1"/>
    <dgm:cxn modelId="{CE4897BE-26C9-469C-B1A7-CC57DBC0D317}" srcId="{6FF1227E-BD5F-4DB7-A2BF-D2AA541900C8}" destId="{7062B49C-8159-4D57-9FE0-6C5E273E19AB}" srcOrd="2" destOrd="0" parTransId="{29023BB9-E1AB-4224-8F39-3A33716EDFB6}" sibTransId="{FBC69B1B-256E-4CFC-B536-8230717D975F}"/>
    <dgm:cxn modelId="{BA1383D9-F368-4E80-9875-EC72F578AD3C}" srcId="{6FF1227E-BD5F-4DB7-A2BF-D2AA541900C8}" destId="{B9A1829E-2A51-4A01-9C78-0AB42E04A9DF}" srcOrd="0" destOrd="0" parTransId="{C8722425-B83C-4663-8F60-299304894F48}" sibTransId="{F54141DE-176D-465F-A920-CF12F1A381FA}"/>
    <dgm:cxn modelId="{6A97ABE4-37E3-4C2A-8D4C-80446D878C6C}" type="presOf" srcId="{00E9771D-3B94-41BA-9799-247A11A49CBE}" destId="{877B62A4-0652-49F0-9343-D6AEC867C2BB}" srcOrd="0" destOrd="0" presId="urn:microsoft.com/office/officeart/2005/8/layout/chevron1"/>
    <dgm:cxn modelId="{F606AC02-9F72-4104-8B16-354E0CA2B019}" type="presParOf" srcId="{AD4BD691-AA0E-404F-AE80-417C05B9854B}" destId="{07FC1065-DE81-4B72-9721-B9A128EA6836}" srcOrd="0" destOrd="0" presId="urn:microsoft.com/office/officeart/2005/8/layout/chevron1"/>
    <dgm:cxn modelId="{9983CA41-6AD2-4804-98F2-90A2F842F293}" type="presParOf" srcId="{AD4BD691-AA0E-404F-AE80-417C05B9854B}" destId="{EEA57FEA-058C-4EA9-A791-A17CAF57C47F}" srcOrd="1" destOrd="0" presId="urn:microsoft.com/office/officeart/2005/8/layout/chevron1"/>
    <dgm:cxn modelId="{3BF82F67-653E-42D4-8024-67EF50886758}" type="presParOf" srcId="{AD4BD691-AA0E-404F-AE80-417C05B9854B}" destId="{877B62A4-0652-49F0-9343-D6AEC867C2BB}" srcOrd="2" destOrd="0" presId="urn:microsoft.com/office/officeart/2005/8/layout/chevron1"/>
    <dgm:cxn modelId="{3432A574-57C1-472D-9E56-59998D42DF56}" type="presParOf" srcId="{AD4BD691-AA0E-404F-AE80-417C05B9854B}" destId="{4C7B456B-543F-4EAD-9A02-953391367427}" srcOrd="3" destOrd="0" presId="urn:microsoft.com/office/officeart/2005/8/layout/chevron1"/>
    <dgm:cxn modelId="{ADDD77B4-77FD-43FB-B1AB-E7E92917C5F1}" type="presParOf" srcId="{AD4BD691-AA0E-404F-AE80-417C05B9854B}" destId="{A39E3414-EE56-4F6D-8EA7-B1ACA2A4F674}" srcOrd="4" destOrd="0" presId="urn:microsoft.com/office/officeart/2005/8/layout/chevron1"/>
    <dgm:cxn modelId="{B8DE407C-8EF9-462E-A612-9462902F9C1A}" type="presParOf" srcId="{AD4BD691-AA0E-404F-AE80-417C05B9854B}" destId="{D4EB1FF6-D265-4000-B64E-F7367955BDDD}" srcOrd="5" destOrd="0" presId="urn:microsoft.com/office/officeart/2005/8/layout/chevron1"/>
    <dgm:cxn modelId="{0B8A3D43-77C3-40FC-8248-7C7D5B6223BF}" type="presParOf" srcId="{AD4BD691-AA0E-404F-AE80-417C05B9854B}" destId="{81D204EC-7FC4-4AB1-88CA-CA6F61FC45EF}" srcOrd="6" destOrd="0" presId="urn:microsoft.com/office/officeart/2005/8/layout/chevron1"/>
    <dgm:cxn modelId="{1FDC42C7-053A-4048-A2A8-D75DE11219B5}" type="presParOf" srcId="{AD4BD691-AA0E-404F-AE80-417C05B9854B}" destId="{87E4A27F-9384-4140-A7A5-7B95505184CE}" srcOrd="7" destOrd="0" presId="urn:microsoft.com/office/officeart/2005/8/layout/chevron1"/>
    <dgm:cxn modelId="{CFEECD42-499F-48B0-8AA7-56C974A5CAC3}" type="presParOf" srcId="{AD4BD691-AA0E-404F-AE80-417C05B9854B}" destId="{0486A3A7-7A0B-4DA7-8ADF-052DAF0F520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1065-DE81-4B72-9721-B9A128EA6836}">
      <dsp:nvSpPr>
        <dsp:cNvPr id="0" name=""/>
        <dsp:cNvSpPr/>
      </dsp:nvSpPr>
      <dsp:spPr>
        <a:xfrm>
          <a:off x="2871"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Log into My B&amp;D (you will be able to see the progress and send chases via My B&amp;D without having to email the service) </a:t>
          </a:r>
        </a:p>
      </dsp:txBody>
      <dsp:txXfrm>
        <a:off x="514010" y="1093199"/>
        <a:ext cx="1533418" cy="1022278"/>
      </dsp:txXfrm>
    </dsp:sp>
    <dsp:sp modelId="{877B62A4-0652-49F0-9343-D6AEC867C2BB}">
      <dsp:nvSpPr>
        <dsp:cNvPr id="0" name=""/>
        <dsp:cNvSpPr/>
      </dsp:nvSpPr>
      <dsp:spPr>
        <a:xfrm>
          <a:off x="2302998"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The service request will be logged onto the relevant back office system for the service to action </a:t>
          </a:r>
        </a:p>
      </dsp:txBody>
      <dsp:txXfrm>
        <a:off x="2814137" y="1093199"/>
        <a:ext cx="1533418" cy="1022278"/>
      </dsp:txXfrm>
    </dsp:sp>
    <dsp:sp modelId="{A39E3414-EE56-4F6D-8EA7-B1ACA2A4F674}">
      <dsp:nvSpPr>
        <dsp:cNvPr id="0" name=""/>
        <dsp:cNvSpPr/>
      </dsp:nvSpPr>
      <dsp:spPr>
        <a:xfrm>
          <a:off x="4603125"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Acknowledgement email sent from the back office system sating the SLA with a reference number</a:t>
          </a:r>
        </a:p>
      </dsp:txBody>
      <dsp:txXfrm>
        <a:off x="5114264" y="1093199"/>
        <a:ext cx="1533418" cy="1022278"/>
      </dsp:txXfrm>
    </dsp:sp>
    <dsp:sp modelId="{81D204EC-7FC4-4AB1-88CA-CA6F61FC45EF}">
      <dsp:nvSpPr>
        <dsp:cNvPr id="0" name=""/>
        <dsp:cNvSpPr/>
      </dsp:nvSpPr>
      <dsp:spPr>
        <a:xfrm>
          <a:off x="6920669"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If the SLA has passed you can send a chase via My B&amp;D without having to email the service </a:t>
          </a:r>
        </a:p>
      </dsp:txBody>
      <dsp:txXfrm>
        <a:off x="7431808" y="1093199"/>
        <a:ext cx="1533418" cy="1022278"/>
      </dsp:txXfrm>
    </dsp:sp>
    <dsp:sp modelId="{0486A3A7-7A0B-4DA7-8ADF-052DAF0F5202}">
      <dsp:nvSpPr>
        <dsp:cNvPr id="0" name=""/>
        <dsp:cNvSpPr/>
      </dsp:nvSpPr>
      <dsp:spPr>
        <a:xfrm>
          <a:off x="9203379"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If the service request has not been fulfilled or completed as stated this can be raised as a Members enquiry *</a:t>
          </a:r>
        </a:p>
      </dsp:txBody>
      <dsp:txXfrm>
        <a:off x="9714518" y="1093199"/>
        <a:ext cx="1533418" cy="1022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1065-DE81-4B72-9721-B9A128EA6836}">
      <dsp:nvSpPr>
        <dsp:cNvPr id="0" name=""/>
        <dsp:cNvSpPr/>
      </dsp:nvSpPr>
      <dsp:spPr>
        <a:xfrm>
          <a:off x="2871"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Contact members.feedback@lbbd.gov.uk or call x8989</a:t>
          </a:r>
        </a:p>
      </dsp:txBody>
      <dsp:txXfrm>
        <a:off x="514010" y="1093199"/>
        <a:ext cx="1533418" cy="1022278"/>
      </dsp:txXfrm>
    </dsp:sp>
    <dsp:sp modelId="{877B62A4-0652-49F0-9343-D6AEC867C2BB}">
      <dsp:nvSpPr>
        <dsp:cNvPr id="0" name=""/>
        <dsp:cNvSpPr/>
      </dsp:nvSpPr>
      <dsp:spPr>
        <a:xfrm>
          <a:off x="2302998"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Logged within 24 hrs</a:t>
          </a:r>
        </a:p>
      </dsp:txBody>
      <dsp:txXfrm>
        <a:off x="2814137" y="1093199"/>
        <a:ext cx="1533418" cy="1022278"/>
      </dsp:txXfrm>
    </dsp:sp>
    <dsp:sp modelId="{A39E3414-EE56-4F6D-8EA7-B1ACA2A4F674}">
      <dsp:nvSpPr>
        <dsp:cNvPr id="0" name=""/>
        <dsp:cNvSpPr/>
      </dsp:nvSpPr>
      <dsp:spPr>
        <a:xfrm>
          <a:off x="4603125"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Acknowledgement sent to the member within the same 24 hrs</a:t>
          </a:r>
        </a:p>
      </dsp:txBody>
      <dsp:txXfrm>
        <a:off x="5114264" y="1093199"/>
        <a:ext cx="1533418" cy="1022278"/>
      </dsp:txXfrm>
    </dsp:sp>
    <dsp:sp modelId="{81D204EC-7FC4-4AB1-88CA-CA6F61FC45EF}">
      <dsp:nvSpPr>
        <dsp:cNvPr id="0" name=""/>
        <dsp:cNvSpPr/>
      </dsp:nvSpPr>
      <dsp:spPr>
        <a:xfrm>
          <a:off x="6903252"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Email response sent addressed to Member with resolution</a:t>
          </a:r>
        </a:p>
      </dsp:txBody>
      <dsp:txXfrm>
        <a:off x="7414391" y="1093199"/>
        <a:ext cx="1533418" cy="1022278"/>
      </dsp:txXfrm>
    </dsp:sp>
    <dsp:sp modelId="{0486A3A7-7A0B-4DA7-8ADF-052DAF0F5202}">
      <dsp:nvSpPr>
        <dsp:cNvPr id="0" name=""/>
        <dsp:cNvSpPr/>
      </dsp:nvSpPr>
      <dsp:spPr>
        <a:xfrm>
          <a:off x="9203379" y="1093199"/>
          <a:ext cx="2555696" cy="1022278"/>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Cases will be closed once the response has been sent</a:t>
          </a:r>
        </a:p>
      </dsp:txBody>
      <dsp:txXfrm>
        <a:off x="9714518" y="1093199"/>
        <a:ext cx="1533418" cy="10222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322F9-D74D-48B6-91B5-04DE2A76DA74}" type="datetimeFigureOut">
              <a:rPr lang="en-GB" smtClean="0"/>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56FFB-8179-47B0-8766-D01736E53763}" type="slidenum">
              <a:rPr lang="en-GB" smtClean="0"/>
              <a:t>‹#›</a:t>
            </a:fld>
            <a:endParaRPr lang="en-GB"/>
          </a:p>
        </p:txBody>
      </p:sp>
    </p:spTree>
    <p:extLst>
      <p:ext uri="{BB962C8B-B14F-4D97-AF65-F5344CB8AC3E}">
        <p14:creationId xmlns:p14="http://schemas.microsoft.com/office/powerpoint/2010/main" val="117232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bbd.gov.uk/general-privacy-noti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2</a:t>
            </a:fld>
            <a:endParaRPr lang="en-GB"/>
          </a:p>
        </p:txBody>
      </p:sp>
    </p:spTree>
    <p:extLst>
      <p:ext uri="{BB962C8B-B14F-4D97-AF65-F5344CB8AC3E}">
        <p14:creationId xmlns:p14="http://schemas.microsoft.com/office/powerpoint/2010/main" val="125861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2D3288-1B9F-415E-998B-04AF38ED8BA4}" type="slidenum">
              <a:rPr lang="en-GB" smtClean="0"/>
              <a:t>14</a:t>
            </a:fld>
            <a:endParaRPr lang="en-GB"/>
          </a:p>
        </p:txBody>
      </p:sp>
    </p:spTree>
    <p:extLst>
      <p:ext uri="{BB962C8B-B14F-4D97-AF65-F5344CB8AC3E}">
        <p14:creationId xmlns:p14="http://schemas.microsoft.com/office/powerpoint/2010/main" val="17790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1" dirty="0">
              <a:effectLst/>
              <a:latin typeface="Arial" panose="020B0604020202020204" pitchFamily="34" charset="0"/>
              <a:ea typeface="Arial" panose="020B0604020202020204" pitchFamily="34" charset="0"/>
            </a:endParaRPr>
          </a:p>
          <a:p>
            <a:r>
              <a:rPr lang="en-US" sz="1200" i="1" dirty="0">
                <a:effectLst/>
                <a:latin typeface="Arial" panose="020B0604020202020204" pitchFamily="34" charset="0"/>
                <a:ea typeface="Arial" panose="020B0604020202020204" pitchFamily="34" charset="0"/>
              </a:rPr>
              <a:t>(Where the member requests information involving personal data (either for their own use or on behalf of a constituent) the Council will ensure that the request is handled in compliance with the Data Protection Act 1998 (superseded by the General Data Protection Regulations) and the Council policy on Information sharing. The full Council’s data privacy policy can be found here: </a:t>
            </a:r>
            <a:r>
              <a:rPr lang="en-US" sz="1200" i="1" u="sng" dirty="0">
                <a:solidFill>
                  <a:srgbClr val="0000FF"/>
                </a:solidFill>
                <a:effectLst/>
                <a:latin typeface="Arial" panose="020B0604020202020204" pitchFamily="34" charset="0"/>
                <a:ea typeface="Arial" panose="020B0604020202020204" pitchFamily="34" charset="0"/>
                <a:hlinkClick r:id="rId3"/>
              </a:rPr>
              <a:t>https://www.lbbd.gov.uk/general-privacy-notice</a:t>
            </a:r>
            <a:r>
              <a:rPr lang="en-US" sz="1200" i="1" dirty="0">
                <a:effectLst/>
                <a:latin typeface="Arial" panose="020B0604020202020204" pitchFamily="34" charset="0"/>
                <a:ea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4</a:t>
            </a:fld>
            <a:endParaRPr lang="en-GB"/>
          </a:p>
        </p:txBody>
      </p:sp>
    </p:spTree>
    <p:extLst>
      <p:ext uri="{BB962C8B-B14F-4D97-AF65-F5344CB8AC3E}">
        <p14:creationId xmlns:p14="http://schemas.microsoft.com/office/powerpoint/2010/main" val="268571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3572B-9373-B34E-B529-459F4962B8BE}" type="slidenum">
              <a:rPr lang="en-US" smtClean="0"/>
              <a:t>5</a:t>
            </a:fld>
            <a:endParaRPr lang="en-US"/>
          </a:p>
        </p:txBody>
      </p:sp>
    </p:spTree>
    <p:extLst>
      <p:ext uri="{BB962C8B-B14F-4D97-AF65-F5344CB8AC3E}">
        <p14:creationId xmlns:p14="http://schemas.microsoft.com/office/powerpoint/2010/main" val="377995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6</a:t>
            </a:fld>
            <a:endParaRPr lang="en-GB"/>
          </a:p>
        </p:txBody>
      </p:sp>
    </p:spTree>
    <p:extLst>
      <p:ext uri="{BB962C8B-B14F-4D97-AF65-F5344CB8AC3E}">
        <p14:creationId xmlns:p14="http://schemas.microsoft.com/office/powerpoint/2010/main" val="266428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7</a:t>
            </a:fld>
            <a:endParaRPr lang="en-GB"/>
          </a:p>
        </p:txBody>
      </p:sp>
    </p:spTree>
    <p:extLst>
      <p:ext uri="{BB962C8B-B14F-4D97-AF65-F5344CB8AC3E}">
        <p14:creationId xmlns:p14="http://schemas.microsoft.com/office/powerpoint/2010/main" val="418341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8</a:t>
            </a:fld>
            <a:endParaRPr lang="en-GB"/>
          </a:p>
        </p:txBody>
      </p:sp>
    </p:spTree>
    <p:extLst>
      <p:ext uri="{BB962C8B-B14F-4D97-AF65-F5344CB8AC3E}">
        <p14:creationId xmlns:p14="http://schemas.microsoft.com/office/powerpoint/2010/main" val="3738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Quality of responses do fall short on occasions – we acknowledge this and basic responses such as an enforcement officer will visit is not sufficient  - we acknowledge this and are working on how we can ensure more robustness around this. </a:t>
            </a:r>
          </a:p>
        </p:txBody>
      </p:sp>
      <p:sp>
        <p:nvSpPr>
          <p:cNvPr id="4" name="Slide Number Placeholder 3"/>
          <p:cNvSpPr>
            <a:spLocks noGrp="1"/>
          </p:cNvSpPr>
          <p:nvPr>
            <p:ph type="sldNum" sz="quarter" idx="5"/>
          </p:nvPr>
        </p:nvSpPr>
        <p:spPr/>
        <p:txBody>
          <a:bodyPr/>
          <a:lstStyle/>
          <a:p>
            <a:fld id="{E453572B-9373-B34E-B529-459F4962B8BE}" type="slidenum">
              <a:rPr lang="en-US" smtClean="0"/>
              <a:t>9</a:t>
            </a:fld>
            <a:endParaRPr lang="en-US"/>
          </a:p>
        </p:txBody>
      </p:sp>
    </p:spTree>
    <p:extLst>
      <p:ext uri="{BB962C8B-B14F-4D97-AF65-F5344CB8AC3E}">
        <p14:creationId xmlns:p14="http://schemas.microsoft.com/office/powerpoint/2010/main" val="353902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11</a:t>
            </a:fld>
            <a:endParaRPr lang="en-GB"/>
          </a:p>
        </p:txBody>
      </p:sp>
    </p:spTree>
    <p:extLst>
      <p:ext uri="{BB962C8B-B14F-4D97-AF65-F5344CB8AC3E}">
        <p14:creationId xmlns:p14="http://schemas.microsoft.com/office/powerpoint/2010/main" val="113731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656FFB-8179-47B0-8766-D01736E53763}" type="slidenum">
              <a:rPr lang="en-GB" smtClean="0"/>
              <a:t>13</a:t>
            </a:fld>
            <a:endParaRPr lang="en-GB"/>
          </a:p>
        </p:txBody>
      </p:sp>
    </p:spTree>
    <p:extLst>
      <p:ext uri="{BB962C8B-B14F-4D97-AF65-F5344CB8AC3E}">
        <p14:creationId xmlns:p14="http://schemas.microsoft.com/office/powerpoint/2010/main" val="386133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6EE1-2DCB-4281-BF96-A76297FA4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87B463-3120-4F59-8153-CBB6CA40D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3D67DC-FADD-49CF-BEF8-D37F74EB40DD}"/>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F5E6D5A5-CE28-42FF-B444-59FE55C5D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C58C80-6CCF-4C33-8FE8-6C9C343BEF3A}"/>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190719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BC4-683F-4DEF-B1F2-5916DC6566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D404B1-5894-4EF7-81EA-178C51A27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DC487F-1B7B-4D95-80D0-59C1AC3C0574}"/>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7C21445B-57ED-40CE-A1EF-03A92286BA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3828D-1F56-4CEE-BCC8-8EB40F135394}"/>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278536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D70D3-CE8B-4786-9BD8-43A9D0F51D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C7194E-FEFE-4D77-A95F-4A593E12E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D531E-0BC3-4BBC-AD25-59A661A95ACE}"/>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5AD1EA43-FABE-42C5-AAFD-C439780E5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633D2-0311-4F64-B8A7-307834D4E41D}"/>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32539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6"/>
            <a:ext cx="12192000" cy="6858000"/>
          </a:xfrm>
          <a:prstGeom prst="rect">
            <a:avLst/>
          </a:prstGeom>
        </p:spPr>
      </p:pic>
    </p:spTree>
    <p:extLst>
      <p:ext uri="{BB962C8B-B14F-4D97-AF65-F5344CB8AC3E}">
        <p14:creationId xmlns:p14="http://schemas.microsoft.com/office/powerpoint/2010/main" val="26152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5CD4-54D4-446C-9C01-1495B0B42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8C1837-5C6D-4979-AC66-5B23C3A5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FF3912-F212-404B-9224-529AB582590D}"/>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0CBC8936-CD1E-4808-9A1B-043BFDEF4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959BC-0F43-482C-B7A1-F7C6D1D81EF1}"/>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137347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D342-B149-45A4-93BB-13009F509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F28940-0B15-43AF-8E97-7A2EBEF25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3BC63-6334-408E-BC95-43E7C0EDE759}"/>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20DF9185-8A45-4CFA-8EBB-516FF07FB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DBE9A-DAF2-435E-B528-4592A5522013}"/>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323230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7EEF-924B-45B7-AC8C-706B65AF95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BECB1A-2C47-4881-BDBD-CF46F474E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AA4AEA-5646-4341-AD6A-F7FBD5C7D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B87FE0-CBE4-44E8-A119-201B09A12C91}"/>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6" name="Footer Placeholder 5">
            <a:extLst>
              <a:ext uri="{FF2B5EF4-FFF2-40B4-BE49-F238E27FC236}">
                <a16:creationId xmlns:a16="http://schemas.microsoft.com/office/drawing/2014/main" id="{A99D0B3F-5C14-42FF-8669-F5606BE39A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97474B-2946-4BC2-89C8-B294392054F3}"/>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378044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A4FE-B191-4E9B-8EE9-0E77C0D5A1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296EE4-06E3-46F0-90C5-0CE413A9C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228A9-1ABB-47DF-B247-A2B2516F5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5B7C26-46EC-4C9F-AC34-70E79A673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B2CF8-6307-4A91-94B7-95CED3569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FFA528-A403-42B5-B96D-8AA1333B254F}"/>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8" name="Footer Placeholder 7">
            <a:extLst>
              <a:ext uri="{FF2B5EF4-FFF2-40B4-BE49-F238E27FC236}">
                <a16:creationId xmlns:a16="http://schemas.microsoft.com/office/drawing/2014/main" id="{F9CDFFC6-9A39-4CFA-8AC2-E759F705F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636FCE-98D9-4F81-BD64-008333D2D3D0}"/>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18499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B7A-ADA0-4733-8C65-9697A3109B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85537C-4656-457A-9BB0-5F2BECB55854}"/>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4" name="Footer Placeholder 3">
            <a:extLst>
              <a:ext uri="{FF2B5EF4-FFF2-40B4-BE49-F238E27FC236}">
                <a16:creationId xmlns:a16="http://schemas.microsoft.com/office/drawing/2014/main" id="{9E688B1E-3EDD-4B76-824E-E7E0A5A6D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927BF6-D55A-41EB-AC58-7745D817A68C}"/>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182100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56502-0DD8-4952-BF53-95E8C54872B5}"/>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3" name="Footer Placeholder 2">
            <a:extLst>
              <a:ext uri="{FF2B5EF4-FFF2-40B4-BE49-F238E27FC236}">
                <a16:creationId xmlns:a16="http://schemas.microsoft.com/office/drawing/2014/main" id="{E7C1D3A0-2B12-4C0C-97B0-2E014D2EE4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BC1ABD-3278-409D-8365-3CDA7B31546D}"/>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260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3924-E727-4055-806E-8D4D15A97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ACDB48-389E-4FF7-856C-0B0A56B8E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9097A0-798E-4AA5-A4BD-610A7B062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EABE4-0957-43EA-AF1F-5C4FAE88AA7A}"/>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6" name="Footer Placeholder 5">
            <a:extLst>
              <a:ext uri="{FF2B5EF4-FFF2-40B4-BE49-F238E27FC236}">
                <a16:creationId xmlns:a16="http://schemas.microsoft.com/office/drawing/2014/main" id="{B009D8B1-B716-4E2D-8ABA-9C3A6104EB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F26C18-D7A5-48C4-962E-32726564CA0E}"/>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422354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E743-DE97-4C04-A20D-AA826A2B6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29E889-DF37-48BF-8273-947E48D1F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BF9B3F-4257-4D84-B7A4-819F6DA3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B913F-64BD-4C14-8E72-51723698E4F8}"/>
              </a:ext>
            </a:extLst>
          </p:cNvPr>
          <p:cNvSpPr>
            <a:spLocks noGrp="1"/>
          </p:cNvSpPr>
          <p:nvPr>
            <p:ph type="dt" sz="half" idx="10"/>
          </p:nvPr>
        </p:nvSpPr>
        <p:spPr/>
        <p:txBody>
          <a:bodyPr/>
          <a:lstStyle/>
          <a:p>
            <a:fld id="{58C4E59C-36B9-4049-A014-3F83542EC26F}" type="datetimeFigureOut">
              <a:rPr lang="en-GB" smtClean="0"/>
              <a:t>12/10/2021</a:t>
            </a:fld>
            <a:endParaRPr lang="en-GB"/>
          </a:p>
        </p:txBody>
      </p:sp>
      <p:sp>
        <p:nvSpPr>
          <p:cNvPr id="6" name="Footer Placeholder 5">
            <a:extLst>
              <a:ext uri="{FF2B5EF4-FFF2-40B4-BE49-F238E27FC236}">
                <a16:creationId xmlns:a16="http://schemas.microsoft.com/office/drawing/2014/main" id="{70CAA192-F975-495B-BFC6-1558A9F9C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1B859D-776A-463B-9EF5-0E93886CFB2D}"/>
              </a:ext>
            </a:extLst>
          </p:cNvPr>
          <p:cNvSpPr>
            <a:spLocks noGrp="1"/>
          </p:cNvSpPr>
          <p:nvPr>
            <p:ph type="sldNum" sz="quarter" idx="12"/>
          </p:nvPr>
        </p:nvSpPr>
        <p:spPr/>
        <p:txBody>
          <a:bodyPr/>
          <a:lstStyle/>
          <a:p>
            <a:fld id="{22C43032-E8BB-4EE6-9B54-8CCEC61F3D7B}" type="slidenum">
              <a:rPr lang="en-GB" smtClean="0"/>
              <a:t>‹#›</a:t>
            </a:fld>
            <a:endParaRPr lang="en-GB"/>
          </a:p>
        </p:txBody>
      </p:sp>
    </p:spTree>
    <p:extLst>
      <p:ext uri="{BB962C8B-B14F-4D97-AF65-F5344CB8AC3E}">
        <p14:creationId xmlns:p14="http://schemas.microsoft.com/office/powerpoint/2010/main" val="296498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5B917-A81D-450D-A92E-7E6E0EACA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41DD4F-D86E-4EE2-927C-6FBB08AAA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E2B265-8E4F-4650-A6F1-FFED079BC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4E59C-36B9-4049-A014-3F83542EC26F}" type="datetimeFigureOut">
              <a:rPr lang="en-GB" smtClean="0"/>
              <a:t>12/10/2021</a:t>
            </a:fld>
            <a:endParaRPr lang="en-GB"/>
          </a:p>
        </p:txBody>
      </p:sp>
      <p:sp>
        <p:nvSpPr>
          <p:cNvPr id="5" name="Footer Placeholder 4">
            <a:extLst>
              <a:ext uri="{FF2B5EF4-FFF2-40B4-BE49-F238E27FC236}">
                <a16:creationId xmlns:a16="http://schemas.microsoft.com/office/drawing/2014/main" id="{54924CD4-352E-4270-A7EF-E2C7AF8E3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8A0F46-5E76-41DF-8399-871AB79D5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43032-E8BB-4EE6-9B54-8CCEC61F3D7B}" type="slidenum">
              <a:rPr lang="en-GB" smtClean="0"/>
              <a:t>‹#›</a:t>
            </a:fld>
            <a:endParaRPr lang="en-GB"/>
          </a:p>
        </p:txBody>
      </p:sp>
    </p:spTree>
    <p:extLst>
      <p:ext uri="{BB962C8B-B14F-4D97-AF65-F5344CB8AC3E}">
        <p14:creationId xmlns:p14="http://schemas.microsoft.com/office/powerpoint/2010/main" val="3752336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lbbd.gov.uk/report-i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lbbd.gov.uk/council-house-repai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1338F1-7DEC-2443-890F-0755F914482F}"/>
              </a:ext>
            </a:extLst>
          </p:cNvPr>
          <p:cNvSpPr txBox="1"/>
          <p:nvPr/>
        </p:nvSpPr>
        <p:spPr>
          <a:xfrm>
            <a:off x="494294" y="2745195"/>
            <a:ext cx="4919240" cy="923330"/>
          </a:xfrm>
          <a:prstGeom prst="rect">
            <a:avLst/>
          </a:prstGeom>
          <a:noFill/>
        </p:spPr>
        <p:txBody>
          <a:bodyPr wrap="square" rtlCol="0" anchor="t">
            <a:spAutoFit/>
          </a:bodyPr>
          <a:lstStyle/>
          <a:p>
            <a:r>
              <a:rPr lang="en-US" dirty="0">
                <a:solidFill>
                  <a:schemeClr val="bg1"/>
                </a:solidFill>
                <a:cs typeface="Arial"/>
              </a:rPr>
              <a:t>Natalia Monvoisin </a:t>
            </a:r>
          </a:p>
          <a:p>
            <a:r>
              <a:rPr lang="en-US" dirty="0">
                <a:solidFill>
                  <a:schemeClr val="bg1"/>
                </a:solidFill>
                <a:cs typeface="Arial"/>
              </a:rPr>
              <a:t>Head of Customer Contact </a:t>
            </a:r>
          </a:p>
          <a:p>
            <a:r>
              <a:rPr lang="en-US" dirty="0">
                <a:solidFill>
                  <a:schemeClr val="bg1"/>
                </a:solidFill>
                <a:cs typeface="Arial"/>
              </a:rPr>
              <a:t>October 2021</a:t>
            </a:r>
          </a:p>
        </p:txBody>
      </p:sp>
      <p:sp>
        <p:nvSpPr>
          <p:cNvPr id="6" name="TextBox 5">
            <a:extLst>
              <a:ext uri="{FF2B5EF4-FFF2-40B4-BE49-F238E27FC236}">
                <a16:creationId xmlns:a16="http://schemas.microsoft.com/office/drawing/2014/main" id="{444373CE-F7E9-F843-8BAA-981C65D577A0}"/>
              </a:ext>
            </a:extLst>
          </p:cNvPr>
          <p:cNvSpPr txBox="1"/>
          <p:nvPr/>
        </p:nvSpPr>
        <p:spPr>
          <a:xfrm>
            <a:off x="494294" y="332638"/>
            <a:ext cx="4845694" cy="1569660"/>
          </a:xfrm>
          <a:prstGeom prst="rect">
            <a:avLst/>
          </a:prstGeom>
          <a:noFill/>
        </p:spPr>
        <p:txBody>
          <a:bodyPr wrap="square" rtlCol="0" anchor="t">
            <a:spAutoFit/>
          </a:bodyPr>
          <a:lstStyle/>
          <a:p>
            <a:r>
              <a:rPr lang="en-US" sz="3200" b="1" dirty="0">
                <a:solidFill>
                  <a:schemeClr val="bg1"/>
                </a:solidFill>
                <a:effectLst/>
                <a:latin typeface="Arial" panose="020B0604020202020204" pitchFamily="34" charset="0"/>
                <a:ea typeface="Arial" panose="020B0604020202020204" pitchFamily="34" charset="0"/>
              </a:rPr>
              <a:t>Policy for Handling Member and MP Enquiries</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C27876-BBA8-4885-BEF0-DA8430C15916}"/>
              </a:ext>
            </a:extLst>
          </p:cNvPr>
          <p:cNvSpPr/>
          <p:nvPr/>
        </p:nvSpPr>
        <p:spPr>
          <a:xfrm>
            <a:off x="343296" y="1366657"/>
            <a:ext cx="11348185" cy="98002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95000"/>
                    <a:lumOff val="5000"/>
                  </a:schemeClr>
                </a:solidFill>
                <a:latin typeface="Arial" panose="020B0604020202020204" pitchFamily="34" charset="0"/>
                <a:cs typeface="Arial" panose="020B0604020202020204" pitchFamily="34" charset="0"/>
              </a:rPr>
              <a:t>Following the 10 day period further chases are undertaken on a regular basis by the Feedback Team to ensure that cases remain a priority to close. </a:t>
            </a:r>
          </a:p>
        </p:txBody>
      </p:sp>
      <p:sp>
        <p:nvSpPr>
          <p:cNvPr id="4" name="Rectangle 3">
            <a:extLst>
              <a:ext uri="{FF2B5EF4-FFF2-40B4-BE49-F238E27FC236}">
                <a16:creationId xmlns:a16="http://schemas.microsoft.com/office/drawing/2014/main" id="{FC2E10BB-C2D8-4F01-9592-57BA23FA17DF}"/>
              </a:ext>
            </a:extLst>
          </p:cNvPr>
          <p:cNvSpPr/>
          <p:nvPr/>
        </p:nvSpPr>
        <p:spPr>
          <a:xfrm>
            <a:off x="343297" y="2782786"/>
            <a:ext cx="11348185" cy="98002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95000"/>
                    <a:lumOff val="5000"/>
                  </a:schemeClr>
                </a:solidFill>
                <a:latin typeface="Arial" panose="020B0604020202020204" pitchFamily="34" charset="0"/>
                <a:cs typeface="Arial" panose="020B0604020202020204" pitchFamily="34" charset="0"/>
              </a:rPr>
              <a:t>Weekly Reports on a Monday are sent to all Directors so that they are aware of any case which goes over the due date. It is the expectation that Directors will monitor the open cases list to ensure teams are closing cases. </a:t>
            </a:r>
          </a:p>
        </p:txBody>
      </p:sp>
      <p:sp>
        <p:nvSpPr>
          <p:cNvPr id="5" name="Rectangle 4">
            <a:extLst>
              <a:ext uri="{FF2B5EF4-FFF2-40B4-BE49-F238E27FC236}">
                <a16:creationId xmlns:a16="http://schemas.microsoft.com/office/drawing/2014/main" id="{5742CC5D-0A3F-42D9-AC87-17EDE7B6894A}"/>
              </a:ext>
            </a:extLst>
          </p:cNvPr>
          <p:cNvSpPr/>
          <p:nvPr/>
        </p:nvSpPr>
        <p:spPr>
          <a:xfrm>
            <a:off x="343295" y="4198915"/>
            <a:ext cx="11348185" cy="98002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95000"/>
                    <a:lumOff val="5000"/>
                  </a:schemeClr>
                </a:solidFill>
                <a:latin typeface="Arial" panose="020B0604020202020204" pitchFamily="34" charset="0"/>
                <a:cs typeface="Arial" panose="020B0604020202020204" pitchFamily="34" charset="0"/>
              </a:rPr>
              <a:t>Monday morning a report is produced for both the Chief Executive and Deputy Chief Executive which is also sent to all Heads of Service who have teams who appear on the overdue report. </a:t>
            </a:r>
          </a:p>
        </p:txBody>
      </p:sp>
      <p:sp>
        <p:nvSpPr>
          <p:cNvPr id="6" name="Rectangle 5">
            <a:extLst>
              <a:ext uri="{FF2B5EF4-FFF2-40B4-BE49-F238E27FC236}">
                <a16:creationId xmlns:a16="http://schemas.microsoft.com/office/drawing/2014/main" id="{177BFB1B-750C-418E-8052-F3DF84B28C8B}"/>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7. Overdue Casework </a:t>
            </a:r>
          </a:p>
        </p:txBody>
      </p:sp>
    </p:spTree>
    <p:extLst>
      <p:ext uri="{BB962C8B-B14F-4D97-AF65-F5344CB8AC3E}">
        <p14:creationId xmlns:p14="http://schemas.microsoft.com/office/powerpoint/2010/main" val="404561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BFB1B-750C-418E-8052-F3DF84B28C8B}"/>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8. Current Performance </a:t>
            </a:r>
          </a:p>
        </p:txBody>
      </p:sp>
      <p:sp>
        <p:nvSpPr>
          <p:cNvPr id="7" name="TextBox 6">
            <a:extLst>
              <a:ext uri="{FF2B5EF4-FFF2-40B4-BE49-F238E27FC236}">
                <a16:creationId xmlns:a16="http://schemas.microsoft.com/office/drawing/2014/main" id="{BAAFD4D5-EF44-4290-B1EE-A1002D028504}"/>
              </a:ext>
            </a:extLst>
          </p:cNvPr>
          <p:cNvSpPr txBox="1"/>
          <p:nvPr/>
        </p:nvSpPr>
        <p:spPr>
          <a:xfrm>
            <a:off x="5699761" y="1402080"/>
            <a:ext cx="611632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We have noted since the beginning of the year a steady increase of both complaints and members. This increase is placing additional pressure on services which were already struggling to maintain the performance. </a:t>
            </a:r>
            <a:br>
              <a:rPr lang="en-GB" dirty="0"/>
            </a:br>
            <a:endParaRPr lang="en-GB" dirty="0"/>
          </a:p>
          <a:p>
            <a:pPr marL="285750" indent="-285750">
              <a:buFont typeface="Arial" panose="020B0604020202020204" pitchFamily="34" charset="0"/>
              <a:buChar char="•"/>
            </a:pPr>
            <a:r>
              <a:rPr lang="en-GB" sz="1800" dirty="0">
                <a:effectLst/>
                <a:ea typeface="Times New Roman" panose="02020603050405020304" pitchFamily="18" charset="0"/>
                <a:cs typeface="Times New Roman" panose="02020603050405020304" pitchFamily="18" charset="0"/>
              </a:rPr>
              <a:t>A </a:t>
            </a:r>
            <a:r>
              <a:rPr lang="en-GB" dirty="0">
                <a:ea typeface="Times New Roman" panose="02020603050405020304" pitchFamily="18" charset="0"/>
                <a:cs typeface="Times New Roman" panose="02020603050405020304" pitchFamily="18" charset="0"/>
              </a:rPr>
              <a:t>large</a:t>
            </a:r>
            <a:r>
              <a:rPr lang="en-GB" sz="1800" dirty="0">
                <a:effectLst/>
                <a:ea typeface="Times New Roman" panose="02020603050405020304" pitchFamily="18" charset="0"/>
                <a:cs typeface="Times New Roman" panose="02020603050405020304" pitchFamily="18" charset="0"/>
              </a:rPr>
              <a:t> increase of 20% in casework received is reported </a:t>
            </a:r>
            <a:r>
              <a:rPr lang="en-GB" dirty="0">
                <a:ea typeface="Times New Roman" panose="02020603050405020304" pitchFamily="18" charset="0"/>
                <a:cs typeface="Times New Roman" panose="02020603050405020304" pitchFamily="18" charset="0"/>
              </a:rPr>
              <a:t>between quarter 1 and 2</a:t>
            </a:r>
            <a:r>
              <a:rPr lang="en-GB" sz="1800" dirty="0">
                <a:effectLst/>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With </a:t>
            </a:r>
            <a:r>
              <a:rPr lang="en-GB" sz="1800" dirty="0">
                <a:effectLst/>
                <a:ea typeface="Times New Roman" panose="02020603050405020304" pitchFamily="18" charset="0"/>
                <a:cs typeface="Times New Roman" panose="02020603050405020304" pitchFamily="18" charset="0"/>
              </a:rPr>
              <a:t>82% of casework answered within timescale. </a:t>
            </a:r>
            <a:br>
              <a:rPr lang="en-GB" sz="1800" dirty="0">
                <a:effectLst/>
                <a:ea typeface="Times New Roman" panose="02020603050405020304" pitchFamily="18" charset="0"/>
                <a:cs typeface="Times New Roman" panose="02020603050405020304" pitchFamily="18" charset="0"/>
              </a:rPr>
            </a:br>
            <a:endParaRPr lang="en-GB" sz="1800" dirty="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ea typeface="Times New Roman" panose="02020603050405020304" pitchFamily="18" charset="0"/>
                <a:cs typeface="Times New Roman" panose="02020603050405020304" pitchFamily="18" charset="0"/>
              </a:rPr>
              <a:t>August saw a sharp drop in response and volume which could be attributable to holiday season.</a:t>
            </a:r>
            <a:br>
              <a:rPr lang="en-GB" sz="1800" dirty="0">
                <a:effectLst/>
                <a:ea typeface="Times New Roman" panose="02020603050405020304" pitchFamily="18" charset="0"/>
                <a:cs typeface="Times New Roman" panose="02020603050405020304" pitchFamily="18" charset="0"/>
              </a:rPr>
            </a:br>
            <a:r>
              <a:rPr lang="en-GB" sz="1800" dirty="0">
                <a:effectLst/>
                <a:ea typeface="Times New Roman" panose="02020603050405020304" pitchFamily="18" charset="0"/>
                <a:cs typeface="Times New Roman" panose="02020603050405020304" pitchFamily="18" charset="0"/>
              </a:rPr>
              <a:t> </a:t>
            </a:r>
            <a:endParaRPr lang="en-GB" dirty="0"/>
          </a:p>
          <a:p>
            <a:pPr marL="285750" indent="-285750">
              <a:buFont typeface="Arial" panose="020B0604020202020204" pitchFamily="34" charset="0"/>
              <a:buChar char="•"/>
            </a:pPr>
            <a:r>
              <a:rPr lang="en-GB" dirty="0"/>
              <a:t>We have failed to hit our SLA for complaints and members so far this year.</a:t>
            </a:r>
            <a:endParaRPr lang="en-GB" dirty="0">
              <a:solidFill>
                <a:srgbClr val="FF0000"/>
              </a:solidFill>
            </a:endParaRPr>
          </a:p>
          <a:p>
            <a:endParaRPr lang="en-GB" dirty="0"/>
          </a:p>
        </p:txBody>
      </p:sp>
      <p:graphicFrame>
        <p:nvGraphicFramePr>
          <p:cNvPr id="9" name="Chart 8">
            <a:extLst>
              <a:ext uri="{FF2B5EF4-FFF2-40B4-BE49-F238E27FC236}">
                <a16:creationId xmlns:a16="http://schemas.microsoft.com/office/drawing/2014/main" id="{2720A0FA-DE80-4CA4-8B1B-026BCA561C67}"/>
              </a:ext>
            </a:extLst>
          </p:cNvPr>
          <p:cNvGraphicFramePr/>
          <p:nvPr>
            <p:extLst>
              <p:ext uri="{D42A27DB-BD31-4B8C-83A1-F6EECF244321}">
                <p14:modId xmlns:p14="http://schemas.microsoft.com/office/powerpoint/2010/main" val="3628719147"/>
              </p:ext>
            </p:extLst>
          </p:nvPr>
        </p:nvGraphicFramePr>
        <p:xfrm>
          <a:off x="294640" y="1495147"/>
          <a:ext cx="5110480" cy="4269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056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1AACD-5D15-41FF-A903-D8730F1A7BD0}"/>
              </a:ext>
            </a:extLst>
          </p:cNvPr>
          <p:cNvGraphicFramePr>
            <a:graphicFrameLocks noGrp="1"/>
          </p:cNvGraphicFramePr>
          <p:nvPr/>
        </p:nvGraphicFramePr>
        <p:xfrm>
          <a:off x="302260" y="1111576"/>
          <a:ext cx="5715000" cy="1645920"/>
        </p:xfrm>
        <a:graphic>
          <a:graphicData uri="http://schemas.openxmlformats.org/drawingml/2006/table">
            <a:tbl>
              <a:tblPr firstRow="1" firstCol="1" bandRow="1">
                <a:tableStyleId>{5C22544A-7EE6-4342-B048-85BDC9FD1C3A}</a:tableStyleId>
              </a:tblPr>
              <a:tblGrid>
                <a:gridCol w="1649095">
                  <a:extLst>
                    <a:ext uri="{9D8B030D-6E8A-4147-A177-3AD203B41FA5}">
                      <a16:colId xmlns:a16="http://schemas.microsoft.com/office/drawing/2014/main" val="3670558241"/>
                    </a:ext>
                  </a:extLst>
                </a:gridCol>
                <a:gridCol w="1908175">
                  <a:extLst>
                    <a:ext uri="{9D8B030D-6E8A-4147-A177-3AD203B41FA5}">
                      <a16:colId xmlns:a16="http://schemas.microsoft.com/office/drawing/2014/main" val="422998826"/>
                    </a:ext>
                  </a:extLst>
                </a:gridCol>
                <a:gridCol w="2157730">
                  <a:extLst>
                    <a:ext uri="{9D8B030D-6E8A-4147-A177-3AD203B41FA5}">
                      <a16:colId xmlns:a16="http://schemas.microsoft.com/office/drawing/2014/main" val="398421728"/>
                    </a:ext>
                  </a:extLst>
                </a:gridCol>
              </a:tblGrid>
              <a:tr h="0">
                <a:tc gridSpan="3">
                  <a:txBody>
                    <a:bodyPr/>
                    <a:lstStyle/>
                    <a:p>
                      <a:pPr algn="ctr"/>
                      <a:r>
                        <a:rPr lang="en-GB" sz="1200" dirty="0">
                          <a:effectLst/>
                        </a:rPr>
                        <a:t>Members Casework Received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8304261"/>
                  </a:ext>
                </a:extLst>
              </a:tr>
              <a:tr h="0">
                <a:tc>
                  <a:txBody>
                    <a:bodyPr/>
                    <a:lstStyle/>
                    <a:p>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Quarter 1</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Quarter 2</a:t>
                      </a:r>
                    </a:p>
                  </a:txBody>
                  <a:tcPr marL="68580" marR="68580" marT="0" marB="0"/>
                </a:tc>
                <a:extLst>
                  <a:ext uri="{0D108BD9-81ED-4DB2-BD59-A6C34878D82A}">
                    <a16:rowId xmlns:a16="http://schemas.microsoft.com/office/drawing/2014/main" val="748831820"/>
                  </a:ext>
                </a:extLst>
              </a:tr>
              <a:tr h="0">
                <a:tc>
                  <a:txBody>
                    <a:bodyPr/>
                    <a:lstStyle/>
                    <a:p>
                      <a:r>
                        <a:rPr lang="en-GB" sz="1200">
                          <a:effectLst/>
                        </a:rPr>
                        <a:t>BD Group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98</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94</a:t>
                      </a:r>
                    </a:p>
                  </a:txBody>
                  <a:tcPr marL="68580" marR="68580" marT="0" marB="0"/>
                </a:tc>
                <a:extLst>
                  <a:ext uri="{0D108BD9-81ED-4DB2-BD59-A6C34878D82A}">
                    <a16:rowId xmlns:a16="http://schemas.microsoft.com/office/drawing/2014/main" val="1530900571"/>
                  </a:ext>
                </a:extLst>
              </a:tr>
              <a:tr h="0">
                <a:tc>
                  <a:txBody>
                    <a:bodyPr/>
                    <a:lstStyle/>
                    <a:p>
                      <a:r>
                        <a:rPr lang="en-GB" sz="1200">
                          <a:effectLst/>
                        </a:rPr>
                        <a:t>Be First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35</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43</a:t>
                      </a:r>
                    </a:p>
                  </a:txBody>
                  <a:tcPr marL="68580" marR="68580" marT="0" marB="0"/>
                </a:tc>
                <a:extLst>
                  <a:ext uri="{0D108BD9-81ED-4DB2-BD59-A6C34878D82A}">
                    <a16:rowId xmlns:a16="http://schemas.microsoft.com/office/drawing/2014/main" val="3115887487"/>
                  </a:ext>
                </a:extLst>
              </a:tr>
              <a:tr h="0">
                <a:tc>
                  <a:txBody>
                    <a:bodyPr/>
                    <a:lstStyle/>
                    <a:p>
                      <a:r>
                        <a:rPr lang="en-GB" sz="1200">
                          <a:effectLst/>
                        </a:rPr>
                        <a:t>Community Solutions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209</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246</a:t>
                      </a:r>
                    </a:p>
                  </a:txBody>
                  <a:tcPr marL="68580" marR="68580" marT="0" marB="0"/>
                </a:tc>
                <a:extLst>
                  <a:ext uri="{0D108BD9-81ED-4DB2-BD59-A6C34878D82A}">
                    <a16:rowId xmlns:a16="http://schemas.microsoft.com/office/drawing/2014/main" val="3896818241"/>
                  </a:ext>
                </a:extLst>
              </a:tr>
              <a:tr h="0">
                <a:tc>
                  <a:txBody>
                    <a:bodyPr/>
                    <a:lstStyle/>
                    <a:p>
                      <a:r>
                        <a:rPr lang="en-GB" sz="1200">
                          <a:effectLst/>
                        </a:rPr>
                        <a:t>Core Services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367</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428</a:t>
                      </a:r>
                    </a:p>
                  </a:txBody>
                  <a:tcPr marL="68580" marR="68580" marT="0" marB="0"/>
                </a:tc>
                <a:extLst>
                  <a:ext uri="{0D108BD9-81ED-4DB2-BD59-A6C34878D82A}">
                    <a16:rowId xmlns:a16="http://schemas.microsoft.com/office/drawing/2014/main" val="2572858019"/>
                  </a:ext>
                </a:extLst>
              </a:tr>
              <a:tr h="0">
                <a:tc>
                  <a:txBody>
                    <a:bodyPr/>
                    <a:lstStyle/>
                    <a:p>
                      <a:r>
                        <a:rPr lang="en-GB" sz="1200">
                          <a:effectLst/>
                        </a:rPr>
                        <a:t>Inclusive Growth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tc>
                <a:extLst>
                  <a:ext uri="{0D108BD9-81ED-4DB2-BD59-A6C34878D82A}">
                    <a16:rowId xmlns:a16="http://schemas.microsoft.com/office/drawing/2014/main" val="2533018600"/>
                  </a:ext>
                </a:extLst>
              </a:tr>
              <a:tr h="0">
                <a:tc>
                  <a:txBody>
                    <a:bodyPr/>
                    <a:lstStyle/>
                    <a:p>
                      <a:r>
                        <a:rPr lang="en-GB" sz="1200">
                          <a:effectLst/>
                        </a:rPr>
                        <a:t>My Place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264</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385</a:t>
                      </a:r>
                    </a:p>
                  </a:txBody>
                  <a:tcPr marL="68580" marR="68580" marT="0" marB="0"/>
                </a:tc>
                <a:extLst>
                  <a:ext uri="{0D108BD9-81ED-4DB2-BD59-A6C34878D82A}">
                    <a16:rowId xmlns:a16="http://schemas.microsoft.com/office/drawing/2014/main" val="253774347"/>
                  </a:ext>
                </a:extLst>
              </a:tr>
              <a:tr h="0">
                <a:tc>
                  <a:txBody>
                    <a:bodyPr/>
                    <a:lstStyle/>
                    <a:p>
                      <a:r>
                        <a:rPr lang="en-GB" sz="1200">
                          <a:effectLst/>
                        </a:rPr>
                        <a:t>Total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latin typeface="Arial" panose="020B0604020202020204" pitchFamily="34" charset="0"/>
                          <a:ea typeface="Times New Roman" panose="02020603050405020304" pitchFamily="18" charset="0"/>
                          <a:cs typeface="Times New Roman" panose="02020603050405020304" pitchFamily="18" charset="0"/>
                        </a:rPr>
                        <a:t>977</a:t>
                      </a:r>
                    </a:p>
                  </a:txBody>
                  <a:tcPr marL="68580" marR="68580" marT="0" marB="0"/>
                </a:tc>
                <a:tc>
                  <a:txBody>
                    <a:bodyPr/>
                    <a:lstStyle/>
                    <a:p>
                      <a:pPr algn="ct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1,200</a:t>
                      </a:r>
                    </a:p>
                  </a:txBody>
                  <a:tcPr marL="68580" marR="68580" marT="0" marB="0"/>
                </a:tc>
                <a:extLst>
                  <a:ext uri="{0D108BD9-81ED-4DB2-BD59-A6C34878D82A}">
                    <a16:rowId xmlns:a16="http://schemas.microsoft.com/office/drawing/2014/main" val="3744879738"/>
                  </a:ext>
                </a:extLst>
              </a:tr>
            </a:tbl>
          </a:graphicData>
        </a:graphic>
      </p:graphicFrame>
      <p:graphicFrame>
        <p:nvGraphicFramePr>
          <p:cNvPr id="9" name="Chart 8">
            <a:extLst>
              <a:ext uri="{FF2B5EF4-FFF2-40B4-BE49-F238E27FC236}">
                <a16:creationId xmlns:a16="http://schemas.microsoft.com/office/drawing/2014/main" id="{AEC9E852-5B16-49BE-BB10-DD9E145059E0}"/>
              </a:ext>
            </a:extLst>
          </p:cNvPr>
          <p:cNvGraphicFramePr/>
          <p:nvPr/>
        </p:nvGraphicFramePr>
        <p:xfrm>
          <a:off x="302261" y="3155950"/>
          <a:ext cx="5715000" cy="2374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AD10C289-6BE5-40BF-AD06-516A421FFF9C}"/>
              </a:ext>
            </a:extLst>
          </p:cNvPr>
          <p:cNvSpPr txBox="1"/>
          <p:nvPr/>
        </p:nvSpPr>
        <p:spPr>
          <a:xfrm>
            <a:off x="6276341" y="555113"/>
            <a:ext cx="5715000" cy="5355312"/>
          </a:xfrm>
          <a:prstGeom prst="rect">
            <a:avLst/>
          </a:prstGeom>
          <a:noFill/>
        </p:spPr>
        <p:txBody>
          <a:bodyPr wrap="square">
            <a:spAutoFit/>
          </a:bodyPr>
          <a:lstStyle/>
          <a:p>
            <a:r>
              <a:rPr lang="en-GB" dirty="0">
                <a:effectLst/>
                <a:ea typeface="Times New Roman" panose="02020603050405020304" pitchFamily="18" charset="0"/>
                <a:cs typeface="Times New Roman" panose="02020603050405020304" pitchFamily="18" charset="0"/>
              </a:rPr>
              <a:t>The following services have been identified as performing below corporate Complaints/Member standard levels for more than 2 quarters:</a:t>
            </a:r>
            <a:br>
              <a:rPr lang="en-GB" dirty="0">
                <a:effectLst/>
                <a:ea typeface="Times New Roman" panose="02020603050405020304" pitchFamily="18" charset="0"/>
                <a:cs typeface="Times New Roman" panose="02020603050405020304" pitchFamily="18" charset="0"/>
              </a:rPr>
            </a:br>
            <a:endParaRPr lang="en-GB" dirty="0">
              <a:effectLst/>
              <a:ea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GB" b="1" dirty="0">
                <a:solidFill>
                  <a:srgbClr val="FF0000"/>
                </a:solidFill>
                <a:ea typeface="Times New Roman" panose="02020603050405020304" pitchFamily="18" charset="0"/>
                <a:cs typeface="Times New Roman" panose="02020603050405020304" pitchFamily="18" charset="0"/>
              </a:rPr>
              <a:t>Public Realm (My Place)</a:t>
            </a:r>
          </a:p>
          <a:p>
            <a:pPr marL="800100" lvl="1" indent="-342900">
              <a:buFont typeface="Courier New" panose="02070309020205020404" pitchFamily="49" charset="0"/>
              <a:buChar char="o"/>
            </a:pPr>
            <a:r>
              <a:rPr lang="en-GB" b="1" dirty="0">
                <a:solidFill>
                  <a:srgbClr val="FF0000"/>
                </a:solidFill>
                <a:ea typeface="Times New Roman" panose="02020603050405020304" pitchFamily="18" charset="0"/>
                <a:cs typeface="Times New Roman" panose="02020603050405020304" pitchFamily="18" charset="0"/>
              </a:rPr>
              <a:t>Enforcement, Parking (Core)</a:t>
            </a:r>
          </a:p>
          <a:p>
            <a:pPr marL="800100" lvl="1" indent="-342900">
              <a:buFont typeface="Courier New" panose="02070309020205020404" pitchFamily="49" charset="0"/>
              <a:buChar char="o"/>
            </a:pPr>
            <a:r>
              <a:rPr lang="en-GB" b="1" dirty="0">
                <a:solidFill>
                  <a:srgbClr val="FF0000"/>
                </a:solidFill>
                <a:ea typeface="Times New Roman" panose="02020603050405020304" pitchFamily="18" charset="0"/>
                <a:cs typeface="Times New Roman" panose="02020603050405020304" pitchFamily="18" charset="0"/>
              </a:rPr>
              <a:t>BD Group</a:t>
            </a:r>
            <a:br>
              <a:rPr lang="en-GB" b="1" dirty="0">
                <a:solidFill>
                  <a:srgbClr val="FF0000"/>
                </a:solidFill>
                <a:ea typeface="Times New Roman" panose="02020603050405020304" pitchFamily="18" charset="0"/>
                <a:cs typeface="Times New Roman" panose="02020603050405020304" pitchFamily="18" charset="0"/>
              </a:rPr>
            </a:br>
            <a:endParaRPr lang="en-GB" b="1" dirty="0">
              <a:solidFill>
                <a:srgbClr val="FF0000"/>
              </a:solidFill>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ea typeface="Times New Roman" panose="02020603050405020304" pitchFamily="18" charset="0"/>
                <a:cs typeface="Times New Roman" panose="02020603050405020304" pitchFamily="18" charset="0"/>
              </a:rPr>
              <a:t>The top 2 areas Public Realm and Enforcement (Parking) will need to produce an action plan to present at CPG in November. This plan will be reviewed and monitored via CIB (Customer Information Board) and then performance improvement reported back into CPG in January. (we will continue this cycle of accountability).</a:t>
            </a:r>
            <a:br>
              <a:rPr lang="en-GB" dirty="0">
                <a:ea typeface="Times New Roman" panose="02020603050405020304" pitchFamily="18" charset="0"/>
                <a:cs typeface="Times New Roman" panose="02020603050405020304" pitchFamily="18" charset="0"/>
              </a:rPr>
            </a:br>
            <a:endParaRPr lang="en-GB"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ea typeface="Times New Roman" panose="02020603050405020304" pitchFamily="18" charset="0"/>
                <a:cs typeface="Times New Roman" panose="02020603050405020304" pitchFamily="18" charset="0"/>
              </a:rPr>
              <a:t>The BD Group remains accountable to various boards in particular IG and will report their action plan and improvements via this route.</a:t>
            </a:r>
            <a:br>
              <a:rPr lang="en-GB" dirty="0">
                <a:ea typeface="Times New Roman" panose="02020603050405020304" pitchFamily="18" charset="0"/>
                <a:cs typeface="Times New Roman" panose="02020603050405020304" pitchFamily="18" charset="0"/>
              </a:rPr>
            </a:br>
            <a:endParaRPr lang="en-GB" dirty="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688824-D4D6-4D9F-8AA5-3D6AB4EFAC07}"/>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9. Areas of Concern &amp; Action</a:t>
            </a:r>
          </a:p>
        </p:txBody>
      </p:sp>
    </p:spTree>
    <p:extLst>
      <p:ext uri="{BB962C8B-B14F-4D97-AF65-F5344CB8AC3E}">
        <p14:creationId xmlns:p14="http://schemas.microsoft.com/office/powerpoint/2010/main" val="197170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BFB1B-750C-418E-8052-F3DF84B28C8B}"/>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10. Monitoring Quality</a:t>
            </a:r>
          </a:p>
        </p:txBody>
      </p:sp>
      <p:sp>
        <p:nvSpPr>
          <p:cNvPr id="5" name="TextBox 4">
            <a:extLst>
              <a:ext uri="{FF2B5EF4-FFF2-40B4-BE49-F238E27FC236}">
                <a16:creationId xmlns:a16="http://schemas.microsoft.com/office/drawing/2014/main" id="{F5F304C0-C097-4C47-85CB-DD2776D717E7}"/>
              </a:ext>
            </a:extLst>
          </p:cNvPr>
          <p:cNvSpPr txBox="1"/>
          <p:nvPr/>
        </p:nvSpPr>
        <p:spPr>
          <a:xfrm>
            <a:off x="548640" y="1056640"/>
            <a:ext cx="10708639"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a:t>Currently service blocks are accountable for self-auditing their responses (we provided a self-audit tool to do this).</a:t>
            </a:r>
            <a:br>
              <a:rPr lang="en-GB" sz="2400" dirty="0"/>
            </a:br>
            <a:endParaRPr lang="en-GB" sz="2400" dirty="0"/>
          </a:p>
          <a:p>
            <a:pPr marL="342900" indent="-342900">
              <a:buFont typeface="Arial" panose="020B0604020202020204" pitchFamily="34" charset="0"/>
              <a:buChar char="•"/>
            </a:pPr>
            <a:r>
              <a:rPr lang="en-GB" sz="2400" dirty="0"/>
              <a:t>We have acknowledged that this is not working as some responses are still falling short of a reasonable standard.</a:t>
            </a:r>
            <a:br>
              <a:rPr lang="en-GB" sz="2400" dirty="0"/>
            </a:br>
            <a:endParaRPr lang="en-GB" sz="2400" dirty="0"/>
          </a:p>
          <a:p>
            <a:pPr marL="342900" indent="-342900">
              <a:buFont typeface="Arial" panose="020B0604020202020204" pitchFamily="34" charset="0"/>
              <a:buChar char="•"/>
            </a:pPr>
            <a:r>
              <a:rPr lang="en-GB" sz="2400" dirty="0"/>
              <a:t>Current resourcing challenges in the Customer Feedback Team has meant that quality monitoring sampling has not been as robust as in previous quarters.</a:t>
            </a:r>
            <a:br>
              <a:rPr lang="en-GB" sz="2400" dirty="0"/>
            </a:br>
            <a:endParaRPr lang="en-GB" sz="2400" dirty="0"/>
          </a:p>
          <a:p>
            <a:pPr marL="342900" indent="-342900">
              <a:buFont typeface="Arial" panose="020B0604020202020204" pitchFamily="34" charset="0"/>
              <a:buChar char="•"/>
            </a:pPr>
            <a:r>
              <a:rPr lang="en-GB" sz="2400" dirty="0"/>
              <a:t>The Customer Feedback Team are looking to re-introduce the Complaints/Enquiries Quality Forum.</a:t>
            </a:r>
            <a:br>
              <a:rPr lang="en-GB" sz="2400" dirty="0"/>
            </a:br>
            <a:endParaRPr lang="en-GB" sz="2400" dirty="0"/>
          </a:p>
          <a:p>
            <a:pPr marL="342900" indent="-342900">
              <a:buFont typeface="Arial" panose="020B0604020202020204" pitchFamily="34" charset="0"/>
              <a:buChar char="•"/>
            </a:pPr>
            <a:r>
              <a:rPr lang="en-GB" sz="2400" dirty="0"/>
              <a:t>We will leverage the above as part of the Customer Information Board and can start a quarterly report in line with the performance data we review.</a:t>
            </a:r>
          </a:p>
        </p:txBody>
      </p:sp>
    </p:spTree>
    <p:extLst>
      <p:ext uri="{BB962C8B-B14F-4D97-AF65-F5344CB8AC3E}">
        <p14:creationId xmlns:p14="http://schemas.microsoft.com/office/powerpoint/2010/main" val="82647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63DD41-71F9-485A-AC56-1EFFA28636CF}"/>
              </a:ext>
            </a:extLst>
          </p:cNvPr>
          <p:cNvGraphicFramePr>
            <a:graphicFrameLocks noGrp="1"/>
          </p:cNvGraphicFramePr>
          <p:nvPr/>
        </p:nvGraphicFramePr>
        <p:xfrm>
          <a:off x="792420" y="1064024"/>
          <a:ext cx="3511870" cy="4729952"/>
        </p:xfrm>
        <a:graphic>
          <a:graphicData uri="http://schemas.openxmlformats.org/drawingml/2006/table">
            <a:tbl>
              <a:tblPr>
                <a:tableStyleId>{5C22544A-7EE6-4342-B048-85BDC9FD1C3A}</a:tableStyleId>
              </a:tblPr>
              <a:tblGrid>
                <a:gridCol w="3511870">
                  <a:extLst>
                    <a:ext uri="{9D8B030D-6E8A-4147-A177-3AD203B41FA5}">
                      <a16:colId xmlns:a16="http://schemas.microsoft.com/office/drawing/2014/main" val="2149547734"/>
                    </a:ext>
                  </a:extLst>
                </a:gridCol>
              </a:tblGrid>
              <a:tr h="204750">
                <a:tc>
                  <a:txBody>
                    <a:bodyPr/>
                    <a:lstStyle/>
                    <a:p>
                      <a:pPr algn="l" fontAlgn="ctr"/>
                      <a:r>
                        <a:rPr lang="en-GB" sz="1200" b="1" i="0" u="none" strike="noStrike" dirty="0">
                          <a:solidFill>
                            <a:srgbClr val="C00000"/>
                          </a:solidFill>
                          <a:effectLst/>
                          <a:latin typeface="Calibri" panose="020F0502020204030204" pitchFamily="34" charset="0"/>
                        </a:rPr>
                        <a:t>WASTE &amp; ENFORCEMENT</a:t>
                      </a:r>
                    </a:p>
                  </a:txBody>
                  <a:tcPr marL="6350" marR="6350" marT="6350" marB="0" anchor="ctr">
                    <a:solidFill>
                      <a:schemeClr val="bg1">
                        <a:lumMod val="95000"/>
                      </a:schemeClr>
                    </a:solidFill>
                  </a:tcPr>
                </a:tc>
                <a:extLst>
                  <a:ext uri="{0D108BD9-81ED-4DB2-BD59-A6C34878D82A}">
                    <a16:rowId xmlns:a16="http://schemas.microsoft.com/office/drawing/2014/main" val="2023789751"/>
                  </a:ext>
                </a:extLst>
              </a:tr>
              <a:tr h="204750">
                <a:tc>
                  <a:txBody>
                    <a:bodyPr/>
                    <a:lstStyle/>
                    <a:p>
                      <a:pPr algn="l" fontAlgn="ctr"/>
                      <a:r>
                        <a:rPr lang="en-GB" sz="1600" u="none" strike="noStrike" dirty="0">
                          <a:effectLst/>
                        </a:rPr>
                        <a:t>Report dumped rubbish (fly-tipping)</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81105406"/>
                  </a:ext>
                </a:extLst>
              </a:tr>
              <a:tr h="204750">
                <a:tc>
                  <a:txBody>
                    <a:bodyPr/>
                    <a:lstStyle/>
                    <a:p>
                      <a:pPr algn="l" fontAlgn="ctr"/>
                      <a:r>
                        <a:rPr lang="en-GB" sz="1600" u="none" strike="noStrike" dirty="0">
                          <a:effectLst/>
                        </a:rPr>
                        <a:t>Report noise</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915293705"/>
                  </a:ext>
                </a:extLst>
              </a:tr>
              <a:tr h="204750">
                <a:tc>
                  <a:txBody>
                    <a:bodyPr/>
                    <a:lstStyle/>
                    <a:p>
                      <a:pPr algn="l" fontAlgn="ctr"/>
                      <a:r>
                        <a:rPr lang="en-GB" sz="1600" u="none" strike="noStrike" dirty="0">
                          <a:effectLst/>
                        </a:rPr>
                        <a:t>Smoke and smells nuisance</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3958102188"/>
                  </a:ext>
                </a:extLst>
              </a:tr>
              <a:tr h="204750">
                <a:tc>
                  <a:txBody>
                    <a:bodyPr/>
                    <a:lstStyle/>
                    <a:p>
                      <a:pPr algn="l" fontAlgn="ctr"/>
                      <a:r>
                        <a:rPr lang="en-GB" sz="1600" u="none" strike="noStrike" dirty="0">
                          <a:effectLst/>
                        </a:rPr>
                        <a:t>Report eyesore (untidy) garden</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776952571"/>
                  </a:ext>
                </a:extLst>
              </a:tr>
              <a:tr h="204750">
                <a:tc>
                  <a:txBody>
                    <a:bodyPr/>
                    <a:lstStyle/>
                    <a:p>
                      <a:pPr algn="l" fontAlgn="ctr"/>
                      <a:r>
                        <a:rPr lang="en-GB" sz="1600" u="none" strike="noStrike" dirty="0">
                          <a:effectLst/>
                        </a:rPr>
                        <a:t>Report illegal front garden parking</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837566822"/>
                  </a:ext>
                </a:extLst>
              </a:tr>
              <a:tr h="204750">
                <a:tc>
                  <a:txBody>
                    <a:bodyPr/>
                    <a:lstStyle/>
                    <a:p>
                      <a:pPr algn="l" fontAlgn="ctr"/>
                      <a:r>
                        <a:rPr lang="en-GB" sz="1600" u="none" strike="noStrike" dirty="0">
                          <a:effectLst/>
                        </a:rPr>
                        <a:t>Report filthy and verminous property</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2586047603"/>
                  </a:ext>
                </a:extLst>
              </a:tr>
              <a:tr h="204750">
                <a:tc>
                  <a:txBody>
                    <a:bodyPr/>
                    <a:lstStyle/>
                    <a:p>
                      <a:pPr algn="l" fontAlgn="ctr"/>
                      <a:r>
                        <a:rPr lang="en-GB" sz="1600" u="none" strike="noStrike" dirty="0">
                          <a:effectLst/>
                        </a:rPr>
                        <a:t>Report suspected food poisoning</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544584473"/>
                  </a:ext>
                </a:extLst>
              </a:tr>
              <a:tr h="204750">
                <a:tc>
                  <a:txBody>
                    <a:bodyPr/>
                    <a:lstStyle/>
                    <a:p>
                      <a:pPr algn="l" fontAlgn="ctr"/>
                      <a:r>
                        <a:rPr lang="en-GB" sz="1600" u="none" strike="noStrike" dirty="0">
                          <a:effectLst/>
                        </a:rPr>
                        <a:t>Report abandoned vehicles</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2278082945"/>
                  </a:ext>
                </a:extLst>
              </a:tr>
              <a:tr h="204750">
                <a:tc>
                  <a:txBody>
                    <a:bodyPr/>
                    <a:lstStyle/>
                    <a:p>
                      <a:pPr algn="l" fontAlgn="ctr"/>
                      <a:r>
                        <a:rPr lang="en-GB" sz="1600" u="none" strike="noStrike" dirty="0">
                          <a:effectLst/>
                        </a:rPr>
                        <a:t>Report fly-posting (unauthorised stickers and posters)</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2355166144"/>
                  </a:ext>
                </a:extLst>
              </a:tr>
              <a:tr h="204750">
                <a:tc>
                  <a:txBody>
                    <a:bodyPr/>
                    <a:lstStyle/>
                    <a:p>
                      <a:pPr algn="l" fontAlgn="ctr"/>
                      <a:r>
                        <a:rPr lang="en-GB" sz="1600" u="none" strike="noStrike" dirty="0">
                          <a:effectLst/>
                        </a:rPr>
                        <a:t>Complain about trading standards</a:t>
                      </a:r>
                      <a:endParaRPr lang="en-GB"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726655442"/>
                  </a:ext>
                </a:extLst>
              </a:tr>
              <a:tr h="679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Missed domestic and recycling bin collection</a:t>
                      </a:r>
                    </a:p>
                  </a:txBody>
                  <a:tcPr marL="6350" marR="6350" marT="6350" marB="0" anchor="ctr">
                    <a:solidFill>
                      <a:schemeClr val="bg1">
                        <a:lumMod val="95000"/>
                      </a:schemeClr>
                    </a:solidFill>
                  </a:tcPr>
                </a:tc>
                <a:extLst>
                  <a:ext uri="{0D108BD9-81ED-4DB2-BD59-A6C34878D82A}">
                    <a16:rowId xmlns:a16="http://schemas.microsoft.com/office/drawing/2014/main" val="4158673283"/>
                  </a:ext>
                </a:extLst>
              </a:tr>
              <a:tr h="2108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Missed garden waste collection</a:t>
                      </a:r>
                    </a:p>
                  </a:txBody>
                  <a:tcPr marL="6350" marR="6350" marT="6350" marB="0" anchor="ctr">
                    <a:solidFill>
                      <a:schemeClr val="bg1">
                        <a:lumMod val="95000"/>
                      </a:schemeClr>
                    </a:solidFill>
                  </a:tcPr>
                </a:tc>
                <a:extLst>
                  <a:ext uri="{0D108BD9-81ED-4DB2-BD59-A6C34878D82A}">
                    <a16:rowId xmlns:a16="http://schemas.microsoft.com/office/drawing/2014/main" val="755491437"/>
                  </a:ext>
                </a:extLst>
              </a:tr>
              <a:tr h="2846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Request a new or replacement bin</a:t>
                      </a:r>
                    </a:p>
                  </a:txBody>
                  <a:tcPr marL="6350" marR="6350" marT="6350" marB="0" anchor="ctr">
                    <a:solidFill>
                      <a:schemeClr val="bg1">
                        <a:lumMod val="95000"/>
                      </a:schemeClr>
                    </a:solidFill>
                  </a:tcPr>
                </a:tc>
                <a:extLst>
                  <a:ext uri="{0D108BD9-81ED-4DB2-BD59-A6C34878D82A}">
                    <a16:rowId xmlns:a16="http://schemas.microsoft.com/office/drawing/2014/main" val="2177169631"/>
                  </a:ext>
                </a:extLst>
              </a:tr>
              <a:tr h="1639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Report illegal street trading and car sales</a:t>
                      </a:r>
                    </a:p>
                  </a:txBody>
                  <a:tcPr marL="6350" marR="6350" marT="6350" marB="0" anchor="ctr">
                    <a:solidFill>
                      <a:schemeClr val="bg1">
                        <a:lumMod val="95000"/>
                      </a:schemeClr>
                    </a:solidFill>
                  </a:tcPr>
                </a:tc>
                <a:extLst>
                  <a:ext uri="{0D108BD9-81ED-4DB2-BD59-A6C34878D82A}">
                    <a16:rowId xmlns:a16="http://schemas.microsoft.com/office/drawing/2014/main" val="2296485495"/>
                  </a:ext>
                </a:extLst>
              </a:tr>
              <a:tr h="2420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Report a lost or found dog</a:t>
                      </a:r>
                    </a:p>
                  </a:txBody>
                  <a:tcPr marL="6350" marR="6350" marT="6350" marB="0" anchor="ctr">
                    <a:solidFill>
                      <a:schemeClr val="bg1">
                        <a:lumMod val="95000"/>
                      </a:schemeClr>
                    </a:solidFill>
                  </a:tcPr>
                </a:tc>
                <a:extLst>
                  <a:ext uri="{0D108BD9-81ED-4DB2-BD59-A6C34878D82A}">
                    <a16:rowId xmlns:a16="http://schemas.microsoft.com/office/drawing/2014/main" val="3338161229"/>
                  </a:ext>
                </a:extLst>
              </a:tr>
              <a:tr h="1725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Report graffiti</a:t>
                      </a:r>
                    </a:p>
                  </a:txBody>
                  <a:tcPr marL="6350" marR="6350" marT="6350" marB="0" anchor="ctr">
                    <a:solidFill>
                      <a:schemeClr val="bg1">
                        <a:lumMod val="95000"/>
                      </a:schemeClr>
                    </a:solidFill>
                  </a:tcPr>
                </a:tc>
                <a:extLst>
                  <a:ext uri="{0D108BD9-81ED-4DB2-BD59-A6C34878D82A}">
                    <a16:rowId xmlns:a16="http://schemas.microsoft.com/office/drawing/2014/main" val="1538324342"/>
                  </a:ext>
                </a:extLst>
              </a:tr>
            </a:tbl>
          </a:graphicData>
        </a:graphic>
      </p:graphicFrame>
      <p:graphicFrame>
        <p:nvGraphicFramePr>
          <p:cNvPr id="10" name="Table 9">
            <a:extLst>
              <a:ext uri="{FF2B5EF4-FFF2-40B4-BE49-F238E27FC236}">
                <a16:creationId xmlns:a16="http://schemas.microsoft.com/office/drawing/2014/main" id="{96FA805F-63FE-4F21-B96D-E8F51FADD988}"/>
              </a:ext>
            </a:extLst>
          </p:cNvPr>
          <p:cNvGraphicFramePr>
            <a:graphicFrameLocks noGrp="1"/>
          </p:cNvGraphicFramePr>
          <p:nvPr/>
        </p:nvGraphicFramePr>
        <p:xfrm>
          <a:off x="8334795" y="1064024"/>
          <a:ext cx="3250779" cy="1927860"/>
        </p:xfrm>
        <a:graphic>
          <a:graphicData uri="http://schemas.openxmlformats.org/drawingml/2006/table">
            <a:tbl>
              <a:tblPr>
                <a:tableStyleId>{5C22544A-7EE6-4342-B048-85BDC9FD1C3A}</a:tableStyleId>
              </a:tblPr>
              <a:tblGrid>
                <a:gridCol w="3250779">
                  <a:extLst>
                    <a:ext uri="{9D8B030D-6E8A-4147-A177-3AD203B41FA5}">
                      <a16:colId xmlns:a16="http://schemas.microsoft.com/office/drawing/2014/main" val="1620890758"/>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HOUSING BENEFIT</a:t>
                      </a:r>
                    </a:p>
                  </a:txBody>
                  <a:tcPr marL="6350" marR="6350" marT="6350" marB="0" anchor="ctr">
                    <a:solidFill>
                      <a:schemeClr val="bg1">
                        <a:lumMod val="95000"/>
                      </a:schemeClr>
                    </a:solidFill>
                  </a:tcPr>
                </a:tc>
                <a:extLst>
                  <a:ext uri="{0D108BD9-81ED-4DB2-BD59-A6C34878D82A}">
                    <a16:rowId xmlns:a16="http://schemas.microsoft.com/office/drawing/2014/main" val="712583774"/>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Explanations, reviews and appeals</a:t>
                      </a:r>
                    </a:p>
                  </a:txBody>
                  <a:tcPr marL="6350" marR="6350" marT="6350" marB="0" anchor="ctr">
                    <a:solidFill>
                      <a:schemeClr val="bg1">
                        <a:lumMod val="95000"/>
                      </a:schemeClr>
                    </a:solidFill>
                  </a:tcPr>
                </a:tc>
                <a:extLst>
                  <a:ext uri="{0D108BD9-81ED-4DB2-BD59-A6C34878D82A}">
                    <a16:rowId xmlns:a16="http://schemas.microsoft.com/office/drawing/2014/main" val="4157197245"/>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Pupil premium registration (free school meals)</a:t>
                      </a:r>
                    </a:p>
                  </a:txBody>
                  <a:tcPr marL="6350" marR="6350" marT="6350" marB="0" anchor="ctr">
                    <a:solidFill>
                      <a:schemeClr val="bg1">
                        <a:lumMod val="95000"/>
                      </a:schemeClr>
                    </a:solidFill>
                  </a:tcPr>
                </a:tc>
                <a:extLst>
                  <a:ext uri="{0D108BD9-81ED-4DB2-BD59-A6C34878D82A}">
                    <a16:rowId xmlns:a16="http://schemas.microsoft.com/office/drawing/2014/main" val="1327114734"/>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Discretionary housing payments for moving costs </a:t>
                      </a:r>
                    </a:p>
                  </a:txBody>
                  <a:tcPr marL="6350" marR="6350" marT="6350" marB="0" anchor="ctr">
                    <a:solidFill>
                      <a:schemeClr val="bg1">
                        <a:lumMod val="95000"/>
                      </a:schemeClr>
                    </a:solidFill>
                  </a:tcPr>
                </a:tc>
                <a:extLst>
                  <a:ext uri="{0D108BD9-81ED-4DB2-BD59-A6C34878D82A}">
                    <a16:rowId xmlns:a16="http://schemas.microsoft.com/office/drawing/2014/main" val="4291370215"/>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General enquiries</a:t>
                      </a:r>
                    </a:p>
                  </a:txBody>
                  <a:tcPr marL="6350" marR="6350" marT="6350" marB="0" anchor="ctr">
                    <a:solidFill>
                      <a:schemeClr val="bg1">
                        <a:lumMod val="95000"/>
                      </a:schemeClr>
                    </a:solidFill>
                  </a:tcPr>
                </a:tc>
                <a:extLst>
                  <a:ext uri="{0D108BD9-81ED-4DB2-BD59-A6C34878D82A}">
                    <a16:rowId xmlns:a16="http://schemas.microsoft.com/office/drawing/2014/main" val="2059886691"/>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DHP for Universal Credit</a:t>
                      </a:r>
                    </a:p>
                  </a:txBody>
                  <a:tcPr marL="6350" marR="6350" marT="6350" marB="0" anchor="ctr">
                    <a:solidFill>
                      <a:schemeClr val="bg1">
                        <a:lumMod val="95000"/>
                      </a:schemeClr>
                    </a:solidFill>
                  </a:tcPr>
                </a:tc>
                <a:extLst>
                  <a:ext uri="{0D108BD9-81ED-4DB2-BD59-A6C34878D82A}">
                    <a16:rowId xmlns:a16="http://schemas.microsoft.com/office/drawing/2014/main" val="1018072786"/>
                  </a:ext>
                </a:extLst>
              </a:tr>
            </a:tbl>
          </a:graphicData>
        </a:graphic>
      </p:graphicFrame>
      <p:graphicFrame>
        <p:nvGraphicFramePr>
          <p:cNvPr id="11" name="Table 10">
            <a:extLst>
              <a:ext uri="{FF2B5EF4-FFF2-40B4-BE49-F238E27FC236}">
                <a16:creationId xmlns:a16="http://schemas.microsoft.com/office/drawing/2014/main" id="{95E967E3-45D9-4362-9D0B-FC40500DCB0A}"/>
              </a:ext>
            </a:extLst>
          </p:cNvPr>
          <p:cNvGraphicFramePr>
            <a:graphicFrameLocks noGrp="1"/>
          </p:cNvGraphicFramePr>
          <p:nvPr/>
        </p:nvGraphicFramePr>
        <p:xfrm>
          <a:off x="8334795" y="3092523"/>
          <a:ext cx="3250779" cy="1433830"/>
        </p:xfrm>
        <a:graphic>
          <a:graphicData uri="http://schemas.openxmlformats.org/drawingml/2006/table">
            <a:tbl>
              <a:tblPr>
                <a:tableStyleId>{5C22544A-7EE6-4342-B048-85BDC9FD1C3A}</a:tableStyleId>
              </a:tblPr>
              <a:tblGrid>
                <a:gridCol w="3250779">
                  <a:extLst>
                    <a:ext uri="{9D8B030D-6E8A-4147-A177-3AD203B41FA5}">
                      <a16:colId xmlns:a16="http://schemas.microsoft.com/office/drawing/2014/main" val="3702732638"/>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HOUSING RENT</a:t>
                      </a:r>
                    </a:p>
                  </a:txBody>
                  <a:tcPr marL="6350" marR="6350" marT="6350" marB="0" anchor="ctr">
                    <a:solidFill>
                      <a:schemeClr val="bg1">
                        <a:lumMod val="95000"/>
                      </a:schemeClr>
                    </a:solidFill>
                  </a:tcPr>
                </a:tc>
                <a:extLst>
                  <a:ext uri="{0D108BD9-81ED-4DB2-BD59-A6C34878D82A}">
                    <a16:rowId xmlns:a16="http://schemas.microsoft.com/office/drawing/2014/main" val="3924120053"/>
                  </a:ext>
                </a:extLst>
              </a:tr>
              <a:tr h="184150">
                <a:tc>
                  <a:txBody>
                    <a:bodyPr/>
                    <a:lstStyle/>
                    <a:p>
                      <a:pPr algn="l" fontAlgn="ctr"/>
                      <a:r>
                        <a:rPr lang="en-GB" sz="1600" u="none" strike="noStrike" kern="1200" dirty="0">
                          <a:solidFill>
                            <a:schemeClr val="dk1"/>
                          </a:solidFill>
                          <a:effectLst/>
                          <a:latin typeface="+mn-lt"/>
                          <a:ea typeface="+mn-ea"/>
                          <a:cs typeface="+mn-cs"/>
                        </a:rPr>
                        <a:t>Request for bar-coded letter</a:t>
                      </a:r>
                    </a:p>
                  </a:txBody>
                  <a:tcPr marL="6350" marR="6350" marT="6350" marB="0" anchor="ctr">
                    <a:solidFill>
                      <a:schemeClr val="bg1">
                        <a:lumMod val="95000"/>
                      </a:schemeClr>
                    </a:solidFill>
                  </a:tcPr>
                </a:tc>
                <a:extLst>
                  <a:ext uri="{0D108BD9-81ED-4DB2-BD59-A6C34878D82A}">
                    <a16:rowId xmlns:a16="http://schemas.microsoft.com/office/drawing/2014/main" val="1408582560"/>
                  </a:ext>
                </a:extLst>
              </a:tr>
              <a:tr h="184150">
                <a:tc>
                  <a:txBody>
                    <a:bodyPr/>
                    <a:lstStyle/>
                    <a:p>
                      <a:pPr algn="l" fontAlgn="ctr"/>
                      <a:r>
                        <a:rPr lang="en-GB" sz="1600" u="none" strike="noStrike" kern="1200" dirty="0">
                          <a:solidFill>
                            <a:schemeClr val="dk1"/>
                          </a:solidFill>
                          <a:effectLst/>
                          <a:latin typeface="+mn-lt"/>
                          <a:ea typeface="+mn-ea"/>
                          <a:cs typeface="+mn-cs"/>
                        </a:rPr>
                        <a:t>Housing Cost Element </a:t>
                      </a:r>
                    </a:p>
                  </a:txBody>
                  <a:tcPr marL="6350" marR="6350" marT="6350" marB="0" anchor="ctr">
                    <a:solidFill>
                      <a:schemeClr val="bg1">
                        <a:lumMod val="95000"/>
                      </a:schemeClr>
                    </a:solidFill>
                  </a:tcPr>
                </a:tc>
                <a:extLst>
                  <a:ext uri="{0D108BD9-81ED-4DB2-BD59-A6C34878D82A}">
                    <a16:rowId xmlns:a16="http://schemas.microsoft.com/office/drawing/2014/main" val="4028849312"/>
                  </a:ext>
                </a:extLst>
              </a:tr>
              <a:tr h="184150">
                <a:tc>
                  <a:txBody>
                    <a:bodyPr/>
                    <a:lstStyle/>
                    <a:p>
                      <a:pPr algn="l" fontAlgn="ctr"/>
                      <a:r>
                        <a:rPr lang="en-GB" sz="1600" u="none" strike="noStrike" kern="1200">
                          <a:solidFill>
                            <a:schemeClr val="dk1"/>
                          </a:solidFill>
                          <a:effectLst/>
                          <a:latin typeface="+mn-lt"/>
                          <a:ea typeface="+mn-ea"/>
                          <a:cs typeface="+mn-cs"/>
                        </a:rPr>
                        <a:t>Request permission to discuss a rent account</a:t>
                      </a:r>
                    </a:p>
                  </a:txBody>
                  <a:tcPr marL="6350" marR="6350" marT="6350" marB="0" anchor="ctr">
                    <a:solidFill>
                      <a:schemeClr val="bg1">
                        <a:lumMod val="95000"/>
                      </a:schemeClr>
                    </a:solidFill>
                  </a:tcPr>
                </a:tc>
                <a:extLst>
                  <a:ext uri="{0D108BD9-81ED-4DB2-BD59-A6C34878D82A}">
                    <a16:rowId xmlns:a16="http://schemas.microsoft.com/office/drawing/2014/main" val="1615716742"/>
                  </a:ext>
                </a:extLst>
              </a:tr>
              <a:tr h="184150">
                <a:tc>
                  <a:txBody>
                    <a:bodyPr/>
                    <a:lstStyle/>
                    <a:p>
                      <a:pPr algn="l" fontAlgn="ctr"/>
                      <a:r>
                        <a:rPr lang="en-GB" sz="1600" u="none" strike="noStrike" kern="1200" dirty="0">
                          <a:solidFill>
                            <a:schemeClr val="dk1"/>
                          </a:solidFill>
                          <a:effectLst/>
                          <a:latin typeface="+mn-lt"/>
                          <a:ea typeface="+mn-ea"/>
                          <a:cs typeface="+mn-cs"/>
                        </a:rPr>
                        <a:t>Rent enquiry</a:t>
                      </a:r>
                    </a:p>
                  </a:txBody>
                  <a:tcPr marL="6350" marR="6350" marT="6350" marB="0" anchor="ctr">
                    <a:solidFill>
                      <a:schemeClr val="bg1">
                        <a:lumMod val="95000"/>
                      </a:schemeClr>
                    </a:solidFill>
                  </a:tcPr>
                </a:tc>
                <a:extLst>
                  <a:ext uri="{0D108BD9-81ED-4DB2-BD59-A6C34878D82A}">
                    <a16:rowId xmlns:a16="http://schemas.microsoft.com/office/drawing/2014/main" val="102273909"/>
                  </a:ext>
                </a:extLst>
              </a:tr>
            </a:tbl>
          </a:graphicData>
        </a:graphic>
      </p:graphicFrame>
      <p:graphicFrame>
        <p:nvGraphicFramePr>
          <p:cNvPr id="12" name="Table 11">
            <a:extLst>
              <a:ext uri="{FF2B5EF4-FFF2-40B4-BE49-F238E27FC236}">
                <a16:creationId xmlns:a16="http://schemas.microsoft.com/office/drawing/2014/main" id="{F6E57514-62E5-4EE1-B8D4-C350C2BD1676}"/>
              </a:ext>
            </a:extLst>
          </p:cNvPr>
          <p:cNvGraphicFramePr>
            <a:graphicFrameLocks noGrp="1"/>
          </p:cNvGraphicFramePr>
          <p:nvPr/>
        </p:nvGraphicFramePr>
        <p:xfrm>
          <a:off x="4563608" y="1064024"/>
          <a:ext cx="3511871" cy="933450"/>
        </p:xfrm>
        <a:graphic>
          <a:graphicData uri="http://schemas.openxmlformats.org/drawingml/2006/table">
            <a:tbl>
              <a:tblPr>
                <a:tableStyleId>{5C22544A-7EE6-4342-B048-85BDC9FD1C3A}</a:tableStyleId>
              </a:tblPr>
              <a:tblGrid>
                <a:gridCol w="3511871">
                  <a:extLst>
                    <a:ext uri="{9D8B030D-6E8A-4147-A177-3AD203B41FA5}">
                      <a16:colId xmlns:a16="http://schemas.microsoft.com/office/drawing/2014/main" val="768383792"/>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COMSOL</a:t>
                      </a:r>
                    </a:p>
                  </a:txBody>
                  <a:tcPr marL="6350" marR="6350" marT="6350" marB="0" anchor="ctr">
                    <a:solidFill>
                      <a:schemeClr val="bg1">
                        <a:lumMod val="95000"/>
                      </a:schemeClr>
                    </a:solidFill>
                  </a:tcPr>
                </a:tc>
                <a:extLst>
                  <a:ext uri="{0D108BD9-81ED-4DB2-BD59-A6C34878D82A}">
                    <a16:rowId xmlns:a16="http://schemas.microsoft.com/office/drawing/2014/main" val="2216953464"/>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Antisocial behaviour - ASB</a:t>
                      </a:r>
                    </a:p>
                  </a:txBody>
                  <a:tcPr marL="6350" marR="6350" marT="6350" marB="0" anchor="ctr">
                    <a:solidFill>
                      <a:schemeClr val="bg1">
                        <a:lumMod val="95000"/>
                      </a:schemeClr>
                    </a:solidFill>
                  </a:tcPr>
                </a:tc>
                <a:extLst>
                  <a:ext uri="{0D108BD9-81ED-4DB2-BD59-A6C34878D82A}">
                    <a16:rowId xmlns:a16="http://schemas.microsoft.com/office/drawing/2014/main" val="2720634912"/>
                  </a:ext>
                </a:extLst>
              </a:tr>
              <a:tr h="276124">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Community trigger -follow up form after ASB</a:t>
                      </a:r>
                    </a:p>
                  </a:txBody>
                  <a:tcPr marL="6350" marR="6350" marT="6350" marB="0" anchor="ctr">
                    <a:solidFill>
                      <a:schemeClr val="bg1">
                        <a:lumMod val="95000"/>
                      </a:schemeClr>
                    </a:solidFill>
                  </a:tcPr>
                </a:tc>
                <a:extLst>
                  <a:ext uri="{0D108BD9-81ED-4DB2-BD59-A6C34878D82A}">
                    <a16:rowId xmlns:a16="http://schemas.microsoft.com/office/drawing/2014/main" val="172698134"/>
                  </a:ext>
                </a:extLst>
              </a:tr>
            </a:tbl>
          </a:graphicData>
        </a:graphic>
      </p:graphicFrame>
      <p:graphicFrame>
        <p:nvGraphicFramePr>
          <p:cNvPr id="14" name="Table 13">
            <a:extLst>
              <a:ext uri="{FF2B5EF4-FFF2-40B4-BE49-F238E27FC236}">
                <a16:creationId xmlns:a16="http://schemas.microsoft.com/office/drawing/2014/main" id="{92A27CCF-2B01-483A-9D83-A957ED6E6CF6}"/>
              </a:ext>
            </a:extLst>
          </p:cNvPr>
          <p:cNvGraphicFramePr>
            <a:graphicFrameLocks noGrp="1"/>
          </p:cNvGraphicFramePr>
          <p:nvPr/>
        </p:nvGraphicFramePr>
        <p:xfrm>
          <a:off x="4563607" y="2169900"/>
          <a:ext cx="3511871" cy="439420"/>
        </p:xfrm>
        <a:graphic>
          <a:graphicData uri="http://schemas.openxmlformats.org/drawingml/2006/table">
            <a:tbl>
              <a:tblPr>
                <a:tableStyleId>{5C22544A-7EE6-4342-B048-85BDC9FD1C3A}</a:tableStyleId>
              </a:tblPr>
              <a:tblGrid>
                <a:gridCol w="3511871">
                  <a:extLst>
                    <a:ext uri="{9D8B030D-6E8A-4147-A177-3AD203B41FA5}">
                      <a16:colId xmlns:a16="http://schemas.microsoft.com/office/drawing/2014/main" val="1991528584"/>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COUNCIL TAX</a:t>
                      </a:r>
                    </a:p>
                  </a:txBody>
                  <a:tcPr marL="6350" marR="6350" marT="6350" marB="0" anchor="ctr">
                    <a:solidFill>
                      <a:schemeClr val="bg1">
                        <a:lumMod val="95000"/>
                      </a:schemeClr>
                    </a:solidFill>
                  </a:tcPr>
                </a:tc>
                <a:extLst>
                  <a:ext uri="{0D108BD9-81ED-4DB2-BD59-A6C34878D82A}">
                    <a16:rowId xmlns:a16="http://schemas.microsoft.com/office/drawing/2014/main" val="2151886065"/>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Propose an arrangement</a:t>
                      </a:r>
                    </a:p>
                  </a:txBody>
                  <a:tcPr marL="6350" marR="6350" marT="6350" marB="0" anchor="ctr">
                    <a:solidFill>
                      <a:schemeClr val="bg1">
                        <a:lumMod val="95000"/>
                      </a:schemeClr>
                    </a:solidFill>
                  </a:tcPr>
                </a:tc>
                <a:extLst>
                  <a:ext uri="{0D108BD9-81ED-4DB2-BD59-A6C34878D82A}">
                    <a16:rowId xmlns:a16="http://schemas.microsoft.com/office/drawing/2014/main" val="3394102087"/>
                  </a:ext>
                </a:extLst>
              </a:tr>
            </a:tbl>
          </a:graphicData>
        </a:graphic>
      </p:graphicFrame>
      <p:graphicFrame>
        <p:nvGraphicFramePr>
          <p:cNvPr id="15" name="Table 14">
            <a:extLst>
              <a:ext uri="{FF2B5EF4-FFF2-40B4-BE49-F238E27FC236}">
                <a16:creationId xmlns:a16="http://schemas.microsoft.com/office/drawing/2014/main" id="{3E4ECFA3-A4F1-4F49-AB14-E3E11FA9F7D5}"/>
              </a:ext>
            </a:extLst>
          </p:cNvPr>
          <p:cNvGraphicFramePr>
            <a:graphicFrameLocks noGrp="1"/>
          </p:cNvGraphicFramePr>
          <p:nvPr/>
        </p:nvGraphicFramePr>
        <p:xfrm>
          <a:off x="4552495" y="2810347"/>
          <a:ext cx="3511871" cy="933450"/>
        </p:xfrm>
        <a:graphic>
          <a:graphicData uri="http://schemas.openxmlformats.org/drawingml/2006/table">
            <a:tbl>
              <a:tblPr>
                <a:tableStyleId>{5C22544A-7EE6-4342-B048-85BDC9FD1C3A}</a:tableStyleId>
              </a:tblPr>
              <a:tblGrid>
                <a:gridCol w="3511871">
                  <a:extLst>
                    <a:ext uri="{9D8B030D-6E8A-4147-A177-3AD203B41FA5}">
                      <a16:colId xmlns:a16="http://schemas.microsoft.com/office/drawing/2014/main" val="1848110477"/>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ENVIROMENTAL HEALTH</a:t>
                      </a:r>
                    </a:p>
                  </a:txBody>
                  <a:tcPr marL="6350" marR="6350" marT="6350" marB="0" anchor="ctr">
                    <a:solidFill>
                      <a:schemeClr val="bg1">
                        <a:lumMod val="95000"/>
                      </a:schemeClr>
                    </a:solidFill>
                  </a:tcPr>
                </a:tc>
                <a:extLst>
                  <a:ext uri="{0D108BD9-81ED-4DB2-BD59-A6C34878D82A}">
                    <a16:rowId xmlns:a16="http://schemas.microsoft.com/office/drawing/2014/main" val="3096024671"/>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Report environmental pollution </a:t>
                      </a:r>
                    </a:p>
                  </a:txBody>
                  <a:tcPr marL="6350" marR="6350" marT="6350" marB="0" anchor="ctr">
                    <a:solidFill>
                      <a:schemeClr val="bg1">
                        <a:lumMod val="95000"/>
                      </a:schemeClr>
                    </a:solidFill>
                  </a:tcPr>
                </a:tc>
                <a:extLst>
                  <a:ext uri="{0D108BD9-81ED-4DB2-BD59-A6C34878D82A}">
                    <a16:rowId xmlns:a16="http://schemas.microsoft.com/office/drawing/2014/main" val="2486546729"/>
                  </a:ext>
                </a:extLst>
              </a:tr>
              <a:tr h="133072">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Complain about food quality or a food premises</a:t>
                      </a:r>
                    </a:p>
                  </a:txBody>
                  <a:tcPr marL="6350" marR="6350" marT="6350" marB="0" anchor="ctr">
                    <a:solidFill>
                      <a:schemeClr val="bg1">
                        <a:lumMod val="95000"/>
                      </a:schemeClr>
                    </a:solidFill>
                  </a:tcPr>
                </a:tc>
                <a:extLst>
                  <a:ext uri="{0D108BD9-81ED-4DB2-BD59-A6C34878D82A}">
                    <a16:rowId xmlns:a16="http://schemas.microsoft.com/office/drawing/2014/main" val="2979927729"/>
                  </a:ext>
                </a:extLst>
              </a:tr>
            </a:tbl>
          </a:graphicData>
        </a:graphic>
      </p:graphicFrame>
      <p:graphicFrame>
        <p:nvGraphicFramePr>
          <p:cNvPr id="16" name="Table 15">
            <a:extLst>
              <a:ext uri="{FF2B5EF4-FFF2-40B4-BE49-F238E27FC236}">
                <a16:creationId xmlns:a16="http://schemas.microsoft.com/office/drawing/2014/main" id="{F93F0AEC-6629-4811-96FD-5D19ABBA2ED4}"/>
              </a:ext>
            </a:extLst>
          </p:cNvPr>
          <p:cNvGraphicFramePr>
            <a:graphicFrameLocks noGrp="1"/>
          </p:cNvGraphicFramePr>
          <p:nvPr/>
        </p:nvGraphicFramePr>
        <p:xfrm>
          <a:off x="4557257" y="3863612"/>
          <a:ext cx="3511871" cy="696506"/>
        </p:xfrm>
        <a:graphic>
          <a:graphicData uri="http://schemas.openxmlformats.org/drawingml/2006/table">
            <a:tbl>
              <a:tblPr>
                <a:tableStyleId>{5C22544A-7EE6-4342-B048-85BDC9FD1C3A}</a:tableStyleId>
              </a:tblPr>
              <a:tblGrid>
                <a:gridCol w="3511871">
                  <a:extLst>
                    <a:ext uri="{9D8B030D-6E8A-4147-A177-3AD203B41FA5}">
                      <a16:colId xmlns:a16="http://schemas.microsoft.com/office/drawing/2014/main" val="2153687350"/>
                    </a:ext>
                  </a:extLst>
                </a:gridCol>
              </a:tblGrid>
              <a:tr h="191122">
                <a:tc>
                  <a:txBody>
                    <a:bodyPr/>
                    <a:lstStyle/>
                    <a:p>
                      <a:pPr algn="l" fontAlgn="ctr"/>
                      <a:r>
                        <a:rPr lang="en-GB" sz="1200" b="1" i="0" u="none" strike="noStrike" dirty="0">
                          <a:solidFill>
                            <a:srgbClr val="C00000"/>
                          </a:solidFill>
                          <a:effectLst/>
                          <a:latin typeface="Calibri" panose="020F0502020204030204" pitchFamily="34" charset="0"/>
                        </a:rPr>
                        <a:t>TREES / PARK</a:t>
                      </a:r>
                    </a:p>
                  </a:txBody>
                  <a:tcPr marL="6350" marR="6350" marT="6414" marB="0" anchor="ctr">
                    <a:solidFill>
                      <a:schemeClr val="bg1">
                        <a:lumMod val="95000"/>
                      </a:schemeClr>
                    </a:solidFill>
                  </a:tcPr>
                </a:tc>
                <a:extLst>
                  <a:ext uri="{0D108BD9-81ED-4DB2-BD59-A6C34878D82A}">
                    <a16:rowId xmlns:a16="http://schemas.microsoft.com/office/drawing/2014/main" val="218447597"/>
                  </a:ext>
                </a:extLst>
              </a:tr>
              <a:tr h="252692">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Report trees</a:t>
                      </a:r>
                    </a:p>
                  </a:txBody>
                  <a:tcPr marL="6350" marR="6350" marT="6414" marB="0" anchor="ctr">
                    <a:solidFill>
                      <a:schemeClr val="bg1">
                        <a:lumMod val="95000"/>
                      </a:schemeClr>
                    </a:solidFill>
                  </a:tcPr>
                </a:tc>
                <a:extLst>
                  <a:ext uri="{0D108BD9-81ED-4DB2-BD59-A6C34878D82A}">
                    <a16:rowId xmlns:a16="http://schemas.microsoft.com/office/drawing/2014/main" val="121191515"/>
                  </a:ext>
                </a:extLst>
              </a:tr>
              <a:tr h="252692">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Report storms</a:t>
                      </a:r>
                    </a:p>
                  </a:txBody>
                  <a:tcPr marL="6350" marR="6350" marT="6414" marB="0" anchor="ctr">
                    <a:solidFill>
                      <a:schemeClr val="bg1">
                        <a:lumMod val="95000"/>
                      </a:schemeClr>
                    </a:solidFill>
                  </a:tcPr>
                </a:tc>
                <a:extLst>
                  <a:ext uri="{0D108BD9-81ED-4DB2-BD59-A6C34878D82A}">
                    <a16:rowId xmlns:a16="http://schemas.microsoft.com/office/drawing/2014/main" val="4026862918"/>
                  </a:ext>
                </a:extLst>
              </a:tr>
            </a:tbl>
          </a:graphicData>
        </a:graphic>
      </p:graphicFrame>
      <p:sp>
        <p:nvSpPr>
          <p:cNvPr id="13" name="Title 1">
            <a:extLst>
              <a:ext uri="{FF2B5EF4-FFF2-40B4-BE49-F238E27FC236}">
                <a16:creationId xmlns:a16="http://schemas.microsoft.com/office/drawing/2014/main" id="{58F1243A-67F2-4A3C-9F01-2AAB4693B5D8}"/>
              </a:ext>
            </a:extLst>
          </p:cNvPr>
          <p:cNvSpPr txBox="1">
            <a:spLocks/>
          </p:cNvSpPr>
          <p:nvPr/>
        </p:nvSpPr>
        <p:spPr>
          <a:xfrm>
            <a:off x="344169" y="172987"/>
            <a:ext cx="10972800" cy="696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FF0000"/>
                </a:solidFill>
                <a:latin typeface="Arial" panose="020B0604020202020204" pitchFamily="34" charset="0"/>
                <a:cs typeface="Arial" panose="020B0604020202020204" pitchFamily="34" charset="0"/>
              </a:rPr>
              <a:t>Appendix 1 Reported via e-forms</a:t>
            </a:r>
            <a:endParaRPr lang="en-GB" sz="2800" b="1" dirty="0">
              <a:solidFill>
                <a:srgbClr val="FF0000"/>
              </a:solidFill>
              <a:highlight>
                <a:srgbClr val="FFFF00"/>
              </a:highligh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4904984-AFD0-4530-B73D-FD872D034664}"/>
              </a:ext>
            </a:extLst>
          </p:cNvPr>
          <p:cNvGraphicFramePr>
            <a:graphicFrameLocks noGrp="1"/>
          </p:cNvGraphicFramePr>
          <p:nvPr/>
        </p:nvGraphicFramePr>
        <p:xfrm>
          <a:off x="4547732" y="4721534"/>
          <a:ext cx="3511871" cy="439420"/>
        </p:xfrm>
        <a:graphic>
          <a:graphicData uri="http://schemas.openxmlformats.org/drawingml/2006/table">
            <a:tbl>
              <a:tblPr>
                <a:tableStyleId>{5C22544A-7EE6-4342-B048-85BDC9FD1C3A}</a:tableStyleId>
              </a:tblPr>
              <a:tblGrid>
                <a:gridCol w="3511871">
                  <a:extLst>
                    <a:ext uri="{9D8B030D-6E8A-4147-A177-3AD203B41FA5}">
                      <a16:colId xmlns:a16="http://schemas.microsoft.com/office/drawing/2014/main" val="2102712867"/>
                    </a:ext>
                  </a:extLst>
                </a:gridCol>
              </a:tblGrid>
              <a:tr h="184150">
                <a:tc>
                  <a:txBody>
                    <a:bodyPr/>
                    <a:lstStyle/>
                    <a:p>
                      <a:pPr algn="l" fontAlgn="ctr"/>
                      <a:r>
                        <a:rPr lang="en-GB" sz="1200" b="1" i="0" u="none" strike="noStrike" dirty="0">
                          <a:solidFill>
                            <a:srgbClr val="C00000"/>
                          </a:solidFill>
                          <a:effectLst/>
                          <a:latin typeface="Calibri" panose="020F0502020204030204" pitchFamily="34" charset="0"/>
                        </a:rPr>
                        <a:t>HOUSING REPAIRS</a:t>
                      </a:r>
                    </a:p>
                  </a:txBody>
                  <a:tcPr marL="6350" marR="6350" marT="6350" marB="0" anchor="ctr">
                    <a:solidFill>
                      <a:schemeClr val="bg1">
                        <a:lumMod val="95000"/>
                      </a:schemeClr>
                    </a:solidFill>
                  </a:tcPr>
                </a:tc>
                <a:extLst>
                  <a:ext uri="{0D108BD9-81ED-4DB2-BD59-A6C34878D82A}">
                    <a16:rowId xmlns:a16="http://schemas.microsoft.com/office/drawing/2014/main" val="3350866523"/>
                  </a:ext>
                </a:extLst>
              </a:tr>
              <a:tr h="184150">
                <a:tc>
                  <a:txBody>
                    <a:bodyPr/>
                    <a:lstStyle/>
                    <a:p>
                      <a:pPr marL="0" algn="l" defTabSz="914400" rtl="0" eaLnBrk="1" fontAlgn="ctr" latinLnBrk="0" hangingPunct="1"/>
                      <a:r>
                        <a:rPr lang="en-GB" sz="1600" u="none" strike="noStrike" kern="1200" dirty="0">
                          <a:solidFill>
                            <a:schemeClr val="dk1"/>
                          </a:solidFill>
                          <a:effectLst/>
                          <a:latin typeface="+mn-lt"/>
                          <a:ea typeface="+mn-ea"/>
                          <a:cs typeface="+mn-cs"/>
                        </a:rPr>
                        <a:t>Ability to book non-urgent housing repairs</a:t>
                      </a:r>
                    </a:p>
                  </a:txBody>
                  <a:tcPr marL="6350" marR="6350" marT="6350" marB="0" anchor="ctr">
                    <a:solidFill>
                      <a:schemeClr val="bg1">
                        <a:lumMod val="95000"/>
                      </a:schemeClr>
                    </a:solidFill>
                  </a:tcPr>
                </a:tc>
                <a:extLst>
                  <a:ext uri="{0D108BD9-81ED-4DB2-BD59-A6C34878D82A}">
                    <a16:rowId xmlns:a16="http://schemas.microsoft.com/office/drawing/2014/main" val="2242692139"/>
                  </a:ext>
                </a:extLst>
              </a:tr>
            </a:tbl>
          </a:graphicData>
        </a:graphic>
      </p:graphicFrame>
      <p:pic>
        <p:nvPicPr>
          <p:cNvPr id="4" name="Picture 3">
            <a:extLst>
              <a:ext uri="{FF2B5EF4-FFF2-40B4-BE49-F238E27FC236}">
                <a16:creationId xmlns:a16="http://schemas.microsoft.com/office/drawing/2014/main" id="{C8C4A28E-0953-45FB-BF1A-3380CFDE51B1}"/>
              </a:ext>
            </a:extLst>
          </p:cNvPr>
          <p:cNvPicPr>
            <a:picLocks noChangeAspect="1"/>
          </p:cNvPicPr>
          <p:nvPr/>
        </p:nvPicPr>
        <p:blipFill>
          <a:blip r:embed="rId3"/>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53233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472D02-97F7-4D70-A02F-22A70770D50E}"/>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Contents</a:t>
            </a:r>
          </a:p>
        </p:txBody>
      </p:sp>
      <p:sp>
        <p:nvSpPr>
          <p:cNvPr id="3" name="TextBox 2">
            <a:extLst>
              <a:ext uri="{FF2B5EF4-FFF2-40B4-BE49-F238E27FC236}">
                <a16:creationId xmlns:a16="http://schemas.microsoft.com/office/drawing/2014/main" id="{50AC9CD7-3F8E-4CDE-B1C5-39281524DB99}"/>
              </a:ext>
            </a:extLst>
          </p:cNvPr>
          <p:cNvSpPr txBox="1"/>
          <p:nvPr/>
        </p:nvSpPr>
        <p:spPr>
          <a:xfrm>
            <a:off x="1148080" y="1717040"/>
            <a:ext cx="9723120" cy="3416320"/>
          </a:xfrm>
          <a:prstGeom prst="rect">
            <a:avLst/>
          </a:prstGeom>
          <a:noFill/>
        </p:spPr>
        <p:txBody>
          <a:bodyPr wrap="square" rtlCol="0">
            <a:spAutoFit/>
          </a:bodyPr>
          <a:lstStyle/>
          <a:p>
            <a:pPr marL="342900" indent="-342900">
              <a:buAutoNum type="arabicPeriod"/>
            </a:pPr>
            <a:r>
              <a:rPr lang="en-GB" dirty="0">
                <a:latin typeface="Arial" panose="020B0604020202020204" pitchFamily="34" charset="0"/>
                <a:cs typeface="Arial" panose="020B0604020202020204" pitchFamily="34" charset="0"/>
              </a:rPr>
              <a:t>Aims of the Policy</a:t>
            </a:r>
          </a:p>
          <a:p>
            <a:pPr marL="342900" indent="-342900">
              <a:buAutoNum type="arabicPeriod"/>
            </a:pPr>
            <a:r>
              <a:rPr lang="en-GB" dirty="0">
                <a:latin typeface="Arial" panose="020B0604020202020204" pitchFamily="34" charset="0"/>
                <a:cs typeface="Arial" panose="020B0604020202020204" pitchFamily="34" charset="0"/>
              </a:rPr>
              <a:t>Service Requests and Casework</a:t>
            </a:r>
          </a:p>
          <a:p>
            <a:pPr marL="342900" indent="-342900">
              <a:buAutoNum type="arabicPeriod"/>
            </a:pPr>
            <a:r>
              <a:rPr lang="en-GB" dirty="0">
                <a:latin typeface="Arial" panose="020B0604020202020204" pitchFamily="34" charset="0"/>
                <a:cs typeface="Arial" panose="020B0604020202020204" pitchFamily="34" charset="0"/>
              </a:rPr>
              <a:t>Service Request Process</a:t>
            </a:r>
          </a:p>
          <a:p>
            <a:pPr marL="342900" indent="-342900">
              <a:buAutoNum type="arabicPeriod"/>
            </a:pPr>
            <a:r>
              <a:rPr lang="en-GB" dirty="0">
                <a:latin typeface="Arial" panose="020B0604020202020204" pitchFamily="34" charset="0"/>
                <a:cs typeface="Arial" panose="020B0604020202020204" pitchFamily="34" charset="0"/>
              </a:rPr>
              <a:t>Statutory Appeals</a:t>
            </a:r>
          </a:p>
          <a:p>
            <a:pPr marL="342900" indent="-342900">
              <a:buAutoNum type="arabicPeriod"/>
            </a:pPr>
            <a:r>
              <a:rPr lang="en-GB" dirty="0">
                <a:latin typeface="Arial" panose="020B0604020202020204" pitchFamily="34" charset="0"/>
                <a:cs typeface="Arial" panose="020B0604020202020204" pitchFamily="34" charset="0"/>
              </a:rPr>
              <a:t>Initial Assessment</a:t>
            </a:r>
          </a:p>
          <a:p>
            <a:pPr marL="342900" indent="-342900">
              <a:buAutoNum type="arabicPeriod"/>
            </a:pPr>
            <a:r>
              <a:rPr lang="en-GB" dirty="0">
                <a:latin typeface="Arial" panose="020B0604020202020204" pitchFamily="34" charset="0"/>
                <a:cs typeface="Arial" panose="020B0604020202020204" pitchFamily="34" charset="0"/>
              </a:rPr>
              <a:t>Members Enquiry Process</a:t>
            </a:r>
          </a:p>
          <a:p>
            <a:pPr marL="342900" indent="-342900">
              <a:buAutoNum type="arabicPeriod"/>
            </a:pPr>
            <a:r>
              <a:rPr lang="en-GB" dirty="0">
                <a:latin typeface="Arial" panose="020B0604020202020204" pitchFamily="34" charset="0"/>
                <a:cs typeface="Arial" panose="020B0604020202020204" pitchFamily="34" charset="0"/>
              </a:rPr>
              <a:t>Overdue Casework</a:t>
            </a:r>
          </a:p>
          <a:p>
            <a:pPr marL="342900" indent="-342900">
              <a:buAutoNum type="arabicPeriod"/>
            </a:pPr>
            <a:r>
              <a:rPr lang="en-GB" dirty="0">
                <a:latin typeface="Arial" panose="020B0604020202020204" pitchFamily="34" charset="0"/>
                <a:cs typeface="Arial" panose="020B0604020202020204" pitchFamily="34" charset="0"/>
              </a:rPr>
              <a:t>Current Performance </a:t>
            </a:r>
          </a:p>
          <a:p>
            <a:pPr marL="342900" indent="-342900">
              <a:buAutoNum type="arabicPeriod"/>
            </a:pPr>
            <a:r>
              <a:rPr lang="en-GB" dirty="0">
                <a:latin typeface="Arial" panose="020B0604020202020204" pitchFamily="34" charset="0"/>
                <a:cs typeface="Arial" panose="020B0604020202020204" pitchFamily="34" charset="0"/>
              </a:rPr>
              <a:t>Areas of Concern and Action </a:t>
            </a:r>
          </a:p>
          <a:p>
            <a:pPr marL="342900" indent="-342900">
              <a:buAutoNum type="arabicPeriod"/>
            </a:pPr>
            <a:r>
              <a:rPr lang="en-GB" dirty="0">
                <a:latin typeface="Arial" panose="020B0604020202020204" pitchFamily="34" charset="0"/>
                <a:cs typeface="Arial" panose="020B0604020202020204" pitchFamily="34" charset="0"/>
              </a:rPr>
              <a:t>Monitoring Quality</a:t>
            </a:r>
            <a:endParaRPr lang="en-GB" dirty="0"/>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326142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C7B62B-DC9B-4AFB-8BA0-60EFD04FB802}"/>
              </a:ext>
            </a:extLst>
          </p:cNvPr>
          <p:cNvSpPr txBox="1"/>
          <p:nvPr/>
        </p:nvSpPr>
        <p:spPr>
          <a:xfrm>
            <a:off x="418828" y="1478840"/>
            <a:ext cx="11155680" cy="3799630"/>
          </a:xfrm>
          <a:prstGeom prst="rect">
            <a:avLst/>
          </a:prstGeom>
          <a:noFill/>
        </p:spPr>
        <p:txBody>
          <a:bodyPr wrap="square">
            <a:spAutoFit/>
          </a:bodyPr>
          <a:lstStyle/>
          <a:p>
            <a:pPr marL="814070" marR="74295" indent="-457200">
              <a:lnSpc>
                <a:spcPct val="101000"/>
              </a:lnSpc>
              <a:spcAft>
                <a:spcPts val="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To ensure that the council has set out clear procedures to handle enquiries from elected members and Members of Parliament. </a:t>
            </a:r>
            <a:br>
              <a:rPr lang="en-US" sz="2400" dirty="0">
                <a:effectLst/>
                <a:latin typeface="Arial" panose="020B0604020202020204" pitchFamily="34" charset="0"/>
                <a:ea typeface="Arial" panose="020B0604020202020204" pitchFamily="34" charset="0"/>
              </a:rPr>
            </a:br>
            <a:endParaRPr lang="en-US" sz="2400" dirty="0">
              <a:effectLst/>
              <a:latin typeface="Arial" panose="020B0604020202020204" pitchFamily="34" charset="0"/>
              <a:ea typeface="Arial" panose="020B0604020202020204" pitchFamily="34" charset="0"/>
            </a:endParaRPr>
          </a:p>
          <a:p>
            <a:pPr marL="814070" marR="74295" indent="-457200">
              <a:lnSpc>
                <a:spcPct val="101000"/>
              </a:lnSpc>
              <a:spcAft>
                <a:spcPts val="0"/>
              </a:spcAft>
              <a:buFont typeface="Arial" panose="020B0604020202020204" pitchFamily="34" charset="0"/>
              <a:buChar char="•"/>
            </a:pPr>
            <a:r>
              <a:rPr lang="en-US" sz="2400" dirty="0">
                <a:latin typeface="Arial" panose="020B0604020202020204" pitchFamily="34" charset="0"/>
                <a:ea typeface="Arial" panose="020B0604020202020204" pitchFamily="34" charset="0"/>
              </a:rPr>
              <a:t>T</a:t>
            </a:r>
            <a:r>
              <a:rPr lang="en-US" sz="2400" dirty="0">
                <a:effectLst/>
                <a:latin typeface="Arial" panose="020B0604020202020204" pitchFamily="34" charset="0"/>
                <a:ea typeface="Arial" panose="020B0604020202020204" pitchFamily="34" charset="0"/>
              </a:rPr>
              <a:t>o ensure fairness and transparency and that all casework is accurately recorded. </a:t>
            </a:r>
            <a:br>
              <a:rPr lang="en-US" sz="2400" dirty="0">
                <a:effectLst/>
                <a:latin typeface="Arial" panose="020B0604020202020204" pitchFamily="34" charset="0"/>
                <a:ea typeface="Arial" panose="020B0604020202020204" pitchFamily="34" charset="0"/>
              </a:rPr>
            </a:br>
            <a:endParaRPr lang="en-US" sz="2400" dirty="0">
              <a:effectLst/>
              <a:latin typeface="Arial" panose="020B0604020202020204" pitchFamily="34" charset="0"/>
              <a:ea typeface="Arial" panose="020B0604020202020204" pitchFamily="34" charset="0"/>
            </a:endParaRPr>
          </a:p>
          <a:p>
            <a:pPr marL="814070" marR="74295" indent="-457200">
              <a:lnSpc>
                <a:spcPct val="101000"/>
              </a:lnSpc>
              <a:spcAft>
                <a:spcPts val="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It is recognised that members have a unique role in being a critical link between the council and residents and so a key objective is to make sure members receive prompt responses that address the issues which have been raised.</a:t>
            </a:r>
            <a:endParaRPr lang="en-GB" sz="2400" dirty="0">
              <a:effectLst/>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AC74065E-8711-440C-936A-99846747007D}"/>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1. Aims of the Policy</a:t>
            </a:r>
          </a:p>
        </p:txBody>
      </p:sp>
      <p:pic>
        <p:nvPicPr>
          <p:cNvPr id="7" name="Picture 6">
            <a:extLst>
              <a:ext uri="{FF2B5EF4-FFF2-40B4-BE49-F238E27FC236}">
                <a16:creationId xmlns:a16="http://schemas.microsoft.com/office/drawing/2014/main" id="{1C5BB72D-2906-4C85-9E0C-3EA99CC94E77}"/>
              </a:ext>
            </a:extLst>
          </p:cNvPr>
          <p:cNvPicPr>
            <a:picLocks noChangeAspect="1"/>
          </p:cNvPicPr>
          <p:nvPr/>
        </p:nvPicPr>
        <p:blipFill>
          <a:blip r:embed="rId2"/>
          <a:stretch>
            <a:fillRect/>
          </a:stretch>
        </p:blipFill>
        <p:spPr>
          <a:xfrm>
            <a:off x="418828" y="5826760"/>
            <a:ext cx="11533605" cy="1031240"/>
          </a:xfrm>
          <a:prstGeom prst="rect">
            <a:avLst/>
          </a:prstGeom>
        </p:spPr>
      </p:pic>
    </p:spTree>
    <p:extLst>
      <p:ext uri="{BB962C8B-B14F-4D97-AF65-F5344CB8AC3E}">
        <p14:creationId xmlns:p14="http://schemas.microsoft.com/office/powerpoint/2010/main" val="174542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F366B-4AB7-4FEC-922F-6C2DB770B5C1}"/>
              </a:ext>
            </a:extLst>
          </p:cNvPr>
          <p:cNvPicPr>
            <a:picLocks noChangeAspect="1"/>
          </p:cNvPicPr>
          <p:nvPr/>
        </p:nvPicPr>
        <p:blipFill>
          <a:blip r:embed="rId3"/>
          <a:stretch>
            <a:fillRect/>
          </a:stretch>
        </p:blipFill>
        <p:spPr>
          <a:xfrm>
            <a:off x="344169" y="5826760"/>
            <a:ext cx="11533605" cy="1031240"/>
          </a:xfrm>
          <a:prstGeom prst="rect">
            <a:avLst/>
          </a:prstGeom>
        </p:spPr>
      </p:pic>
      <p:sp>
        <p:nvSpPr>
          <p:cNvPr id="2" name="Slide Number Placeholder 1"/>
          <p:cNvSpPr>
            <a:spLocks noGrp="1"/>
          </p:cNvSpPr>
          <p:nvPr>
            <p:ph type="sldNum" sz="quarter" idx="12"/>
          </p:nvPr>
        </p:nvSpPr>
        <p:spPr/>
        <p:txBody>
          <a:bodyPr/>
          <a:lstStyle/>
          <a:p>
            <a:r>
              <a:rPr lang="en-US" dirty="0"/>
              <a:t>1</a:t>
            </a:r>
          </a:p>
        </p:txBody>
      </p:sp>
      <p:sp>
        <p:nvSpPr>
          <p:cNvPr id="3" name="Rectangle 2">
            <a:extLst>
              <a:ext uri="{FF2B5EF4-FFF2-40B4-BE49-F238E27FC236}">
                <a16:creationId xmlns:a16="http://schemas.microsoft.com/office/drawing/2014/main" id="{D0F2B5C9-EC19-4ED5-A407-06DBB669928A}"/>
              </a:ext>
            </a:extLst>
          </p:cNvPr>
          <p:cNvSpPr/>
          <p:nvPr/>
        </p:nvSpPr>
        <p:spPr>
          <a:xfrm>
            <a:off x="314226" y="1495455"/>
            <a:ext cx="11677378" cy="4970591"/>
          </a:xfrm>
          <a:prstGeom prst="rect">
            <a:avLst/>
          </a:prstGeom>
        </p:spPr>
        <p:txBody>
          <a:bodyPr wrap="square">
            <a:spAutoFit/>
          </a:bodyPr>
          <a:lstStyle/>
          <a:p>
            <a:r>
              <a:rPr lang="en-US" sz="1600" b="1" dirty="0">
                <a:effectLst/>
                <a:latin typeface="Arial" panose="020B0604020202020204" pitchFamily="34" charset="0"/>
                <a:ea typeface="Arial" panose="020B0604020202020204" pitchFamily="34" charset="0"/>
              </a:rPr>
              <a:t>Members maybe approached by a resident for many reasons, but we make a clear distinction between: </a:t>
            </a:r>
            <a:endParaRPr lang="en-GB" sz="1600" b="1" dirty="0">
              <a:effectLst/>
              <a:latin typeface="Arial" panose="020B0604020202020204" pitchFamily="34" charset="0"/>
              <a:ea typeface="Arial" panose="020B0604020202020204" pitchFamily="34" charset="0"/>
            </a:endParaRPr>
          </a:p>
          <a:p>
            <a:endParaRPr lang="en-GB" sz="1600" b="1" dirty="0">
              <a:solidFill>
                <a:srgbClr val="FF0000"/>
              </a:solidFill>
              <a:latin typeface="Arial" panose="020B0604020202020204" pitchFamily="34" charset="0"/>
              <a:cs typeface="Arial" panose="020B0604020202020204" pitchFamily="34" charset="0"/>
            </a:endParaRPr>
          </a:p>
          <a:p>
            <a:r>
              <a:rPr lang="en-GB" sz="1600" b="1" dirty="0">
                <a:solidFill>
                  <a:srgbClr val="FF0000"/>
                </a:solidFill>
                <a:latin typeface="Arial" panose="020B0604020202020204" pitchFamily="34" charset="0"/>
                <a:cs typeface="Arial" panose="020B0604020202020204" pitchFamily="34" charset="0"/>
              </a:rPr>
              <a:t>How do we define a service request?</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service request is defined as a report which in the first instance </a:t>
            </a:r>
            <a:r>
              <a:rPr lang="en-GB" sz="1600" b="1" u="sng" dirty="0">
                <a:latin typeface="Arial" panose="020B0604020202020204" pitchFamily="34" charset="0"/>
                <a:cs typeface="Arial" panose="020B0604020202020204" pitchFamily="34" charset="0"/>
              </a:rPr>
              <a:t>does not </a:t>
            </a:r>
            <a:r>
              <a:rPr lang="en-GB" sz="1600" dirty="0">
                <a:latin typeface="Arial" panose="020B0604020202020204" pitchFamily="34" charset="0"/>
                <a:cs typeface="Arial" panose="020B0604020202020204" pitchFamily="34" charset="0"/>
              </a:rPr>
              <a:t>require a formal response. These requests can be from a Member on behalf of a resident for a new bin, pothole fix or fly tip etc.</a:t>
            </a:r>
          </a:p>
          <a:p>
            <a:endParaRPr lang="en-GB" sz="1600" dirty="0">
              <a:latin typeface="Arial" panose="020B0604020202020204" pitchFamily="34" charset="0"/>
              <a:cs typeface="Arial" panose="020B0604020202020204" pitchFamily="34" charset="0"/>
            </a:endParaRPr>
          </a:p>
          <a:p>
            <a:r>
              <a:rPr lang="en-GB" sz="1600" b="1" dirty="0">
                <a:solidFill>
                  <a:srgbClr val="FF0000"/>
                </a:solidFill>
                <a:latin typeface="Arial" panose="020B0604020202020204" pitchFamily="34" charset="0"/>
                <a:cs typeface="Arial" panose="020B0604020202020204" pitchFamily="34" charset="0"/>
              </a:rPr>
              <a:t>What is casework?</a:t>
            </a:r>
            <a:br>
              <a:rPr lang="en-GB" sz="1600" b="1" dirty="0">
                <a:solidFill>
                  <a:srgbClr val="FF0000"/>
                </a:solidFill>
                <a:latin typeface="Arial" panose="020B0604020202020204" pitchFamily="34" charset="0"/>
                <a:cs typeface="Arial" panose="020B0604020202020204" pitchFamily="34" charset="0"/>
              </a:rPr>
            </a:br>
            <a:endParaRPr lang="en-GB" sz="1600" b="1" dirty="0">
              <a:solidFill>
                <a:srgbClr val="FF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Casework will relate to ongoing issues for which a resolution has not been found. An example of this would be 6 missed bin collections in an 8-week period which would indicate a specific issue with the address. </a:t>
            </a:r>
          </a:p>
          <a:p>
            <a:endParaRPr lang="en-GB" sz="1600" b="1" dirty="0">
              <a:effectLst/>
              <a:latin typeface="Arial" panose="020B0604020202020204" pitchFamily="34" charset="0"/>
              <a:ea typeface="Arial" panose="020B0604020202020204" pitchFamily="34" charset="0"/>
              <a:cs typeface="Arial" panose="020B0604020202020204" pitchFamily="34" charset="0"/>
            </a:endParaRPr>
          </a:p>
          <a:p>
            <a:r>
              <a:rPr lang="en-US" sz="1600" b="1" dirty="0">
                <a:effectLst/>
                <a:latin typeface="Arial" panose="020B0604020202020204" pitchFamily="34" charset="0"/>
                <a:ea typeface="Arial" panose="020B0604020202020204" pitchFamily="34" charset="0"/>
              </a:rPr>
              <a:t>The Customer Feedback Team provides support to our members in logging cases in which there is clear consent from the resident.</a:t>
            </a:r>
          </a:p>
          <a:p>
            <a:br>
              <a:rPr lang="en-US" sz="1600" b="1" dirty="0">
                <a:effectLst/>
                <a:latin typeface="Arial" panose="020B0604020202020204" pitchFamily="34" charset="0"/>
                <a:ea typeface="Arial" panose="020B0604020202020204" pitchFamily="34" charset="0"/>
              </a:rPr>
            </a:br>
            <a:r>
              <a:rPr lang="en-US" sz="1600" b="1" dirty="0">
                <a:effectLst/>
                <a:latin typeface="Arial" panose="020B0604020202020204" pitchFamily="34" charset="0"/>
                <a:ea typeface="Arial" panose="020B0604020202020204" pitchFamily="34" charset="0"/>
              </a:rPr>
              <a:t>If consent is not clear, the Customer Feedback Team will write back to the member and request that further information is provided to prove consent. </a:t>
            </a:r>
            <a:endParaRPr lang="en-GB" sz="1600" b="1" dirty="0">
              <a:latin typeface="Arial" panose="020B0604020202020204" pitchFamily="34" charset="0"/>
              <a:ea typeface="Arial" panose="020B0604020202020204" pitchFamily="34" charset="0"/>
            </a:endParaRPr>
          </a:p>
          <a:p>
            <a:endParaRPr lang="en-GB" sz="1100" i="1" dirty="0">
              <a:effectLst/>
              <a:latin typeface="Arial" panose="020B0604020202020204" pitchFamily="34" charset="0"/>
              <a:ea typeface="Arial" panose="020B0604020202020204" pitchFamily="34" charset="0"/>
            </a:endParaRPr>
          </a:p>
          <a:p>
            <a:endParaRPr lang="en-GB" sz="1100" dirty="0">
              <a:effectLst/>
              <a:latin typeface="Arial" panose="020B0604020202020204" pitchFamily="34" charset="0"/>
              <a:ea typeface="Arial" panose="020B0604020202020204" pitchFamily="34" charset="0"/>
            </a:endParaRPr>
          </a:p>
          <a:p>
            <a:endParaRPr lang="en-US" sz="1100" b="1" dirty="0">
              <a:latin typeface="Arial" panose="020B0604020202020204" pitchFamily="34" charset="0"/>
              <a:ea typeface="Arial" panose="020B0604020202020204" pitchFamily="34" charset="0"/>
            </a:endParaRPr>
          </a:p>
          <a:p>
            <a:endParaRPr lang="en-GB" sz="1200" dirty="0"/>
          </a:p>
        </p:txBody>
      </p:sp>
      <p:sp>
        <p:nvSpPr>
          <p:cNvPr id="6" name="Rectangle 5">
            <a:extLst>
              <a:ext uri="{FF2B5EF4-FFF2-40B4-BE49-F238E27FC236}">
                <a16:creationId xmlns:a16="http://schemas.microsoft.com/office/drawing/2014/main" id="{C6F47CF2-C891-4C72-8D04-81A57DF0C3CA}"/>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2. Service Requests and Casework</a:t>
            </a:r>
          </a:p>
        </p:txBody>
      </p:sp>
    </p:spTree>
    <p:extLst>
      <p:ext uri="{BB962C8B-B14F-4D97-AF65-F5344CB8AC3E}">
        <p14:creationId xmlns:p14="http://schemas.microsoft.com/office/powerpoint/2010/main" val="189366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BE3EF39-8371-481B-8FFB-75B78E26955F}"/>
              </a:ext>
            </a:extLst>
          </p:cNvPr>
          <p:cNvGraphicFramePr/>
          <p:nvPr>
            <p:extLst>
              <p:ext uri="{D42A27DB-BD31-4B8C-83A1-F6EECF244321}">
                <p14:modId xmlns:p14="http://schemas.microsoft.com/office/powerpoint/2010/main" val="670802423"/>
              </p:ext>
            </p:extLst>
          </p:nvPr>
        </p:nvGraphicFramePr>
        <p:xfrm>
          <a:off x="152722" y="507906"/>
          <a:ext cx="11761948" cy="320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E2A1B1A-FE52-418E-9EA8-88673C891EB4}"/>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3. Service Request Process</a:t>
            </a:r>
          </a:p>
        </p:txBody>
      </p:sp>
      <p:pic>
        <p:nvPicPr>
          <p:cNvPr id="2" name="Picture 1">
            <a:extLst>
              <a:ext uri="{FF2B5EF4-FFF2-40B4-BE49-F238E27FC236}">
                <a16:creationId xmlns:a16="http://schemas.microsoft.com/office/drawing/2014/main" id="{41ADA6F6-ABAC-4AE3-8B49-C9260A28A611}"/>
              </a:ext>
            </a:extLst>
          </p:cNvPr>
          <p:cNvPicPr>
            <a:picLocks noChangeAspect="1"/>
          </p:cNvPicPr>
          <p:nvPr/>
        </p:nvPicPr>
        <p:blipFill>
          <a:blip r:embed="rId8"/>
          <a:stretch>
            <a:fillRect/>
          </a:stretch>
        </p:blipFill>
        <p:spPr>
          <a:xfrm>
            <a:off x="344169" y="5826760"/>
            <a:ext cx="11533605" cy="1031240"/>
          </a:xfrm>
          <a:prstGeom prst="rect">
            <a:avLst/>
          </a:prstGeom>
        </p:spPr>
      </p:pic>
      <p:sp>
        <p:nvSpPr>
          <p:cNvPr id="4" name="Title 1">
            <a:extLst>
              <a:ext uri="{FF2B5EF4-FFF2-40B4-BE49-F238E27FC236}">
                <a16:creationId xmlns:a16="http://schemas.microsoft.com/office/drawing/2014/main" id="{94E009E6-3034-4733-A2D1-2D2243A7F06C}"/>
              </a:ext>
            </a:extLst>
          </p:cNvPr>
          <p:cNvSpPr txBox="1">
            <a:spLocks/>
          </p:cNvSpPr>
          <p:nvPr/>
        </p:nvSpPr>
        <p:spPr>
          <a:xfrm>
            <a:off x="152722" y="5489534"/>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D32133-0D97-4501-B307-CE48A3E89C1D}"/>
              </a:ext>
            </a:extLst>
          </p:cNvPr>
          <p:cNvSpPr txBox="1"/>
          <p:nvPr/>
        </p:nvSpPr>
        <p:spPr>
          <a:xfrm>
            <a:off x="152722" y="2883532"/>
            <a:ext cx="11603849" cy="156966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t>
            </a:r>
            <a:r>
              <a:rPr lang="en-GB" sz="1200" b="1" dirty="0">
                <a:latin typeface="Arial" panose="020B0604020202020204" pitchFamily="34" charset="0"/>
                <a:cs typeface="Arial" panose="020B0604020202020204" pitchFamily="34" charset="0"/>
              </a:rPr>
              <a:t>Raising members enquiries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 Members enquiry should only be raised for a failed service request if:</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 No response has been obtained from the service within 28 days of logging and you have chased at least once</a:t>
            </a:r>
          </a:p>
          <a:p>
            <a:r>
              <a:rPr lang="en-GB" sz="1200" dirty="0">
                <a:latin typeface="Arial" panose="020B0604020202020204" pitchFamily="34" charset="0"/>
                <a:cs typeface="Arial" panose="020B0604020202020204" pitchFamily="34" charset="0"/>
              </a:rPr>
              <a:t>2. The service request was deemed as complete on My B&amp;D but evidence shows that it was not (e.g. fly tip not cleared)</a:t>
            </a:r>
          </a:p>
          <a:p>
            <a:r>
              <a:rPr lang="en-GB" sz="1200" dirty="0">
                <a:latin typeface="Arial" panose="020B0604020202020204" pitchFamily="34" charset="0"/>
                <a:cs typeface="Arial" panose="020B0604020202020204" pitchFamily="34" charset="0"/>
              </a:rPr>
              <a:t>3. Ongoing issues for which a resolution has not been found. (e.g. 6 missed bin collections in a 8 week period which would indicate a specific issue with the address.)</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E9619046-E9F7-4104-ADB5-1949F42FE589}"/>
              </a:ext>
            </a:extLst>
          </p:cNvPr>
          <p:cNvSpPr txBox="1"/>
          <p:nvPr/>
        </p:nvSpPr>
        <p:spPr>
          <a:xfrm>
            <a:off x="302015" y="4162064"/>
            <a:ext cx="11533605" cy="1569660"/>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600" dirty="0">
                <a:latin typeface="Arial" panose="020B0604020202020204" pitchFamily="34" charset="0"/>
                <a:cs typeface="Arial" panose="020B0604020202020204" pitchFamily="34" charset="0"/>
              </a:rPr>
              <a:t>We recommend using My B&amp;D for the following service requests: </a:t>
            </a:r>
          </a:p>
          <a:p>
            <a:pPr algn="ctr"/>
            <a:r>
              <a:rPr lang="en-GB" sz="1600" dirty="0">
                <a:latin typeface="Arial" panose="020B0604020202020204" pitchFamily="34" charset="0"/>
                <a:cs typeface="Arial" panose="020B0604020202020204" pitchFamily="34" charset="0"/>
              </a:rPr>
              <a:t>report environmental health or waste issues such as fly-tipping</a:t>
            </a:r>
          </a:p>
          <a:p>
            <a:pPr algn="ctr"/>
            <a:r>
              <a:rPr lang="en-GB" sz="1600" dirty="0">
                <a:latin typeface="Arial" panose="020B0604020202020204" pitchFamily="34" charset="0"/>
                <a:cs typeface="Arial" panose="020B0604020202020204" pitchFamily="34" charset="0"/>
              </a:rPr>
              <a:t>report a missed bin collection or requesting a bulky waste collection</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As you can track and chase requests without having to email the service through My B&amp;D</a:t>
            </a:r>
          </a:p>
          <a:p>
            <a:pPr algn="ctr"/>
            <a:r>
              <a:rPr lang="en-GB" sz="1600" dirty="0">
                <a:latin typeface="Arial" panose="020B0604020202020204" pitchFamily="34" charset="0"/>
                <a:cs typeface="Arial" panose="020B0604020202020204" pitchFamily="34" charset="0"/>
              </a:rPr>
              <a:t>We can use the data to track how services are performing and use to reinforce good practices and work on improvements </a:t>
            </a:r>
          </a:p>
        </p:txBody>
      </p:sp>
    </p:spTree>
    <p:extLst>
      <p:ext uri="{BB962C8B-B14F-4D97-AF65-F5344CB8AC3E}">
        <p14:creationId xmlns:p14="http://schemas.microsoft.com/office/powerpoint/2010/main" val="56677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78F2C9A-EC15-4578-889C-83D6CF57AA20}"/>
              </a:ext>
            </a:extLst>
          </p:cNvPr>
          <p:cNvSpPr/>
          <p:nvPr/>
        </p:nvSpPr>
        <p:spPr>
          <a:xfrm>
            <a:off x="966952" y="1204108"/>
            <a:ext cx="2669406" cy="1781175"/>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lnSpcReduction="10000"/>
          </a:bodyPr>
          <a:lstStyle/>
          <a:p>
            <a:pPr>
              <a:lnSpc>
                <a:spcPct val="90000"/>
              </a:lnSpc>
              <a:spcBef>
                <a:spcPct val="0"/>
              </a:spcBef>
              <a:spcAft>
                <a:spcPts val="600"/>
              </a:spcAft>
            </a:pPr>
            <a:r>
              <a:rPr lang="en-US" sz="3200" b="1" kern="1200" dirty="0">
                <a:solidFill>
                  <a:srgbClr val="FFFFFF"/>
                </a:solidFill>
                <a:latin typeface="Arial" panose="020B0604020202020204" pitchFamily="34" charset="0"/>
                <a:ea typeface="+mj-ea"/>
                <a:cs typeface="Arial" panose="020B0604020202020204" pitchFamily="34" charset="0"/>
              </a:rPr>
              <a:t>Service Requests (using Report it)</a:t>
            </a:r>
          </a:p>
        </p:txBody>
      </p:sp>
      <p:sp>
        <p:nvSpPr>
          <p:cNvPr id="3" name="TextBox 2">
            <a:extLst>
              <a:ext uri="{FF2B5EF4-FFF2-40B4-BE49-F238E27FC236}">
                <a16:creationId xmlns:a16="http://schemas.microsoft.com/office/drawing/2014/main" id="{DA08FA81-5730-4DD9-B0F6-602A51AA6E55}"/>
              </a:ext>
            </a:extLst>
          </p:cNvPr>
          <p:cNvSpPr txBox="1"/>
          <p:nvPr/>
        </p:nvSpPr>
        <p:spPr>
          <a:xfrm>
            <a:off x="212113" y="3404422"/>
            <a:ext cx="4272802" cy="3336012"/>
          </a:xfrm>
          <a:prstGeom prst="rect">
            <a:avLst/>
          </a:prstGeom>
        </p:spPr>
        <p:txBody>
          <a:bodyPr vert="horz" lIns="91440" tIns="45720" rIns="91440" bIns="45720" rtlCol="0">
            <a:normAutofit/>
          </a:bodyPr>
          <a:lstStyle/>
          <a:p>
            <a:pPr>
              <a:lnSpc>
                <a:spcPct val="90000"/>
              </a:lnSpc>
              <a:spcAft>
                <a:spcPts val="600"/>
              </a:spcAft>
            </a:pPr>
            <a:r>
              <a:rPr lang="en-US" sz="1400" dirty="0">
                <a:latin typeface="Arial" panose="020B0604020202020204" pitchFamily="34" charset="0"/>
                <a:cs typeface="Arial" panose="020B0604020202020204" pitchFamily="34" charset="0"/>
              </a:rPr>
              <a:t>To support customers and Members we have other reporting functions other than My B&amp;D</a:t>
            </a:r>
          </a:p>
          <a:p>
            <a:pPr>
              <a:lnSpc>
                <a:spcPct val="90000"/>
              </a:lnSpc>
              <a:spcAft>
                <a:spcPts val="600"/>
              </a:spcAft>
            </a:pPr>
            <a:endParaRPr lang="en-US" sz="1400" dirty="0">
              <a:latin typeface="Arial" panose="020B0604020202020204" pitchFamily="34" charset="0"/>
              <a:cs typeface="Arial" panose="020B0604020202020204" pitchFamily="34" charset="0"/>
            </a:endParaRPr>
          </a:p>
          <a:p>
            <a:pPr>
              <a:lnSpc>
                <a:spcPct val="90000"/>
              </a:lnSpc>
              <a:spcAft>
                <a:spcPts val="600"/>
              </a:spcAft>
            </a:pPr>
            <a:r>
              <a:rPr lang="en-US" sz="1400" b="1" dirty="0">
                <a:latin typeface="Arial" panose="020B0604020202020204" pitchFamily="34" charset="0"/>
                <a:cs typeface="Arial" panose="020B0604020202020204" pitchFamily="34" charset="0"/>
              </a:rPr>
              <a:t>Report it via website </a:t>
            </a:r>
            <a:r>
              <a:rPr lang="en-US" sz="1400" dirty="0">
                <a:latin typeface="Arial" panose="020B0604020202020204" pitchFamily="34" charset="0"/>
                <a:cs typeface="Arial" panose="020B0604020202020204" pitchFamily="34" charset="0"/>
                <a:hlinkClick r:id="rId3"/>
              </a:rPr>
              <a:t>https://www.lbbd.gov.uk/report-it</a:t>
            </a:r>
            <a:endParaRPr lang="en-US" sz="1400" dirty="0">
              <a:latin typeface="Arial" panose="020B0604020202020204" pitchFamily="34" charset="0"/>
              <a:cs typeface="Arial" panose="020B0604020202020204" pitchFamily="34" charset="0"/>
            </a:endParaRPr>
          </a:p>
          <a:p>
            <a:pPr>
              <a:lnSpc>
                <a:spcPct val="90000"/>
              </a:lnSpc>
              <a:spcAft>
                <a:spcPts val="600"/>
              </a:spcAft>
            </a:pPr>
            <a:r>
              <a:rPr lang="en-US" sz="1400" dirty="0">
                <a:latin typeface="Arial" panose="020B0604020202020204" pitchFamily="34" charset="0"/>
                <a:cs typeface="Arial" panose="020B0604020202020204" pitchFamily="34" charset="0"/>
              </a:rPr>
              <a:t>(each form will state, an SLA once submitted, and information is contained on each tile before you submit) </a:t>
            </a:r>
          </a:p>
          <a:p>
            <a:pPr>
              <a:lnSpc>
                <a:spcPct val="90000"/>
              </a:lnSpc>
              <a:spcAft>
                <a:spcPts val="600"/>
              </a:spcAft>
            </a:pPr>
            <a:endParaRPr lang="en-US" sz="1400" b="1" dirty="0">
              <a:latin typeface="Arial" panose="020B0604020202020204" pitchFamily="34" charset="0"/>
              <a:cs typeface="Arial" panose="020B0604020202020204" pitchFamily="34" charset="0"/>
            </a:endParaRPr>
          </a:p>
          <a:p>
            <a:pPr>
              <a:lnSpc>
                <a:spcPct val="90000"/>
              </a:lnSpc>
              <a:spcAft>
                <a:spcPts val="600"/>
              </a:spcAft>
            </a:pPr>
            <a:r>
              <a:rPr lang="en-US" sz="1400" b="1" dirty="0">
                <a:latin typeface="Arial" panose="020B0604020202020204" pitchFamily="34" charset="0"/>
                <a:cs typeface="Arial" panose="020B0604020202020204" pitchFamily="34" charset="0"/>
              </a:rPr>
              <a:t>Resident Housing Repairs(non-emergency) </a:t>
            </a:r>
            <a:r>
              <a:rPr lang="en-US" sz="1400" dirty="0">
                <a:latin typeface="Arial" panose="020B0604020202020204" pitchFamily="34" charset="0"/>
                <a:cs typeface="Arial" panose="020B0604020202020204" pitchFamily="34" charset="0"/>
                <a:hlinkClick r:id="rId4"/>
              </a:rPr>
              <a:t>https://www.lbbd.gov.uk/council-house-repairs</a:t>
            </a:r>
            <a:r>
              <a:rPr lang="en-US" sz="1400" dirty="0">
                <a:latin typeface="Arial" panose="020B0604020202020204" pitchFamily="34" charset="0"/>
                <a:cs typeface="Arial" panose="020B0604020202020204" pitchFamily="34" charset="0"/>
              </a:rPr>
              <a:t> </a:t>
            </a:r>
          </a:p>
          <a:p>
            <a:pPr>
              <a:lnSpc>
                <a:spcPct val="90000"/>
              </a:lnSpc>
              <a:spcAft>
                <a:spcPts val="600"/>
              </a:spcAft>
            </a:pPr>
            <a:endParaRPr lang="en-US" sz="1400" dirty="0">
              <a:latin typeface="Arial" panose="020B0604020202020204" pitchFamily="34" charset="0"/>
              <a:cs typeface="Arial" panose="020B0604020202020204" pitchFamily="34" charset="0"/>
            </a:endParaRPr>
          </a:p>
          <a:p>
            <a:pPr>
              <a:lnSpc>
                <a:spcPct val="90000"/>
              </a:lnSpc>
              <a:spcAft>
                <a:spcPts val="600"/>
              </a:spcAft>
            </a:pPr>
            <a:r>
              <a:rPr lang="en-US" sz="1400" dirty="0">
                <a:latin typeface="Arial" panose="020B0604020202020204" pitchFamily="34" charset="0"/>
                <a:cs typeface="Arial" panose="020B0604020202020204" pitchFamily="34" charset="0"/>
              </a:rPr>
              <a:t>The platforms enables both customers and members to report issues directly</a:t>
            </a:r>
          </a:p>
        </p:txBody>
      </p:sp>
      <p:pic>
        <p:nvPicPr>
          <p:cNvPr id="5" name="Picture 4">
            <a:extLst>
              <a:ext uri="{FF2B5EF4-FFF2-40B4-BE49-F238E27FC236}">
                <a16:creationId xmlns:a16="http://schemas.microsoft.com/office/drawing/2014/main" id="{8F81A6D2-4763-4478-8C0A-834E5509D34A}"/>
              </a:ext>
            </a:extLst>
          </p:cNvPr>
          <p:cNvPicPr>
            <a:picLocks noChangeAspect="1"/>
          </p:cNvPicPr>
          <p:nvPr/>
        </p:nvPicPr>
        <p:blipFill>
          <a:blip r:embed="rId5"/>
          <a:stretch>
            <a:fillRect/>
          </a:stretch>
        </p:blipFill>
        <p:spPr>
          <a:xfrm>
            <a:off x="4922879" y="221501"/>
            <a:ext cx="7269121" cy="6414998"/>
          </a:xfrm>
          <a:prstGeom prst="rect">
            <a:avLst/>
          </a:prstGeom>
        </p:spPr>
      </p:pic>
      <p:sp>
        <p:nvSpPr>
          <p:cNvPr id="6" name="Arrow: Right 5">
            <a:extLst>
              <a:ext uri="{FF2B5EF4-FFF2-40B4-BE49-F238E27FC236}">
                <a16:creationId xmlns:a16="http://schemas.microsoft.com/office/drawing/2014/main" id="{3DF315B4-5766-4A41-A612-41C2C06D325E}"/>
              </a:ext>
            </a:extLst>
          </p:cNvPr>
          <p:cNvSpPr/>
          <p:nvPr/>
        </p:nvSpPr>
        <p:spPr>
          <a:xfrm>
            <a:off x="2915129" y="4293326"/>
            <a:ext cx="2007750" cy="2960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6F768C2E-6BB2-4F71-91A9-7D5289D0C10D}"/>
              </a:ext>
            </a:extLst>
          </p:cNvPr>
          <p:cNvSpPr txBox="1"/>
          <p:nvPr/>
        </p:nvSpPr>
        <p:spPr>
          <a:xfrm>
            <a:off x="9165590" y="6497999"/>
            <a:ext cx="2873607" cy="276999"/>
          </a:xfrm>
          <a:prstGeom prst="rect">
            <a:avLst/>
          </a:prstGeom>
          <a:noFill/>
        </p:spPr>
        <p:txBody>
          <a:bodyPr wrap="none" rtlCol="0">
            <a:spAutoFit/>
          </a:bodyPr>
          <a:lstStyle/>
          <a:p>
            <a:r>
              <a:rPr lang="en-GB" sz="1200" i="1" dirty="0">
                <a:latin typeface="Arial" panose="020B0604020202020204" pitchFamily="34" charset="0"/>
                <a:cs typeface="Arial" panose="020B0604020202020204" pitchFamily="34" charset="0"/>
              </a:rPr>
              <a:t>*Please see Appendix 1 for more detail </a:t>
            </a:r>
          </a:p>
        </p:txBody>
      </p:sp>
    </p:spTree>
    <p:extLst>
      <p:ext uri="{BB962C8B-B14F-4D97-AF65-F5344CB8AC3E}">
        <p14:creationId xmlns:p14="http://schemas.microsoft.com/office/powerpoint/2010/main" val="162943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AFA4A2-0454-45DC-A2D5-E246FCA9C370}"/>
              </a:ext>
            </a:extLst>
          </p:cNvPr>
          <p:cNvSpPr txBox="1"/>
          <p:nvPr/>
        </p:nvSpPr>
        <p:spPr>
          <a:xfrm>
            <a:off x="508000" y="1443841"/>
            <a:ext cx="10739120" cy="3970318"/>
          </a:xfrm>
          <a:prstGeom prst="rect">
            <a:avLst/>
          </a:prstGeom>
          <a:noFill/>
        </p:spPr>
        <p:txBody>
          <a:bodyPr wrap="square">
            <a:spAutoFit/>
          </a:bodyPr>
          <a:lstStyle/>
          <a:p>
            <a:pPr marL="570865" indent="-214630">
              <a:tabLst>
                <a:tab pos="571500" algn="l"/>
              </a:tabLst>
            </a:pPr>
            <a:r>
              <a:rPr lang="en-US" sz="1800" b="1" dirty="0">
                <a:effectLst/>
                <a:latin typeface="Arial" panose="020B0604020202020204" pitchFamily="34" charset="0"/>
                <a:ea typeface="Arial" panose="020B0604020202020204" pitchFamily="34" charset="0"/>
              </a:rPr>
              <a:t> </a:t>
            </a:r>
            <a:endParaRPr lang="en-GB" sz="1800" b="1" dirty="0">
              <a:effectLst/>
              <a:latin typeface="Arial" panose="020B0604020202020204" pitchFamily="34" charset="0"/>
              <a:ea typeface="Arial" panose="020B0604020202020204" pitchFamily="34" charset="0"/>
            </a:endParaRPr>
          </a:p>
          <a:p>
            <a:pPr marL="641350" indent="-285750">
              <a:buFont typeface="Arial" panose="020B0604020202020204" pitchFamily="34" charset="0"/>
              <a:buChar char="•"/>
            </a:pPr>
            <a:r>
              <a:rPr lang="en-US" sz="1800" b="0" dirty="0">
                <a:effectLst/>
                <a:latin typeface="Arial" panose="020B0604020202020204" pitchFamily="34" charset="0"/>
                <a:ea typeface="Arial" panose="020B0604020202020204" pitchFamily="34" charset="0"/>
              </a:rPr>
              <a:t>By law, service users have the right of appeal against decisions taken by the Council in certain cases. </a:t>
            </a:r>
            <a:br>
              <a:rPr lang="en-US" sz="1800" b="0" dirty="0">
                <a:effectLst/>
                <a:latin typeface="Arial" panose="020B0604020202020204" pitchFamily="34" charset="0"/>
                <a:ea typeface="Arial" panose="020B0604020202020204" pitchFamily="34" charset="0"/>
              </a:rPr>
            </a:br>
            <a:endParaRPr lang="en-US" sz="1800" b="0" dirty="0">
              <a:effectLst/>
              <a:latin typeface="Arial" panose="020B0604020202020204" pitchFamily="34" charset="0"/>
              <a:ea typeface="Arial" panose="020B0604020202020204" pitchFamily="34" charset="0"/>
            </a:endParaRPr>
          </a:p>
          <a:p>
            <a:pPr marL="641350" indent="-285750">
              <a:buFont typeface="Arial" panose="020B0604020202020204" pitchFamily="34" charset="0"/>
              <a:buChar char="•"/>
            </a:pPr>
            <a:r>
              <a:rPr lang="en-US" sz="1800" b="0" dirty="0">
                <a:effectLst/>
                <a:latin typeface="Arial" panose="020B0604020202020204" pitchFamily="34" charset="0"/>
                <a:ea typeface="Arial" panose="020B0604020202020204" pitchFamily="34" charset="0"/>
              </a:rPr>
              <a:t>These may include planning appeals, parking appeals, admission appeals, exclusion appeals, review of a decision regarding homelessness and the review of a decision for award of council tax or housing benefit. </a:t>
            </a:r>
            <a:endParaRPr lang="en-GB" sz="1800" b="1" dirty="0">
              <a:effectLst/>
              <a:latin typeface="Arial" panose="020B0604020202020204" pitchFamily="34" charset="0"/>
              <a:ea typeface="Arial" panose="020B0604020202020204" pitchFamily="34" charset="0"/>
            </a:endParaRPr>
          </a:p>
          <a:p>
            <a:pPr marL="356235">
              <a:tabLst>
                <a:tab pos="571500" algn="l"/>
              </a:tabLst>
            </a:pPr>
            <a:endParaRPr lang="en-GB" sz="1800" b="1" dirty="0">
              <a:effectLst/>
              <a:latin typeface="Arial" panose="020B0604020202020204" pitchFamily="34" charset="0"/>
              <a:ea typeface="Arial" panose="020B0604020202020204" pitchFamily="34" charset="0"/>
            </a:endParaRPr>
          </a:p>
          <a:p>
            <a:pPr marL="641350" indent="-285750">
              <a:buFont typeface="Arial" panose="020B0604020202020204" pitchFamily="34" charset="0"/>
              <a:buChar char="•"/>
            </a:pPr>
            <a:r>
              <a:rPr lang="en-US" sz="1800" b="0" dirty="0">
                <a:effectLst/>
                <a:latin typeface="Arial" panose="020B0604020202020204" pitchFamily="34" charset="0"/>
                <a:ea typeface="Arial" panose="020B0604020202020204" pitchFamily="34" charset="0"/>
              </a:rPr>
              <a:t>Should the matter be referred to the appeal route the Customer Feedback Team will inform the member directly of the route of appeal and how this can be accessed. </a:t>
            </a:r>
            <a:br>
              <a:rPr lang="en-US" sz="1800" b="0" dirty="0">
                <a:effectLst/>
                <a:latin typeface="Arial" panose="020B0604020202020204" pitchFamily="34" charset="0"/>
                <a:ea typeface="Arial" panose="020B0604020202020204" pitchFamily="34" charset="0"/>
              </a:rPr>
            </a:br>
            <a:endParaRPr lang="en-US" dirty="0">
              <a:latin typeface="Arial" panose="020B0604020202020204" pitchFamily="34" charset="0"/>
              <a:ea typeface="Arial" panose="020B0604020202020204" pitchFamily="34" charset="0"/>
            </a:endParaRPr>
          </a:p>
          <a:p>
            <a:pPr marL="641350" indent="-285750">
              <a:buFont typeface="Arial" panose="020B0604020202020204" pitchFamily="34" charset="0"/>
              <a:buChar char="•"/>
            </a:pPr>
            <a:r>
              <a:rPr lang="en-US" sz="1800" b="1" dirty="0">
                <a:effectLst/>
                <a:latin typeface="Arial" panose="020B0604020202020204" pitchFamily="34" charset="0"/>
                <a:ea typeface="Arial" panose="020B0604020202020204" pitchFamily="34" charset="0"/>
              </a:rPr>
              <a:t>Should the matter be referred to appeal this would then fall outside of the casework process and as such no formal response will be provided. </a:t>
            </a:r>
            <a:endParaRPr lang="en-GB" sz="1800" b="1" dirty="0">
              <a:effectLst/>
              <a:latin typeface="Arial" panose="020B0604020202020204" pitchFamily="34" charset="0"/>
              <a:ea typeface="Arial" panose="020B0604020202020204" pitchFamily="34" charset="0"/>
            </a:endParaRPr>
          </a:p>
          <a:p>
            <a:pPr marL="355600"/>
            <a:r>
              <a:rPr lang="en-US" sz="1800" b="0" dirty="0">
                <a:effectLst/>
                <a:latin typeface="Arial" panose="020B0604020202020204" pitchFamily="34" charset="0"/>
                <a:ea typeface="Arial" panose="020B0604020202020204" pitchFamily="34" charset="0"/>
              </a:rPr>
              <a:t> </a:t>
            </a:r>
            <a:endParaRPr lang="en-GB" sz="1800" b="1" dirty="0">
              <a:effectLst/>
              <a:latin typeface="Arial" panose="020B0604020202020204" pitchFamily="34" charset="0"/>
              <a:ea typeface="Arial" panose="020B0604020202020204" pitchFamily="34" charset="0"/>
            </a:endParaRPr>
          </a:p>
        </p:txBody>
      </p:sp>
      <p:sp>
        <p:nvSpPr>
          <p:cNvPr id="4" name="Rectangle 3">
            <a:extLst>
              <a:ext uri="{FF2B5EF4-FFF2-40B4-BE49-F238E27FC236}">
                <a16:creationId xmlns:a16="http://schemas.microsoft.com/office/drawing/2014/main" id="{189ADD41-25EC-419A-AA5B-44C3450A7201}"/>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tabLst>
                <a:tab pos="571500" algn="l"/>
              </a:tabLst>
            </a:pPr>
            <a:r>
              <a:rPr lang="en-US" sz="2400" b="1" spc="-10" dirty="0">
                <a:effectLst/>
                <a:latin typeface="Arial" panose="020B0604020202020204" pitchFamily="34" charset="0"/>
                <a:ea typeface="Arial" panose="020B0604020202020204" pitchFamily="34" charset="0"/>
              </a:rPr>
              <a:t>4. Statutory Appeals </a:t>
            </a:r>
            <a:endParaRPr lang="en-GB" sz="2400" b="1" spc="-1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5EA85D0B-0193-4D00-BCD9-04095D3C9DEF}"/>
              </a:ext>
            </a:extLst>
          </p:cNvPr>
          <p:cNvPicPr>
            <a:picLocks noChangeAspect="1"/>
          </p:cNvPicPr>
          <p:nvPr/>
        </p:nvPicPr>
        <p:blipFill>
          <a:blip r:embed="rId3"/>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85881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15EFE4-F82D-41A1-B09D-6792CF3BEAC2}"/>
              </a:ext>
            </a:extLst>
          </p:cNvPr>
          <p:cNvSpPr txBox="1"/>
          <p:nvPr/>
        </p:nvSpPr>
        <p:spPr>
          <a:xfrm>
            <a:off x="538480" y="1185206"/>
            <a:ext cx="10749280" cy="4651017"/>
          </a:xfrm>
          <a:prstGeom prst="rect">
            <a:avLst/>
          </a:prstGeom>
          <a:noFill/>
        </p:spPr>
        <p:txBody>
          <a:bodyPr wrap="square">
            <a:spAutoFit/>
          </a:bodyPr>
          <a:lstStyle/>
          <a:p>
            <a:pPr marL="342900" indent="-342900">
              <a:buFont typeface="Arial" panose="020B0604020202020204" pitchFamily="34" charset="0"/>
              <a:buChar char="•"/>
            </a:pPr>
            <a:r>
              <a:rPr lang="en-US" sz="1400" b="0" dirty="0">
                <a:effectLst/>
                <a:latin typeface="Arial" panose="020B0604020202020204" pitchFamily="34" charset="0"/>
                <a:ea typeface="Arial" panose="020B0604020202020204" pitchFamily="34" charset="0"/>
              </a:rPr>
              <a:t>Officers will assess the enquiry to determine whether it constitutes an appeal, a service request, a complaint, or an information request and decide whether the matter should be formally logged and processed as Member Casework. </a:t>
            </a:r>
            <a:endParaRPr lang="en-GB" sz="1400" b="1" dirty="0">
              <a:effectLst/>
              <a:latin typeface="Arial" panose="020B0604020202020204" pitchFamily="34" charset="0"/>
              <a:ea typeface="Arial" panose="020B0604020202020204" pitchFamily="34" charset="0"/>
            </a:endParaRPr>
          </a:p>
          <a:p>
            <a:endParaRPr lang="en-GB" sz="1400" b="1" dirty="0">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1400" b="0" dirty="0">
                <a:effectLst/>
                <a:latin typeface="Arial" panose="020B0604020202020204" pitchFamily="34" charset="0"/>
                <a:ea typeface="Arial" panose="020B0604020202020204" pitchFamily="34" charset="0"/>
              </a:rPr>
              <a:t>An enquiry will be processed as Member Casework where the elected Member has identified that something clearly needs to be addressed and has the consent to receive the relevant information requested. </a:t>
            </a:r>
            <a:endParaRPr lang="en-GB" sz="1400" b="1" dirty="0">
              <a:effectLst/>
              <a:latin typeface="Arial" panose="020B0604020202020204" pitchFamily="34" charset="0"/>
              <a:ea typeface="Arial" panose="020B0604020202020204" pitchFamily="34" charset="0"/>
            </a:endParaRPr>
          </a:p>
          <a:p>
            <a:endParaRPr lang="en-GB" sz="1400" b="1" dirty="0">
              <a:effectLst/>
              <a:latin typeface="Arial" panose="020B0604020202020204" pitchFamily="34" charset="0"/>
              <a:ea typeface="Arial" panose="020B0604020202020204" pitchFamily="34" charset="0"/>
            </a:endParaRPr>
          </a:p>
          <a:p>
            <a:pPr marL="342900" marR="76835" indent="-342900">
              <a:lnSpc>
                <a:spcPct val="102000"/>
              </a:lnSpc>
              <a:spcBef>
                <a:spcPts val="5"/>
              </a:spcBef>
              <a:spcAft>
                <a:spcPts val="0"/>
              </a:spcAft>
              <a:buFont typeface="Arial" panose="020B0604020202020204" pitchFamily="34" charset="0"/>
              <a:buChar char="•"/>
            </a:pPr>
            <a:r>
              <a:rPr lang="en-US" sz="1400" b="1" dirty="0">
                <a:effectLst/>
                <a:latin typeface="Arial" panose="020B0604020202020204" pitchFamily="34" charset="0"/>
                <a:ea typeface="Arial" panose="020B0604020202020204" pitchFamily="34" charset="0"/>
              </a:rPr>
              <a:t>The Customer Feedback Team upon receiving the request for information can place the enquiry through the complaints process if deemed necessary. </a:t>
            </a:r>
            <a:endParaRPr lang="en-GB" sz="1400" b="1" dirty="0">
              <a:latin typeface="Arial" panose="020B0604020202020204" pitchFamily="34" charset="0"/>
              <a:ea typeface="Arial" panose="020B0604020202020204" pitchFamily="34" charset="0"/>
            </a:endParaRPr>
          </a:p>
          <a:p>
            <a:pPr marL="800100" marR="76835" lvl="1" indent="-342900">
              <a:lnSpc>
                <a:spcPct val="102000"/>
              </a:lnSpc>
              <a:spcBef>
                <a:spcPts val="5"/>
              </a:spcBef>
              <a:buFont typeface="Courier New" panose="02070309020205020404" pitchFamily="49" charset="0"/>
              <a:buChar char="o"/>
            </a:pPr>
            <a:r>
              <a:rPr lang="en-US" sz="1400" dirty="0">
                <a:effectLst/>
                <a:latin typeface="Arial" panose="020B0604020202020204" pitchFamily="34" charset="0"/>
                <a:ea typeface="Arial" panose="020B0604020202020204" pitchFamily="34" charset="0"/>
              </a:rPr>
              <a:t>An example of a case which can be taken as a complaint rather than casework could be a repairs issue which has been ongoing for an extended period with the resolution not being apparent</a:t>
            </a:r>
            <a:r>
              <a:rPr lang="en-US" sz="1400" b="1" dirty="0">
                <a:effectLst/>
                <a:latin typeface="Arial" panose="020B0604020202020204" pitchFamily="34" charset="0"/>
                <a:ea typeface="Arial" panose="020B0604020202020204" pitchFamily="34" charset="0"/>
              </a:rPr>
              <a:t>. In these cases, the complaints procedure provides the option for the resident to formally follow through to the relevant Ombudsman.</a:t>
            </a:r>
            <a:endParaRPr lang="en-GB" sz="1400" b="1" dirty="0">
              <a:effectLst/>
              <a:latin typeface="Arial" panose="020B0604020202020204" pitchFamily="34" charset="0"/>
              <a:ea typeface="Arial" panose="020B0604020202020204" pitchFamily="34" charset="0"/>
            </a:endParaRPr>
          </a:p>
          <a:p>
            <a:pPr marR="76835">
              <a:lnSpc>
                <a:spcPct val="102000"/>
              </a:lnSpc>
              <a:spcBef>
                <a:spcPts val="5"/>
              </a:spcBef>
              <a:spcAft>
                <a:spcPts val="0"/>
              </a:spcAft>
            </a:pPr>
            <a:endParaRPr lang="en-GB" sz="1400" dirty="0">
              <a:effectLst/>
              <a:latin typeface="Arial" panose="020B0604020202020204" pitchFamily="34" charset="0"/>
              <a:ea typeface="Arial" panose="020B0604020202020204" pitchFamily="34" charset="0"/>
            </a:endParaRPr>
          </a:p>
          <a:p>
            <a:pPr marL="342900" marR="76835" indent="-342900">
              <a:lnSpc>
                <a:spcPct val="102000"/>
              </a:lnSpc>
              <a:spcBef>
                <a:spcPts val="5"/>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Should the matter be referred to the complaints process the member will receive a copy of any response sent. </a:t>
            </a:r>
            <a:r>
              <a:rPr lang="en-US" sz="1400" b="1" dirty="0">
                <a:effectLst/>
                <a:latin typeface="Arial" panose="020B0604020202020204" pitchFamily="34" charset="0"/>
                <a:ea typeface="Arial" panose="020B0604020202020204" pitchFamily="34" charset="0"/>
              </a:rPr>
              <a:t>The two processes will remain separate and will not run at the same time.</a:t>
            </a:r>
            <a:endParaRPr lang="en-GB" sz="1400" b="1" dirty="0">
              <a:effectLst/>
              <a:latin typeface="Arial" panose="020B0604020202020204" pitchFamily="34" charset="0"/>
              <a:ea typeface="Arial" panose="020B0604020202020204" pitchFamily="34" charset="0"/>
            </a:endParaRPr>
          </a:p>
          <a:p>
            <a:endParaRPr lang="en-GB" sz="1400" b="1" dirty="0">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r>
              <a:rPr lang="en-US" sz="1400" b="0" dirty="0">
                <a:effectLst/>
                <a:latin typeface="Arial" panose="020B0604020202020204" pitchFamily="34" charset="0"/>
                <a:ea typeface="Arial" panose="020B0604020202020204" pitchFamily="34" charset="0"/>
              </a:rPr>
              <a:t>On the occasion when we receive casework which falls outside of the remit of the Local Authority, the Team will endeavor to provide to the member the third-party organisation who will be able to assist with the enquiry. </a:t>
            </a:r>
            <a:endParaRPr lang="en-GB" sz="1400" b="1" dirty="0">
              <a:latin typeface="Arial" panose="020B0604020202020204" pitchFamily="34" charset="0"/>
              <a:ea typeface="Arial" panose="020B0604020202020204" pitchFamily="34" charset="0"/>
            </a:endParaRPr>
          </a:p>
          <a:p>
            <a:pPr marL="800100" lvl="1" indent="-342900">
              <a:buFont typeface="Courier New" panose="02070309020205020404" pitchFamily="49" charset="0"/>
              <a:buChar char="o"/>
            </a:pPr>
            <a:r>
              <a:rPr lang="en-US" sz="1400" b="0" dirty="0">
                <a:effectLst/>
                <a:latin typeface="Arial" panose="020B0604020202020204" pitchFamily="34" charset="0"/>
                <a:ea typeface="Arial" panose="020B0604020202020204" pitchFamily="34" charset="0"/>
              </a:rPr>
              <a:t>An example of a case which we would be unable to assist in would be if the resident was a tenant of a Housing Association and required a move. The Local Authority would have no capability to assist in any move as this would not be within our remit. Other such third parties can include Health Services and Transport for London. </a:t>
            </a:r>
            <a:endParaRPr lang="en-GB" sz="1400" b="1" dirty="0">
              <a:effectLst/>
              <a:latin typeface="Arial" panose="020B0604020202020204" pitchFamily="34" charset="0"/>
              <a:ea typeface="Arial" panose="020B0604020202020204" pitchFamily="34" charset="0"/>
            </a:endParaRPr>
          </a:p>
          <a:p>
            <a:endParaRPr lang="en-GB" sz="1400" b="1" dirty="0">
              <a:effectLst/>
              <a:latin typeface="Arial" panose="020B0604020202020204" pitchFamily="34" charset="0"/>
              <a:ea typeface="Arial" panose="020B0604020202020204" pitchFamily="34" charset="0"/>
            </a:endParaRPr>
          </a:p>
        </p:txBody>
      </p:sp>
      <p:sp>
        <p:nvSpPr>
          <p:cNvPr id="4" name="Rectangle 3">
            <a:extLst>
              <a:ext uri="{FF2B5EF4-FFF2-40B4-BE49-F238E27FC236}">
                <a16:creationId xmlns:a16="http://schemas.microsoft.com/office/drawing/2014/main" id="{E0729BDD-0B1C-4034-A16D-5370FCB0CFBB}"/>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tabLst>
                <a:tab pos="571500" algn="l"/>
              </a:tabLst>
            </a:pPr>
            <a:r>
              <a:rPr lang="en-US" sz="2400" b="1" spc="-10" dirty="0">
                <a:latin typeface="Arial" panose="020B0604020202020204" pitchFamily="34" charset="0"/>
                <a:ea typeface="Arial" panose="020B0604020202020204" pitchFamily="34" charset="0"/>
              </a:rPr>
              <a:t>5</a:t>
            </a:r>
            <a:r>
              <a:rPr lang="en-US" sz="2400" b="1" spc="-10" dirty="0">
                <a:effectLst/>
                <a:latin typeface="Arial" panose="020B0604020202020204" pitchFamily="34" charset="0"/>
                <a:ea typeface="Arial" panose="020B0604020202020204" pitchFamily="34" charset="0"/>
              </a:rPr>
              <a:t>. </a:t>
            </a:r>
            <a:r>
              <a:rPr lang="en-US" sz="2400" b="1" spc="-10" dirty="0">
                <a:latin typeface="Arial" panose="020B0604020202020204" pitchFamily="34" charset="0"/>
                <a:ea typeface="Arial" panose="020B0604020202020204" pitchFamily="34" charset="0"/>
              </a:rPr>
              <a:t>Initial Assessment </a:t>
            </a:r>
            <a:r>
              <a:rPr lang="en-US" sz="2400" b="1" spc="-10" dirty="0">
                <a:effectLst/>
                <a:latin typeface="Arial" panose="020B0604020202020204" pitchFamily="34" charset="0"/>
                <a:ea typeface="Arial" panose="020B0604020202020204" pitchFamily="34" charset="0"/>
              </a:rPr>
              <a:t> </a:t>
            </a:r>
            <a:endParaRPr lang="en-GB" sz="2400" b="1" spc="-1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0445307-A7F7-441E-871B-C40D86AE0B1A}"/>
              </a:ext>
            </a:extLst>
          </p:cNvPr>
          <p:cNvPicPr>
            <a:picLocks noChangeAspect="1"/>
          </p:cNvPicPr>
          <p:nvPr/>
        </p:nvPicPr>
        <p:blipFill>
          <a:blip r:embed="rId3"/>
          <a:stretch>
            <a:fillRect/>
          </a:stretch>
        </p:blipFill>
        <p:spPr>
          <a:xfrm>
            <a:off x="329197" y="5610827"/>
            <a:ext cx="11533605" cy="1031240"/>
          </a:xfrm>
          <a:prstGeom prst="rect">
            <a:avLst/>
          </a:prstGeom>
        </p:spPr>
      </p:pic>
    </p:spTree>
    <p:extLst>
      <p:ext uri="{BB962C8B-B14F-4D97-AF65-F5344CB8AC3E}">
        <p14:creationId xmlns:p14="http://schemas.microsoft.com/office/powerpoint/2010/main" val="64704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BE3EF39-8371-481B-8FFB-75B78E26955F}"/>
              </a:ext>
            </a:extLst>
          </p:cNvPr>
          <p:cNvGraphicFramePr/>
          <p:nvPr>
            <p:extLst>
              <p:ext uri="{D42A27DB-BD31-4B8C-83A1-F6EECF244321}">
                <p14:modId xmlns:p14="http://schemas.microsoft.com/office/powerpoint/2010/main" val="667538100"/>
              </p:ext>
            </p:extLst>
          </p:nvPr>
        </p:nvGraphicFramePr>
        <p:xfrm>
          <a:off x="167525" y="3354312"/>
          <a:ext cx="11761948" cy="320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e 5">
            <a:extLst>
              <a:ext uri="{FF2B5EF4-FFF2-40B4-BE49-F238E27FC236}">
                <a16:creationId xmlns:a16="http://schemas.microsoft.com/office/drawing/2014/main" id="{E474E56D-B114-4420-8BA5-B279243E56D0}"/>
              </a:ext>
            </a:extLst>
          </p:cNvPr>
          <p:cNvSpPr/>
          <p:nvPr/>
        </p:nvSpPr>
        <p:spPr>
          <a:xfrm rot="5400000">
            <a:off x="3137704" y="1160279"/>
            <a:ext cx="926275" cy="4610616"/>
          </a:xfrm>
          <a:prstGeom prst="leftBrac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6">
            <a:extLst>
              <a:ext uri="{FF2B5EF4-FFF2-40B4-BE49-F238E27FC236}">
                <a16:creationId xmlns:a16="http://schemas.microsoft.com/office/drawing/2014/main" id="{143DE8A4-09D8-4123-A097-2A3C167F31E6}"/>
              </a:ext>
            </a:extLst>
          </p:cNvPr>
          <p:cNvSpPr/>
          <p:nvPr/>
        </p:nvSpPr>
        <p:spPr>
          <a:xfrm>
            <a:off x="2189018" y="2418731"/>
            <a:ext cx="2803186" cy="55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Within 24 hours</a:t>
            </a:r>
          </a:p>
        </p:txBody>
      </p:sp>
      <p:sp>
        <p:nvSpPr>
          <p:cNvPr id="10" name="Rectangle 9">
            <a:extLst>
              <a:ext uri="{FF2B5EF4-FFF2-40B4-BE49-F238E27FC236}">
                <a16:creationId xmlns:a16="http://schemas.microsoft.com/office/drawing/2014/main" id="{9D7889F5-E84D-4A87-8FD0-7DDB86E08ADE}"/>
              </a:ext>
            </a:extLst>
          </p:cNvPr>
          <p:cNvSpPr/>
          <p:nvPr/>
        </p:nvSpPr>
        <p:spPr>
          <a:xfrm>
            <a:off x="7853842" y="2418732"/>
            <a:ext cx="2803186" cy="558140"/>
          </a:xfrm>
          <a:prstGeom prst="rect">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Within 10 days</a:t>
            </a:r>
          </a:p>
        </p:txBody>
      </p:sp>
      <p:sp>
        <p:nvSpPr>
          <p:cNvPr id="11" name="Left Brace 10">
            <a:extLst>
              <a:ext uri="{FF2B5EF4-FFF2-40B4-BE49-F238E27FC236}">
                <a16:creationId xmlns:a16="http://schemas.microsoft.com/office/drawing/2014/main" id="{3892C0C6-A683-40AF-B174-32E7639CFCF4}"/>
              </a:ext>
            </a:extLst>
          </p:cNvPr>
          <p:cNvSpPr/>
          <p:nvPr/>
        </p:nvSpPr>
        <p:spPr>
          <a:xfrm rot="5400000">
            <a:off x="8802529" y="1331090"/>
            <a:ext cx="926275" cy="4268998"/>
          </a:xfrm>
          <a:prstGeom prst="leftBrac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row: Down 8">
            <a:extLst>
              <a:ext uri="{FF2B5EF4-FFF2-40B4-BE49-F238E27FC236}">
                <a16:creationId xmlns:a16="http://schemas.microsoft.com/office/drawing/2014/main" id="{BFB94318-989E-4A09-A076-001467348968}"/>
              </a:ext>
            </a:extLst>
          </p:cNvPr>
          <p:cNvSpPr/>
          <p:nvPr/>
        </p:nvSpPr>
        <p:spPr>
          <a:xfrm>
            <a:off x="6048499" y="2549359"/>
            <a:ext cx="902524" cy="14241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302EDE7-A0B9-42F4-9B4C-5B282320D636}"/>
              </a:ext>
            </a:extLst>
          </p:cNvPr>
          <p:cNvSpPr txBox="1"/>
          <p:nvPr/>
        </p:nvSpPr>
        <p:spPr>
          <a:xfrm>
            <a:off x="4286396" y="1178979"/>
            <a:ext cx="4146115" cy="1077218"/>
          </a:xfrm>
          <a:prstGeom prst="rect">
            <a:avLst/>
          </a:prstGeom>
          <a:noFill/>
          <a:ln w="12700">
            <a:solidFill>
              <a:srgbClr val="FF0000"/>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On Day 10 if the investigation is going to take longer than thought the Customer Feedback Team will contact the Member directly with a revised date</a:t>
            </a:r>
          </a:p>
        </p:txBody>
      </p:sp>
      <p:sp>
        <p:nvSpPr>
          <p:cNvPr id="12" name="Rectangle 11">
            <a:extLst>
              <a:ext uri="{FF2B5EF4-FFF2-40B4-BE49-F238E27FC236}">
                <a16:creationId xmlns:a16="http://schemas.microsoft.com/office/drawing/2014/main" id="{0E2A1B1A-FE52-418E-9EA8-88673C891EB4}"/>
              </a:ext>
            </a:extLst>
          </p:cNvPr>
          <p:cNvSpPr/>
          <p:nvPr/>
        </p:nvSpPr>
        <p:spPr>
          <a:xfrm>
            <a:off x="0" y="179676"/>
            <a:ext cx="4146115" cy="7508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6. Members Enquiry Process</a:t>
            </a:r>
          </a:p>
        </p:txBody>
      </p:sp>
      <p:pic>
        <p:nvPicPr>
          <p:cNvPr id="2" name="Picture 1">
            <a:extLst>
              <a:ext uri="{FF2B5EF4-FFF2-40B4-BE49-F238E27FC236}">
                <a16:creationId xmlns:a16="http://schemas.microsoft.com/office/drawing/2014/main" id="{41ADA6F6-ABAC-4AE3-8B49-C9260A28A611}"/>
              </a:ext>
            </a:extLst>
          </p:cNvPr>
          <p:cNvPicPr>
            <a:picLocks noChangeAspect="1"/>
          </p:cNvPicPr>
          <p:nvPr/>
        </p:nvPicPr>
        <p:blipFill>
          <a:blip r:embed="rId8"/>
          <a:stretch>
            <a:fillRect/>
          </a:stretch>
        </p:blipFill>
        <p:spPr>
          <a:xfrm>
            <a:off x="344169" y="5826760"/>
            <a:ext cx="11533605" cy="1031240"/>
          </a:xfrm>
          <a:prstGeom prst="rect">
            <a:avLst/>
          </a:prstGeom>
        </p:spPr>
      </p:pic>
      <p:sp>
        <p:nvSpPr>
          <p:cNvPr id="4" name="Title 1">
            <a:extLst>
              <a:ext uri="{FF2B5EF4-FFF2-40B4-BE49-F238E27FC236}">
                <a16:creationId xmlns:a16="http://schemas.microsoft.com/office/drawing/2014/main" id="{94E009E6-3034-4733-A2D1-2D2243A7F06C}"/>
              </a:ext>
            </a:extLst>
          </p:cNvPr>
          <p:cNvSpPr txBox="1">
            <a:spLocks/>
          </p:cNvSpPr>
          <p:nvPr/>
        </p:nvSpPr>
        <p:spPr>
          <a:xfrm>
            <a:off x="167525" y="54493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788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2003</Words>
  <Application>Microsoft Office PowerPoint</Application>
  <PresentationFormat>Widescreen</PresentationFormat>
  <Paragraphs>208</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Monvoisin Natalia</dc:creator>
  <cp:lastModifiedBy>Monvoisin Natalia</cp:lastModifiedBy>
  <cp:revision>10</cp:revision>
  <dcterms:created xsi:type="dcterms:W3CDTF">2021-09-28T08:19:30Z</dcterms:created>
  <dcterms:modified xsi:type="dcterms:W3CDTF">2021-10-12T18:21:44Z</dcterms:modified>
</cp:coreProperties>
</file>