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488" r:id="rId2"/>
    <p:sldId id="446" r:id="rId3"/>
    <p:sldId id="485" r:id="rId4"/>
    <p:sldId id="486" r:id="rId5"/>
    <p:sldId id="487" r:id="rId6"/>
    <p:sldId id="262" r:id="rId7"/>
    <p:sldId id="45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2A2CFA-561B-4DF6-97A1-92083EB619ED}" v="17" dt="2022-05-10T10:07:09.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03" d="100"/>
          <a:sy n="103"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F1227E-BD5F-4DB7-A2BF-D2AA541900C8}" type="doc">
      <dgm:prSet loTypeId="urn:microsoft.com/office/officeart/2005/8/layout/chevron1" loCatId="process" qsTypeId="urn:microsoft.com/office/officeart/2005/8/quickstyle/simple2" qsCatId="simple" csTypeId="urn:microsoft.com/office/officeart/2005/8/colors/accent2_1" csCatId="accent2" phldr="1"/>
      <dgm:spPr/>
    </dgm:pt>
    <dgm:pt modelId="{B9A1829E-2A51-4A01-9C78-0AB42E04A9DF}">
      <dgm:prSet phldrT="[Text]" custT="1"/>
      <dgm:spPr/>
      <dgm:t>
        <a:bodyPr/>
        <a:lstStyle/>
        <a:p>
          <a:r>
            <a:rPr lang="en-GB" sz="1400" dirty="0">
              <a:latin typeface="Arial" panose="020B0604020202020204" pitchFamily="34" charset="0"/>
              <a:cs typeface="Arial" panose="020B0604020202020204" pitchFamily="34" charset="0"/>
            </a:rPr>
            <a:t>Contact members.feedback@lbbd.gov.uk or call x8989</a:t>
          </a:r>
        </a:p>
      </dgm:t>
    </dgm:pt>
    <dgm:pt modelId="{C8722425-B83C-4663-8F60-299304894F48}" type="parTrans" cxnId="{BA1383D9-F368-4E80-9875-EC72F578AD3C}">
      <dgm:prSet/>
      <dgm:spPr/>
      <dgm:t>
        <a:bodyPr/>
        <a:lstStyle/>
        <a:p>
          <a:endParaRPr lang="en-GB"/>
        </a:p>
      </dgm:t>
    </dgm:pt>
    <dgm:pt modelId="{F54141DE-176D-465F-A920-CF12F1A381FA}" type="sibTrans" cxnId="{BA1383D9-F368-4E80-9875-EC72F578AD3C}">
      <dgm:prSet/>
      <dgm:spPr/>
      <dgm:t>
        <a:bodyPr/>
        <a:lstStyle/>
        <a:p>
          <a:endParaRPr lang="en-GB"/>
        </a:p>
      </dgm:t>
    </dgm:pt>
    <dgm:pt modelId="{00E9771D-3B94-41BA-9799-247A11A49CBE}">
      <dgm:prSet phldrT="[Text]" custT="1"/>
      <dgm:spPr/>
      <dgm:t>
        <a:bodyPr/>
        <a:lstStyle/>
        <a:p>
          <a:r>
            <a:rPr lang="en-GB" sz="1400" dirty="0">
              <a:latin typeface="Arial" panose="020B0604020202020204" pitchFamily="34" charset="0"/>
              <a:cs typeface="Arial" panose="020B0604020202020204" pitchFamily="34" charset="0"/>
            </a:rPr>
            <a:t>Logged within 24 hrs</a:t>
          </a:r>
        </a:p>
      </dgm:t>
    </dgm:pt>
    <dgm:pt modelId="{A6428C2F-0B7F-460D-946F-3A27C8B7ABDB}" type="parTrans" cxnId="{64F5C684-F9B3-4584-9147-4F239CB6767B}">
      <dgm:prSet/>
      <dgm:spPr/>
      <dgm:t>
        <a:bodyPr/>
        <a:lstStyle/>
        <a:p>
          <a:endParaRPr lang="en-GB"/>
        </a:p>
      </dgm:t>
    </dgm:pt>
    <dgm:pt modelId="{0BCAE6DB-F034-4F0C-9C58-0C01F76ECB59}" type="sibTrans" cxnId="{64F5C684-F9B3-4584-9147-4F239CB6767B}">
      <dgm:prSet/>
      <dgm:spPr/>
      <dgm:t>
        <a:bodyPr/>
        <a:lstStyle/>
        <a:p>
          <a:endParaRPr lang="en-GB"/>
        </a:p>
      </dgm:t>
    </dgm:pt>
    <dgm:pt modelId="{A9B640ED-1A09-4C3D-B3AF-929186D2AE08}">
      <dgm:prSet phldrT="[Text]" custT="1"/>
      <dgm:spPr/>
      <dgm:t>
        <a:bodyPr/>
        <a:lstStyle/>
        <a:p>
          <a:r>
            <a:rPr lang="en-GB" sz="1400" dirty="0">
              <a:latin typeface="Arial" panose="020B0604020202020204" pitchFamily="34" charset="0"/>
              <a:cs typeface="Arial" panose="020B0604020202020204" pitchFamily="34" charset="0"/>
            </a:rPr>
            <a:t>Email response sent addressed to Member with resolution</a:t>
          </a:r>
        </a:p>
      </dgm:t>
    </dgm:pt>
    <dgm:pt modelId="{890782D3-7F24-4AB1-B4FA-268B163E5C95}" type="parTrans" cxnId="{06B2665C-4A5E-49CE-ADE0-8D62523BD7F7}">
      <dgm:prSet/>
      <dgm:spPr/>
      <dgm:t>
        <a:bodyPr/>
        <a:lstStyle/>
        <a:p>
          <a:endParaRPr lang="en-GB"/>
        </a:p>
      </dgm:t>
    </dgm:pt>
    <dgm:pt modelId="{F6BC42AA-F8B3-40A3-9870-08F765F864D8}" type="sibTrans" cxnId="{06B2665C-4A5E-49CE-ADE0-8D62523BD7F7}">
      <dgm:prSet/>
      <dgm:spPr/>
      <dgm:t>
        <a:bodyPr/>
        <a:lstStyle/>
        <a:p>
          <a:endParaRPr lang="en-GB"/>
        </a:p>
      </dgm:t>
    </dgm:pt>
    <dgm:pt modelId="{7062B49C-8159-4D57-9FE0-6C5E273E19AB}">
      <dgm:prSet phldrT="[Text]" custT="1"/>
      <dgm:spPr/>
      <dgm:t>
        <a:bodyPr/>
        <a:lstStyle/>
        <a:p>
          <a:r>
            <a:rPr lang="en-GB" sz="1400" dirty="0">
              <a:latin typeface="Arial" panose="020B0604020202020204" pitchFamily="34" charset="0"/>
              <a:cs typeface="Arial" panose="020B0604020202020204" pitchFamily="34" charset="0"/>
            </a:rPr>
            <a:t>Acknowledgement sent to the member within the same 24 hrs</a:t>
          </a:r>
        </a:p>
      </dgm:t>
    </dgm:pt>
    <dgm:pt modelId="{29023BB9-E1AB-4224-8F39-3A33716EDFB6}" type="parTrans" cxnId="{CE4897BE-26C9-469C-B1A7-CC57DBC0D317}">
      <dgm:prSet/>
      <dgm:spPr/>
      <dgm:t>
        <a:bodyPr/>
        <a:lstStyle/>
        <a:p>
          <a:endParaRPr lang="en-GB"/>
        </a:p>
      </dgm:t>
    </dgm:pt>
    <dgm:pt modelId="{FBC69B1B-256E-4CFC-B536-8230717D975F}" type="sibTrans" cxnId="{CE4897BE-26C9-469C-B1A7-CC57DBC0D317}">
      <dgm:prSet/>
      <dgm:spPr/>
      <dgm:t>
        <a:bodyPr/>
        <a:lstStyle/>
        <a:p>
          <a:endParaRPr lang="en-GB"/>
        </a:p>
      </dgm:t>
    </dgm:pt>
    <dgm:pt modelId="{F1084A34-0B2B-4A7C-B140-9D5CB9D171F9}">
      <dgm:prSet phldrT="[Text]" custT="1"/>
      <dgm:spPr/>
      <dgm:t>
        <a:bodyPr/>
        <a:lstStyle/>
        <a:p>
          <a:r>
            <a:rPr lang="en-GB" sz="1400" dirty="0">
              <a:latin typeface="Arial" panose="020B0604020202020204" pitchFamily="34" charset="0"/>
              <a:cs typeface="Arial" panose="020B0604020202020204" pitchFamily="34" charset="0"/>
            </a:rPr>
            <a:t>Cases will be closed once the response has been sent</a:t>
          </a:r>
        </a:p>
      </dgm:t>
    </dgm:pt>
    <dgm:pt modelId="{4CF9097F-5F66-4D70-8655-357E3A56BC9C}" type="parTrans" cxnId="{F2DED733-AF94-4FB4-AEE0-BE8195B6DF7E}">
      <dgm:prSet/>
      <dgm:spPr/>
      <dgm:t>
        <a:bodyPr/>
        <a:lstStyle/>
        <a:p>
          <a:endParaRPr lang="en-GB"/>
        </a:p>
      </dgm:t>
    </dgm:pt>
    <dgm:pt modelId="{CA5F5C49-A203-49A3-9849-D12D8F5BC786}" type="sibTrans" cxnId="{F2DED733-AF94-4FB4-AEE0-BE8195B6DF7E}">
      <dgm:prSet/>
      <dgm:spPr/>
      <dgm:t>
        <a:bodyPr/>
        <a:lstStyle/>
        <a:p>
          <a:endParaRPr lang="en-GB"/>
        </a:p>
      </dgm:t>
    </dgm:pt>
    <dgm:pt modelId="{AD4BD691-AA0E-404F-AE80-417C05B9854B}" type="pres">
      <dgm:prSet presAssocID="{6FF1227E-BD5F-4DB7-A2BF-D2AA541900C8}" presName="Name0" presStyleCnt="0">
        <dgm:presLayoutVars>
          <dgm:dir/>
          <dgm:animLvl val="lvl"/>
          <dgm:resizeHandles val="exact"/>
        </dgm:presLayoutVars>
      </dgm:prSet>
      <dgm:spPr/>
    </dgm:pt>
    <dgm:pt modelId="{07FC1065-DE81-4B72-9721-B9A128EA6836}" type="pres">
      <dgm:prSet presAssocID="{B9A1829E-2A51-4A01-9C78-0AB42E04A9DF}" presName="parTxOnly" presStyleLbl="node1" presStyleIdx="0" presStyleCnt="5">
        <dgm:presLayoutVars>
          <dgm:chMax val="0"/>
          <dgm:chPref val="0"/>
          <dgm:bulletEnabled val="1"/>
        </dgm:presLayoutVars>
      </dgm:prSet>
      <dgm:spPr/>
    </dgm:pt>
    <dgm:pt modelId="{EEA57FEA-058C-4EA9-A791-A17CAF57C47F}" type="pres">
      <dgm:prSet presAssocID="{F54141DE-176D-465F-A920-CF12F1A381FA}" presName="parTxOnlySpace" presStyleCnt="0"/>
      <dgm:spPr/>
    </dgm:pt>
    <dgm:pt modelId="{877B62A4-0652-49F0-9343-D6AEC867C2BB}" type="pres">
      <dgm:prSet presAssocID="{00E9771D-3B94-41BA-9799-247A11A49CBE}" presName="parTxOnly" presStyleLbl="node1" presStyleIdx="1" presStyleCnt="5">
        <dgm:presLayoutVars>
          <dgm:chMax val="0"/>
          <dgm:chPref val="0"/>
          <dgm:bulletEnabled val="1"/>
        </dgm:presLayoutVars>
      </dgm:prSet>
      <dgm:spPr/>
    </dgm:pt>
    <dgm:pt modelId="{4C7B456B-543F-4EAD-9A02-953391367427}" type="pres">
      <dgm:prSet presAssocID="{0BCAE6DB-F034-4F0C-9C58-0C01F76ECB59}" presName="parTxOnlySpace" presStyleCnt="0"/>
      <dgm:spPr/>
    </dgm:pt>
    <dgm:pt modelId="{A39E3414-EE56-4F6D-8EA7-B1ACA2A4F674}" type="pres">
      <dgm:prSet presAssocID="{7062B49C-8159-4D57-9FE0-6C5E273E19AB}" presName="parTxOnly" presStyleLbl="node1" presStyleIdx="2" presStyleCnt="5">
        <dgm:presLayoutVars>
          <dgm:chMax val="0"/>
          <dgm:chPref val="0"/>
          <dgm:bulletEnabled val="1"/>
        </dgm:presLayoutVars>
      </dgm:prSet>
      <dgm:spPr/>
    </dgm:pt>
    <dgm:pt modelId="{D4EB1FF6-D265-4000-B64E-F7367955BDDD}" type="pres">
      <dgm:prSet presAssocID="{FBC69B1B-256E-4CFC-B536-8230717D975F}" presName="parTxOnlySpace" presStyleCnt="0"/>
      <dgm:spPr/>
    </dgm:pt>
    <dgm:pt modelId="{81D204EC-7FC4-4AB1-88CA-CA6F61FC45EF}" type="pres">
      <dgm:prSet presAssocID="{A9B640ED-1A09-4C3D-B3AF-929186D2AE08}" presName="parTxOnly" presStyleLbl="node1" presStyleIdx="3" presStyleCnt="5">
        <dgm:presLayoutVars>
          <dgm:chMax val="0"/>
          <dgm:chPref val="0"/>
          <dgm:bulletEnabled val="1"/>
        </dgm:presLayoutVars>
      </dgm:prSet>
      <dgm:spPr/>
    </dgm:pt>
    <dgm:pt modelId="{87E4A27F-9384-4140-A7A5-7B95505184CE}" type="pres">
      <dgm:prSet presAssocID="{F6BC42AA-F8B3-40A3-9870-08F765F864D8}" presName="parTxOnlySpace" presStyleCnt="0"/>
      <dgm:spPr/>
    </dgm:pt>
    <dgm:pt modelId="{0486A3A7-7A0B-4DA7-8ADF-052DAF0F5202}" type="pres">
      <dgm:prSet presAssocID="{F1084A34-0B2B-4A7C-B140-9D5CB9D171F9}" presName="parTxOnly" presStyleLbl="node1" presStyleIdx="4" presStyleCnt="5">
        <dgm:presLayoutVars>
          <dgm:chMax val="0"/>
          <dgm:chPref val="0"/>
          <dgm:bulletEnabled val="1"/>
        </dgm:presLayoutVars>
      </dgm:prSet>
      <dgm:spPr/>
    </dgm:pt>
  </dgm:ptLst>
  <dgm:cxnLst>
    <dgm:cxn modelId="{C05AED26-8F7E-4C2C-AACF-AEA39549C041}" type="presOf" srcId="{B9A1829E-2A51-4A01-9C78-0AB42E04A9DF}" destId="{07FC1065-DE81-4B72-9721-B9A128EA6836}" srcOrd="0" destOrd="0" presId="urn:microsoft.com/office/officeart/2005/8/layout/chevron1"/>
    <dgm:cxn modelId="{F2DED733-AF94-4FB4-AEE0-BE8195B6DF7E}" srcId="{6FF1227E-BD5F-4DB7-A2BF-D2AA541900C8}" destId="{F1084A34-0B2B-4A7C-B140-9D5CB9D171F9}" srcOrd="4" destOrd="0" parTransId="{4CF9097F-5F66-4D70-8655-357E3A56BC9C}" sibTransId="{CA5F5C49-A203-49A3-9849-D12D8F5BC786}"/>
    <dgm:cxn modelId="{06B2665C-4A5E-49CE-ADE0-8D62523BD7F7}" srcId="{6FF1227E-BD5F-4DB7-A2BF-D2AA541900C8}" destId="{A9B640ED-1A09-4C3D-B3AF-929186D2AE08}" srcOrd="3" destOrd="0" parTransId="{890782D3-7F24-4AB1-B4FA-268B163E5C95}" sibTransId="{F6BC42AA-F8B3-40A3-9870-08F765F864D8}"/>
    <dgm:cxn modelId="{CF911762-385E-454D-AE06-6DF904E3252E}" type="presOf" srcId="{7062B49C-8159-4D57-9FE0-6C5E273E19AB}" destId="{A39E3414-EE56-4F6D-8EA7-B1ACA2A4F674}" srcOrd="0" destOrd="0" presId="urn:microsoft.com/office/officeart/2005/8/layout/chevron1"/>
    <dgm:cxn modelId="{64F5C684-F9B3-4584-9147-4F239CB6767B}" srcId="{6FF1227E-BD5F-4DB7-A2BF-D2AA541900C8}" destId="{00E9771D-3B94-41BA-9799-247A11A49CBE}" srcOrd="1" destOrd="0" parTransId="{A6428C2F-0B7F-460D-946F-3A27C8B7ABDB}" sibTransId="{0BCAE6DB-F034-4F0C-9C58-0C01F76ECB59}"/>
    <dgm:cxn modelId="{D730C487-291B-44AF-B7F9-9B27AB566023}" type="presOf" srcId="{F1084A34-0B2B-4A7C-B140-9D5CB9D171F9}" destId="{0486A3A7-7A0B-4DA7-8ADF-052DAF0F5202}" srcOrd="0" destOrd="0" presId="urn:microsoft.com/office/officeart/2005/8/layout/chevron1"/>
    <dgm:cxn modelId="{86A8B1A5-12D9-4F79-85BA-04CAF395A098}" type="presOf" srcId="{6FF1227E-BD5F-4DB7-A2BF-D2AA541900C8}" destId="{AD4BD691-AA0E-404F-AE80-417C05B9854B}" srcOrd="0" destOrd="0" presId="urn:microsoft.com/office/officeart/2005/8/layout/chevron1"/>
    <dgm:cxn modelId="{FF6E82B8-8FB5-48E7-86D6-EB0F0D3EEC7F}" type="presOf" srcId="{A9B640ED-1A09-4C3D-B3AF-929186D2AE08}" destId="{81D204EC-7FC4-4AB1-88CA-CA6F61FC45EF}" srcOrd="0" destOrd="0" presId="urn:microsoft.com/office/officeart/2005/8/layout/chevron1"/>
    <dgm:cxn modelId="{CE4897BE-26C9-469C-B1A7-CC57DBC0D317}" srcId="{6FF1227E-BD5F-4DB7-A2BF-D2AA541900C8}" destId="{7062B49C-8159-4D57-9FE0-6C5E273E19AB}" srcOrd="2" destOrd="0" parTransId="{29023BB9-E1AB-4224-8F39-3A33716EDFB6}" sibTransId="{FBC69B1B-256E-4CFC-B536-8230717D975F}"/>
    <dgm:cxn modelId="{BA1383D9-F368-4E80-9875-EC72F578AD3C}" srcId="{6FF1227E-BD5F-4DB7-A2BF-D2AA541900C8}" destId="{B9A1829E-2A51-4A01-9C78-0AB42E04A9DF}" srcOrd="0" destOrd="0" parTransId="{C8722425-B83C-4663-8F60-299304894F48}" sibTransId="{F54141DE-176D-465F-A920-CF12F1A381FA}"/>
    <dgm:cxn modelId="{6A97ABE4-37E3-4C2A-8D4C-80446D878C6C}" type="presOf" srcId="{00E9771D-3B94-41BA-9799-247A11A49CBE}" destId="{877B62A4-0652-49F0-9343-D6AEC867C2BB}" srcOrd="0" destOrd="0" presId="urn:microsoft.com/office/officeart/2005/8/layout/chevron1"/>
    <dgm:cxn modelId="{F606AC02-9F72-4104-8B16-354E0CA2B019}" type="presParOf" srcId="{AD4BD691-AA0E-404F-AE80-417C05B9854B}" destId="{07FC1065-DE81-4B72-9721-B9A128EA6836}" srcOrd="0" destOrd="0" presId="urn:microsoft.com/office/officeart/2005/8/layout/chevron1"/>
    <dgm:cxn modelId="{9983CA41-6AD2-4804-98F2-90A2F842F293}" type="presParOf" srcId="{AD4BD691-AA0E-404F-AE80-417C05B9854B}" destId="{EEA57FEA-058C-4EA9-A791-A17CAF57C47F}" srcOrd="1" destOrd="0" presId="urn:microsoft.com/office/officeart/2005/8/layout/chevron1"/>
    <dgm:cxn modelId="{3BF82F67-653E-42D4-8024-67EF50886758}" type="presParOf" srcId="{AD4BD691-AA0E-404F-AE80-417C05B9854B}" destId="{877B62A4-0652-49F0-9343-D6AEC867C2BB}" srcOrd="2" destOrd="0" presId="urn:microsoft.com/office/officeart/2005/8/layout/chevron1"/>
    <dgm:cxn modelId="{3432A574-57C1-472D-9E56-59998D42DF56}" type="presParOf" srcId="{AD4BD691-AA0E-404F-AE80-417C05B9854B}" destId="{4C7B456B-543F-4EAD-9A02-953391367427}" srcOrd="3" destOrd="0" presId="urn:microsoft.com/office/officeart/2005/8/layout/chevron1"/>
    <dgm:cxn modelId="{ADDD77B4-77FD-43FB-B1AB-E7E92917C5F1}" type="presParOf" srcId="{AD4BD691-AA0E-404F-AE80-417C05B9854B}" destId="{A39E3414-EE56-4F6D-8EA7-B1ACA2A4F674}" srcOrd="4" destOrd="0" presId="urn:microsoft.com/office/officeart/2005/8/layout/chevron1"/>
    <dgm:cxn modelId="{B8DE407C-8EF9-462E-A612-9462902F9C1A}" type="presParOf" srcId="{AD4BD691-AA0E-404F-AE80-417C05B9854B}" destId="{D4EB1FF6-D265-4000-B64E-F7367955BDDD}" srcOrd="5" destOrd="0" presId="urn:microsoft.com/office/officeart/2005/8/layout/chevron1"/>
    <dgm:cxn modelId="{0B8A3D43-77C3-40FC-8248-7C7D5B6223BF}" type="presParOf" srcId="{AD4BD691-AA0E-404F-AE80-417C05B9854B}" destId="{81D204EC-7FC4-4AB1-88CA-CA6F61FC45EF}" srcOrd="6" destOrd="0" presId="urn:microsoft.com/office/officeart/2005/8/layout/chevron1"/>
    <dgm:cxn modelId="{1FDC42C7-053A-4048-A2A8-D75DE11219B5}" type="presParOf" srcId="{AD4BD691-AA0E-404F-AE80-417C05B9854B}" destId="{87E4A27F-9384-4140-A7A5-7B95505184CE}" srcOrd="7" destOrd="0" presId="urn:microsoft.com/office/officeart/2005/8/layout/chevron1"/>
    <dgm:cxn modelId="{CFEECD42-499F-48B0-8AA7-56C974A5CAC3}" type="presParOf" srcId="{AD4BD691-AA0E-404F-AE80-417C05B9854B}" destId="{0486A3A7-7A0B-4DA7-8ADF-052DAF0F5202}"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F1227E-BD5F-4DB7-A2BF-D2AA541900C8}" type="doc">
      <dgm:prSet loTypeId="urn:microsoft.com/office/officeart/2005/8/layout/chevron1" loCatId="process" qsTypeId="urn:microsoft.com/office/officeart/2005/8/quickstyle/simple2" qsCatId="simple" csTypeId="urn:microsoft.com/office/officeart/2005/8/colors/accent2_1" csCatId="accent2" phldr="1"/>
      <dgm:spPr/>
    </dgm:pt>
    <dgm:pt modelId="{B9A1829E-2A51-4A01-9C78-0AB42E04A9DF}">
      <dgm:prSet phldrT="[Text]" custT="1"/>
      <dgm:spPr/>
      <dgm:t>
        <a:bodyPr/>
        <a:lstStyle/>
        <a:p>
          <a:r>
            <a:rPr lang="en-GB" sz="1100" dirty="0">
              <a:latin typeface="Arial" panose="020B0604020202020204" pitchFamily="34" charset="0"/>
              <a:cs typeface="Arial" panose="020B0604020202020204" pitchFamily="34" charset="0"/>
            </a:rPr>
            <a:t>Log into My B&amp;D (you will be able to see the progress and send chases via My B&amp;D without having to email the service) </a:t>
          </a:r>
        </a:p>
      </dgm:t>
    </dgm:pt>
    <dgm:pt modelId="{C8722425-B83C-4663-8F60-299304894F48}" type="parTrans" cxnId="{BA1383D9-F368-4E80-9875-EC72F578AD3C}">
      <dgm:prSet/>
      <dgm:spPr/>
      <dgm:t>
        <a:bodyPr/>
        <a:lstStyle/>
        <a:p>
          <a:endParaRPr lang="en-GB"/>
        </a:p>
      </dgm:t>
    </dgm:pt>
    <dgm:pt modelId="{F54141DE-176D-465F-A920-CF12F1A381FA}" type="sibTrans" cxnId="{BA1383D9-F368-4E80-9875-EC72F578AD3C}">
      <dgm:prSet/>
      <dgm:spPr/>
      <dgm:t>
        <a:bodyPr/>
        <a:lstStyle/>
        <a:p>
          <a:endParaRPr lang="en-GB"/>
        </a:p>
      </dgm:t>
    </dgm:pt>
    <dgm:pt modelId="{00E9771D-3B94-41BA-9799-247A11A49CBE}">
      <dgm:prSet phldrT="[Text]" custT="1"/>
      <dgm:spPr/>
      <dgm:t>
        <a:bodyPr/>
        <a:lstStyle/>
        <a:p>
          <a:r>
            <a:rPr lang="en-GB" sz="1100" dirty="0">
              <a:latin typeface="Arial" panose="020B0604020202020204" pitchFamily="34" charset="0"/>
              <a:cs typeface="Arial" panose="020B0604020202020204" pitchFamily="34" charset="0"/>
            </a:rPr>
            <a:t>The service request will be logged onto the relevant back office system for the service to action </a:t>
          </a:r>
        </a:p>
      </dgm:t>
    </dgm:pt>
    <dgm:pt modelId="{A6428C2F-0B7F-460D-946F-3A27C8B7ABDB}" type="parTrans" cxnId="{64F5C684-F9B3-4584-9147-4F239CB6767B}">
      <dgm:prSet/>
      <dgm:spPr/>
      <dgm:t>
        <a:bodyPr/>
        <a:lstStyle/>
        <a:p>
          <a:endParaRPr lang="en-GB"/>
        </a:p>
      </dgm:t>
    </dgm:pt>
    <dgm:pt modelId="{0BCAE6DB-F034-4F0C-9C58-0C01F76ECB59}" type="sibTrans" cxnId="{64F5C684-F9B3-4584-9147-4F239CB6767B}">
      <dgm:prSet/>
      <dgm:spPr/>
      <dgm:t>
        <a:bodyPr/>
        <a:lstStyle/>
        <a:p>
          <a:endParaRPr lang="en-GB"/>
        </a:p>
      </dgm:t>
    </dgm:pt>
    <dgm:pt modelId="{A9B640ED-1A09-4C3D-B3AF-929186D2AE08}">
      <dgm:prSet phldrT="[Text]" custT="1"/>
      <dgm:spPr/>
      <dgm:t>
        <a:bodyPr/>
        <a:lstStyle/>
        <a:p>
          <a:r>
            <a:rPr lang="en-GB" sz="1100" dirty="0">
              <a:latin typeface="Arial" panose="020B0604020202020204" pitchFamily="34" charset="0"/>
              <a:cs typeface="Arial" panose="020B0604020202020204" pitchFamily="34" charset="0"/>
            </a:rPr>
            <a:t>If the SLA has passed you can send a chase via My B&amp;D without having to email the service </a:t>
          </a:r>
        </a:p>
      </dgm:t>
    </dgm:pt>
    <dgm:pt modelId="{890782D3-7F24-4AB1-B4FA-268B163E5C95}" type="parTrans" cxnId="{06B2665C-4A5E-49CE-ADE0-8D62523BD7F7}">
      <dgm:prSet/>
      <dgm:spPr/>
      <dgm:t>
        <a:bodyPr/>
        <a:lstStyle/>
        <a:p>
          <a:endParaRPr lang="en-GB"/>
        </a:p>
      </dgm:t>
    </dgm:pt>
    <dgm:pt modelId="{F6BC42AA-F8B3-40A3-9870-08F765F864D8}" type="sibTrans" cxnId="{06B2665C-4A5E-49CE-ADE0-8D62523BD7F7}">
      <dgm:prSet/>
      <dgm:spPr/>
      <dgm:t>
        <a:bodyPr/>
        <a:lstStyle/>
        <a:p>
          <a:endParaRPr lang="en-GB"/>
        </a:p>
      </dgm:t>
    </dgm:pt>
    <dgm:pt modelId="{7062B49C-8159-4D57-9FE0-6C5E273E19AB}">
      <dgm:prSet phldrT="[Text]" custT="1"/>
      <dgm:spPr/>
      <dgm:t>
        <a:bodyPr/>
        <a:lstStyle/>
        <a:p>
          <a:r>
            <a:rPr lang="en-GB" sz="1100" dirty="0">
              <a:latin typeface="Arial" panose="020B0604020202020204" pitchFamily="34" charset="0"/>
              <a:cs typeface="Arial" panose="020B0604020202020204" pitchFamily="34" charset="0"/>
            </a:rPr>
            <a:t>Acknowledgement email sent from the back office system sating the SLA with a reference number</a:t>
          </a:r>
        </a:p>
      </dgm:t>
    </dgm:pt>
    <dgm:pt modelId="{29023BB9-E1AB-4224-8F39-3A33716EDFB6}" type="parTrans" cxnId="{CE4897BE-26C9-469C-B1A7-CC57DBC0D317}">
      <dgm:prSet/>
      <dgm:spPr/>
      <dgm:t>
        <a:bodyPr/>
        <a:lstStyle/>
        <a:p>
          <a:endParaRPr lang="en-GB"/>
        </a:p>
      </dgm:t>
    </dgm:pt>
    <dgm:pt modelId="{FBC69B1B-256E-4CFC-B536-8230717D975F}" type="sibTrans" cxnId="{CE4897BE-26C9-469C-B1A7-CC57DBC0D317}">
      <dgm:prSet/>
      <dgm:spPr/>
      <dgm:t>
        <a:bodyPr/>
        <a:lstStyle/>
        <a:p>
          <a:endParaRPr lang="en-GB"/>
        </a:p>
      </dgm:t>
    </dgm:pt>
    <dgm:pt modelId="{F1084A34-0B2B-4A7C-B140-9D5CB9D171F9}">
      <dgm:prSet phldrT="[Text]" custT="1"/>
      <dgm:spPr/>
      <dgm:t>
        <a:bodyPr/>
        <a:lstStyle/>
        <a:p>
          <a:r>
            <a:rPr lang="en-GB" sz="1100" dirty="0">
              <a:latin typeface="Arial" panose="020B0604020202020204" pitchFamily="34" charset="0"/>
              <a:cs typeface="Arial" panose="020B0604020202020204" pitchFamily="34" charset="0"/>
            </a:rPr>
            <a:t>If the service request has not been fulfilled or completed as stated this can be raised as a Members enquiry *</a:t>
          </a:r>
        </a:p>
      </dgm:t>
    </dgm:pt>
    <dgm:pt modelId="{4CF9097F-5F66-4D70-8655-357E3A56BC9C}" type="parTrans" cxnId="{F2DED733-AF94-4FB4-AEE0-BE8195B6DF7E}">
      <dgm:prSet/>
      <dgm:spPr/>
      <dgm:t>
        <a:bodyPr/>
        <a:lstStyle/>
        <a:p>
          <a:endParaRPr lang="en-GB"/>
        </a:p>
      </dgm:t>
    </dgm:pt>
    <dgm:pt modelId="{CA5F5C49-A203-49A3-9849-D12D8F5BC786}" type="sibTrans" cxnId="{F2DED733-AF94-4FB4-AEE0-BE8195B6DF7E}">
      <dgm:prSet/>
      <dgm:spPr/>
      <dgm:t>
        <a:bodyPr/>
        <a:lstStyle/>
        <a:p>
          <a:endParaRPr lang="en-GB"/>
        </a:p>
      </dgm:t>
    </dgm:pt>
    <dgm:pt modelId="{AD4BD691-AA0E-404F-AE80-417C05B9854B}" type="pres">
      <dgm:prSet presAssocID="{6FF1227E-BD5F-4DB7-A2BF-D2AA541900C8}" presName="Name0" presStyleCnt="0">
        <dgm:presLayoutVars>
          <dgm:dir/>
          <dgm:animLvl val="lvl"/>
          <dgm:resizeHandles val="exact"/>
        </dgm:presLayoutVars>
      </dgm:prSet>
      <dgm:spPr/>
    </dgm:pt>
    <dgm:pt modelId="{07FC1065-DE81-4B72-9721-B9A128EA6836}" type="pres">
      <dgm:prSet presAssocID="{B9A1829E-2A51-4A01-9C78-0AB42E04A9DF}" presName="parTxOnly" presStyleLbl="node1" presStyleIdx="0" presStyleCnt="5">
        <dgm:presLayoutVars>
          <dgm:chMax val="0"/>
          <dgm:chPref val="0"/>
          <dgm:bulletEnabled val="1"/>
        </dgm:presLayoutVars>
      </dgm:prSet>
      <dgm:spPr/>
    </dgm:pt>
    <dgm:pt modelId="{EEA57FEA-058C-4EA9-A791-A17CAF57C47F}" type="pres">
      <dgm:prSet presAssocID="{F54141DE-176D-465F-A920-CF12F1A381FA}" presName="parTxOnlySpace" presStyleCnt="0"/>
      <dgm:spPr/>
    </dgm:pt>
    <dgm:pt modelId="{877B62A4-0652-49F0-9343-D6AEC867C2BB}" type="pres">
      <dgm:prSet presAssocID="{00E9771D-3B94-41BA-9799-247A11A49CBE}" presName="parTxOnly" presStyleLbl="node1" presStyleIdx="1" presStyleCnt="5">
        <dgm:presLayoutVars>
          <dgm:chMax val="0"/>
          <dgm:chPref val="0"/>
          <dgm:bulletEnabled val="1"/>
        </dgm:presLayoutVars>
      </dgm:prSet>
      <dgm:spPr/>
    </dgm:pt>
    <dgm:pt modelId="{4C7B456B-543F-4EAD-9A02-953391367427}" type="pres">
      <dgm:prSet presAssocID="{0BCAE6DB-F034-4F0C-9C58-0C01F76ECB59}" presName="parTxOnlySpace" presStyleCnt="0"/>
      <dgm:spPr/>
    </dgm:pt>
    <dgm:pt modelId="{A39E3414-EE56-4F6D-8EA7-B1ACA2A4F674}" type="pres">
      <dgm:prSet presAssocID="{7062B49C-8159-4D57-9FE0-6C5E273E19AB}" presName="parTxOnly" presStyleLbl="node1" presStyleIdx="2" presStyleCnt="5">
        <dgm:presLayoutVars>
          <dgm:chMax val="0"/>
          <dgm:chPref val="0"/>
          <dgm:bulletEnabled val="1"/>
        </dgm:presLayoutVars>
      </dgm:prSet>
      <dgm:spPr/>
    </dgm:pt>
    <dgm:pt modelId="{D4EB1FF6-D265-4000-B64E-F7367955BDDD}" type="pres">
      <dgm:prSet presAssocID="{FBC69B1B-256E-4CFC-B536-8230717D975F}" presName="parTxOnlySpace" presStyleCnt="0"/>
      <dgm:spPr/>
    </dgm:pt>
    <dgm:pt modelId="{81D204EC-7FC4-4AB1-88CA-CA6F61FC45EF}" type="pres">
      <dgm:prSet presAssocID="{A9B640ED-1A09-4C3D-B3AF-929186D2AE08}" presName="parTxOnly" presStyleLbl="node1" presStyleIdx="3" presStyleCnt="5" custLinFactNeighborX="6815" custLinFactNeighborY="0">
        <dgm:presLayoutVars>
          <dgm:chMax val="0"/>
          <dgm:chPref val="0"/>
          <dgm:bulletEnabled val="1"/>
        </dgm:presLayoutVars>
      </dgm:prSet>
      <dgm:spPr/>
    </dgm:pt>
    <dgm:pt modelId="{87E4A27F-9384-4140-A7A5-7B95505184CE}" type="pres">
      <dgm:prSet presAssocID="{F6BC42AA-F8B3-40A3-9870-08F765F864D8}" presName="parTxOnlySpace" presStyleCnt="0"/>
      <dgm:spPr/>
    </dgm:pt>
    <dgm:pt modelId="{0486A3A7-7A0B-4DA7-8ADF-052DAF0F5202}" type="pres">
      <dgm:prSet presAssocID="{F1084A34-0B2B-4A7C-B140-9D5CB9D171F9}" presName="parTxOnly" presStyleLbl="node1" presStyleIdx="4" presStyleCnt="5">
        <dgm:presLayoutVars>
          <dgm:chMax val="0"/>
          <dgm:chPref val="0"/>
          <dgm:bulletEnabled val="1"/>
        </dgm:presLayoutVars>
      </dgm:prSet>
      <dgm:spPr/>
    </dgm:pt>
  </dgm:ptLst>
  <dgm:cxnLst>
    <dgm:cxn modelId="{C05AED26-8F7E-4C2C-AACF-AEA39549C041}" type="presOf" srcId="{B9A1829E-2A51-4A01-9C78-0AB42E04A9DF}" destId="{07FC1065-DE81-4B72-9721-B9A128EA6836}" srcOrd="0" destOrd="0" presId="urn:microsoft.com/office/officeart/2005/8/layout/chevron1"/>
    <dgm:cxn modelId="{F2DED733-AF94-4FB4-AEE0-BE8195B6DF7E}" srcId="{6FF1227E-BD5F-4DB7-A2BF-D2AA541900C8}" destId="{F1084A34-0B2B-4A7C-B140-9D5CB9D171F9}" srcOrd="4" destOrd="0" parTransId="{4CF9097F-5F66-4D70-8655-357E3A56BC9C}" sibTransId="{CA5F5C49-A203-49A3-9849-D12D8F5BC786}"/>
    <dgm:cxn modelId="{06B2665C-4A5E-49CE-ADE0-8D62523BD7F7}" srcId="{6FF1227E-BD5F-4DB7-A2BF-D2AA541900C8}" destId="{A9B640ED-1A09-4C3D-B3AF-929186D2AE08}" srcOrd="3" destOrd="0" parTransId="{890782D3-7F24-4AB1-B4FA-268B163E5C95}" sibTransId="{F6BC42AA-F8B3-40A3-9870-08F765F864D8}"/>
    <dgm:cxn modelId="{CF911762-385E-454D-AE06-6DF904E3252E}" type="presOf" srcId="{7062B49C-8159-4D57-9FE0-6C5E273E19AB}" destId="{A39E3414-EE56-4F6D-8EA7-B1ACA2A4F674}" srcOrd="0" destOrd="0" presId="urn:microsoft.com/office/officeart/2005/8/layout/chevron1"/>
    <dgm:cxn modelId="{64F5C684-F9B3-4584-9147-4F239CB6767B}" srcId="{6FF1227E-BD5F-4DB7-A2BF-D2AA541900C8}" destId="{00E9771D-3B94-41BA-9799-247A11A49CBE}" srcOrd="1" destOrd="0" parTransId="{A6428C2F-0B7F-460D-946F-3A27C8B7ABDB}" sibTransId="{0BCAE6DB-F034-4F0C-9C58-0C01F76ECB59}"/>
    <dgm:cxn modelId="{D730C487-291B-44AF-B7F9-9B27AB566023}" type="presOf" srcId="{F1084A34-0B2B-4A7C-B140-9D5CB9D171F9}" destId="{0486A3A7-7A0B-4DA7-8ADF-052DAF0F5202}" srcOrd="0" destOrd="0" presId="urn:microsoft.com/office/officeart/2005/8/layout/chevron1"/>
    <dgm:cxn modelId="{86A8B1A5-12D9-4F79-85BA-04CAF395A098}" type="presOf" srcId="{6FF1227E-BD5F-4DB7-A2BF-D2AA541900C8}" destId="{AD4BD691-AA0E-404F-AE80-417C05B9854B}" srcOrd="0" destOrd="0" presId="urn:microsoft.com/office/officeart/2005/8/layout/chevron1"/>
    <dgm:cxn modelId="{FF6E82B8-8FB5-48E7-86D6-EB0F0D3EEC7F}" type="presOf" srcId="{A9B640ED-1A09-4C3D-B3AF-929186D2AE08}" destId="{81D204EC-7FC4-4AB1-88CA-CA6F61FC45EF}" srcOrd="0" destOrd="0" presId="urn:microsoft.com/office/officeart/2005/8/layout/chevron1"/>
    <dgm:cxn modelId="{CE4897BE-26C9-469C-B1A7-CC57DBC0D317}" srcId="{6FF1227E-BD5F-4DB7-A2BF-D2AA541900C8}" destId="{7062B49C-8159-4D57-9FE0-6C5E273E19AB}" srcOrd="2" destOrd="0" parTransId="{29023BB9-E1AB-4224-8F39-3A33716EDFB6}" sibTransId="{FBC69B1B-256E-4CFC-B536-8230717D975F}"/>
    <dgm:cxn modelId="{BA1383D9-F368-4E80-9875-EC72F578AD3C}" srcId="{6FF1227E-BD5F-4DB7-A2BF-D2AA541900C8}" destId="{B9A1829E-2A51-4A01-9C78-0AB42E04A9DF}" srcOrd="0" destOrd="0" parTransId="{C8722425-B83C-4663-8F60-299304894F48}" sibTransId="{F54141DE-176D-465F-A920-CF12F1A381FA}"/>
    <dgm:cxn modelId="{6A97ABE4-37E3-4C2A-8D4C-80446D878C6C}" type="presOf" srcId="{00E9771D-3B94-41BA-9799-247A11A49CBE}" destId="{877B62A4-0652-49F0-9343-D6AEC867C2BB}" srcOrd="0" destOrd="0" presId="urn:microsoft.com/office/officeart/2005/8/layout/chevron1"/>
    <dgm:cxn modelId="{F606AC02-9F72-4104-8B16-354E0CA2B019}" type="presParOf" srcId="{AD4BD691-AA0E-404F-AE80-417C05B9854B}" destId="{07FC1065-DE81-4B72-9721-B9A128EA6836}" srcOrd="0" destOrd="0" presId="urn:microsoft.com/office/officeart/2005/8/layout/chevron1"/>
    <dgm:cxn modelId="{9983CA41-6AD2-4804-98F2-90A2F842F293}" type="presParOf" srcId="{AD4BD691-AA0E-404F-AE80-417C05B9854B}" destId="{EEA57FEA-058C-4EA9-A791-A17CAF57C47F}" srcOrd="1" destOrd="0" presId="urn:microsoft.com/office/officeart/2005/8/layout/chevron1"/>
    <dgm:cxn modelId="{3BF82F67-653E-42D4-8024-67EF50886758}" type="presParOf" srcId="{AD4BD691-AA0E-404F-AE80-417C05B9854B}" destId="{877B62A4-0652-49F0-9343-D6AEC867C2BB}" srcOrd="2" destOrd="0" presId="urn:microsoft.com/office/officeart/2005/8/layout/chevron1"/>
    <dgm:cxn modelId="{3432A574-57C1-472D-9E56-59998D42DF56}" type="presParOf" srcId="{AD4BD691-AA0E-404F-AE80-417C05B9854B}" destId="{4C7B456B-543F-4EAD-9A02-953391367427}" srcOrd="3" destOrd="0" presId="urn:microsoft.com/office/officeart/2005/8/layout/chevron1"/>
    <dgm:cxn modelId="{ADDD77B4-77FD-43FB-B1AB-E7E92917C5F1}" type="presParOf" srcId="{AD4BD691-AA0E-404F-AE80-417C05B9854B}" destId="{A39E3414-EE56-4F6D-8EA7-B1ACA2A4F674}" srcOrd="4" destOrd="0" presId="urn:microsoft.com/office/officeart/2005/8/layout/chevron1"/>
    <dgm:cxn modelId="{B8DE407C-8EF9-462E-A612-9462902F9C1A}" type="presParOf" srcId="{AD4BD691-AA0E-404F-AE80-417C05B9854B}" destId="{D4EB1FF6-D265-4000-B64E-F7367955BDDD}" srcOrd="5" destOrd="0" presId="urn:microsoft.com/office/officeart/2005/8/layout/chevron1"/>
    <dgm:cxn modelId="{0B8A3D43-77C3-40FC-8248-7C7D5B6223BF}" type="presParOf" srcId="{AD4BD691-AA0E-404F-AE80-417C05B9854B}" destId="{81D204EC-7FC4-4AB1-88CA-CA6F61FC45EF}" srcOrd="6" destOrd="0" presId="urn:microsoft.com/office/officeart/2005/8/layout/chevron1"/>
    <dgm:cxn modelId="{1FDC42C7-053A-4048-A2A8-D75DE11219B5}" type="presParOf" srcId="{AD4BD691-AA0E-404F-AE80-417C05B9854B}" destId="{87E4A27F-9384-4140-A7A5-7B95505184CE}" srcOrd="7" destOrd="0" presId="urn:microsoft.com/office/officeart/2005/8/layout/chevron1"/>
    <dgm:cxn modelId="{CFEECD42-499F-48B0-8AA7-56C974A5CAC3}" type="presParOf" srcId="{AD4BD691-AA0E-404F-AE80-417C05B9854B}" destId="{0486A3A7-7A0B-4DA7-8ADF-052DAF0F5202}"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FC1065-DE81-4B72-9721-B9A128EA6836}">
      <dsp:nvSpPr>
        <dsp:cNvPr id="0" name=""/>
        <dsp:cNvSpPr/>
      </dsp:nvSpPr>
      <dsp:spPr>
        <a:xfrm>
          <a:off x="2871" y="1093199"/>
          <a:ext cx="2555696" cy="1022278"/>
        </a:xfrm>
        <a:prstGeom prst="chevron">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Contact members.feedback@lbbd.gov.uk or call x8989</a:t>
          </a:r>
        </a:p>
      </dsp:txBody>
      <dsp:txXfrm>
        <a:off x="514010" y="1093199"/>
        <a:ext cx="1533418" cy="1022278"/>
      </dsp:txXfrm>
    </dsp:sp>
    <dsp:sp modelId="{877B62A4-0652-49F0-9343-D6AEC867C2BB}">
      <dsp:nvSpPr>
        <dsp:cNvPr id="0" name=""/>
        <dsp:cNvSpPr/>
      </dsp:nvSpPr>
      <dsp:spPr>
        <a:xfrm>
          <a:off x="2302998" y="1093199"/>
          <a:ext cx="2555696" cy="1022278"/>
        </a:xfrm>
        <a:prstGeom prst="chevron">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Logged within 24 hrs</a:t>
          </a:r>
        </a:p>
      </dsp:txBody>
      <dsp:txXfrm>
        <a:off x="2814137" y="1093199"/>
        <a:ext cx="1533418" cy="1022278"/>
      </dsp:txXfrm>
    </dsp:sp>
    <dsp:sp modelId="{A39E3414-EE56-4F6D-8EA7-B1ACA2A4F674}">
      <dsp:nvSpPr>
        <dsp:cNvPr id="0" name=""/>
        <dsp:cNvSpPr/>
      </dsp:nvSpPr>
      <dsp:spPr>
        <a:xfrm>
          <a:off x="4603125" y="1093199"/>
          <a:ext cx="2555696" cy="1022278"/>
        </a:xfrm>
        <a:prstGeom prst="chevron">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Acknowledgement sent to the member within the same 24 hrs</a:t>
          </a:r>
        </a:p>
      </dsp:txBody>
      <dsp:txXfrm>
        <a:off x="5114264" y="1093199"/>
        <a:ext cx="1533418" cy="1022278"/>
      </dsp:txXfrm>
    </dsp:sp>
    <dsp:sp modelId="{81D204EC-7FC4-4AB1-88CA-CA6F61FC45EF}">
      <dsp:nvSpPr>
        <dsp:cNvPr id="0" name=""/>
        <dsp:cNvSpPr/>
      </dsp:nvSpPr>
      <dsp:spPr>
        <a:xfrm>
          <a:off x="6903252" y="1093199"/>
          <a:ext cx="2555696" cy="1022278"/>
        </a:xfrm>
        <a:prstGeom prst="chevron">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Email response sent addressed to Member with resolution</a:t>
          </a:r>
        </a:p>
      </dsp:txBody>
      <dsp:txXfrm>
        <a:off x="7414391" y="1093199"/>
        <a:ext cx="1533418" cy="1022278"/>
      </dsp:txXfrm>
    </dsp:sp>
    <dsp:sp modelId="{0486A3A7-7A0B-4DA7-8ADF-052DAF0F5202}">
      <dsp:nvSpPr>
        <dsp:cNvPr id="0" name=""/>
        <dsp:cNvSpPr/>
      </dsp:nvSpPr>
      <dsp:spPr>
        <a:xfrm>
          <a:off x="9203379" y="1093199"/>
          <a:ext cx="2555696" cy="1022278"/>
        </a:xfrm>
        <a:prstGeom prst="chevron">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Cases will be closed once the response has been sent</a:t>
          </a:r>
        </a:p>
      </dsp:txBody>
      <dsp:txXfrm>
        <a:off x="9714518" y="1093199"/>
        <a:ext cx="1533418" cy="10222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FC1065-DE81-4B72-9721-B9A128EA6836}">
      <dsp:nvSpPr>
        <dsp:cNvPr id="0" name=""/>
        <dsp:cNvSpPr/>
      </dsp:nvSpPr>
      <dsp:spPr>
        <a:xfrm>
          <a:off x="2871" y="1093199"/>
          <a:ext cx="2555696" cy="1022278"/>
        </a:xfrm>
        <a:prstGeom prst="chevron">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Log into My B&amp;D (you will be able to see the progress and send chases via My B&amp;D without having to email the service) </a:t>
          </a:r>
        </a:p>
      </dsp:txBody>
      <dsp:txXfrm>
        <a:off x="514010" y="1093199"/>
        <a:ext cx="1533418" cy="1022278"/>
      </dsp:txXfrm>
    </dsp:sp>
    <dsp:sp modelId="{877B62A4-0652-49F0-9343-D6AEC867C2BB}">
      <dsp:nvSpPr>
        <dsp:cNvPr id="0" name=""/>
        <dsp:cNvSpPr/>
      </dsp:nvSpPr>
      <dsp:spPr>
        <a:xfrm>
          <a:off x="2302998" y="1093199"/>
          <a:ext cx="2555696" cy="1022278"/>
        </a:xfrm>
        <a:prstGeom prst="chevron">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The service request will be logged onto the relevant back office system for the service to action </a:t>
          </a:r>
        </a:p>
      </dsp:txBody>
      <dsp:txXfrm>
        <a:off x="2814137" y="1093199"/>
        <a:ext cx="1533418" cy="1022278"/>
      </dsp:txXfrm>
    </dsp:sp>
    <dsp:sp modelId="{A39E3414-EE56-4F6D-8EA7-B1ACA2A4F674}">
      <dsp:nvSpPr>
        <dsp:cNvPr id="0" name=""/>
        <dsp:cNvSpPr/>
      </dsp:nvSpPr>
      <dsp:spPr>
        <a:xfrm>
          <a:off x="4603125" y="1093199"/>
          <a:ext cx="2555696" cy="1022278"/>
        </a:xfrm>
        <a:prstGeom prst="chevron">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Acknowledgement email sent from the back office system sating the SLA with a reference number</a:t>
          </a:r>
        </a:p>
      </dsp:txBody>
      <dsp:txXfrm>
        <a:off x="5114264" y="1093199"/>
        <a:ext cx="1533418" cy="1022278"/>
      </dsp:txXfrm>
    </dsp:sp>
    <dsp:sp modelId="{81D204EC-7FC4-4AB1-88CA-CA6F61FC45EF}">
      <dsp:nvSpPr>
        <dsp:cNvPr id="0" name=""/>
        <dsp:cNvSpPr/>
      </dsp:nvSpPr>
      <dsp:spPr>
        <a:xfrm>
          <a:off x="6920669" y="1093199"/>
          <a:ext cx="2555696" cy="1022278"/>
        </a:xfrm>
        <a:prstGeom prst="chevron">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If the SLA has passed you can send a chase via My B&amp;D without having to email the service </a:t>
          </a:r>
        </a:p>
      </dsp:txBody>
      <dsp:txXfrm>
        <a:off x="7431808" y="1093199"/>
        <a:ext cx="1533418" cy="1022278"/>
      </dsp:txXfrm>
    </dsp:sp>
    <dsp:sp modelId="{0486A3A7-7A0B-4DA7-8ADF-052DAF0F5202}">
      <dsp:nvSpPr>
        <dsp:cNvPr id="0" name=""/>
        <dsp:cNvSpPr/>
      </dsp:nvSpPr>
      <dsp:spPr>
        <a:xfrm>
          <a:off x="9203379" y="1093199"/>
          <a:ext cx="2555696" cy="1022278"/>
        </a:xfrm>
        <a:prstGeom prst="chevron">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If the service request has not been fulfilled or completed as stated this can be raised as a Members enquiry *</a:t>
          </a:r>
        </a:p>
      </dsp:txBody>
      <dsp:txXfrm>
        <a:off x="9714518" y="1093199"/>
        <a:ext cx="1533418" cy="102227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B322F9-D74D-48B6-91B5-04DE2A76DA74}" type="datetimeFigureOut">
              <a:rPr lang="en-GB" smtClean="0"/>
              <a:t>10/05/2022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56FFB-8179-47B0-8766-D01736E53763}" type="slidenum">
              <a:rPr lang="en-GB" smtClean="0"/>
              <a:t>‹#›</a:t>
            </a:fld>
            <a:endParaRPr lang="en-GB"/>
          </a:p>
        </p:txBody>
      </p:sp>
    </p:spTree>
    <p:extLst>
      <p:ext uri="{BB962C8B-B14F-4D97-AF65-F5344CB8AC3E}">
        <p14:creationId xmlns:p14="http://schemas.microsoft.com/office/powerpoint/2010/main" val="1172321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453572B-9373-B34E-B529-459F4962B8BE}" type="slidenum">
              <a:rPr lang="en-US" smtClean="0"/>
              <a:t>3</a:t>
            </a:fld>
            <a:endParaRPr lang="en-US"/>
          </a:p>
        </p:txBody>
      </p:sp>
    </p:spTree>
    <p:extLst>
      <p:ext uri="{BB962C8B-B14F-4D97-AF65-F5344CB8AC3E}">
        <p14:creationId xmlns:p14="http://schemas.microsoft.com/office/powerpoint/2010/main" val="3539028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453572B-9373-B34E-B529-459F4962B8BE}" type="slidenum">
              <a:rPr lang="en-US" smtClean="0"/>
              <a:t>4</a:t>
            </a:fld>
            <a:endParaRPr lang="en-US"/>
          </a:p>
        </p:txBody>
      </p:sp>
    </p:spTree>
    <p:extLst>
      <p:ext uri="{BB962C8B-B14F-4D97-AF65-F5344CB8AC3E}">
        <p14:creationId xmlns:p14="http://schemas.microsoft.com/office/powerpoint/2010/main" val="3779950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2D3288-1B9F-415E-998B-04AF38ED8BA4}" type="slidenum">
              <a:rPr lang="en-GB" smtClean="0"/>
              <a:t>7</a:t>
            </a:fld>
            <a:endParaRPr lang="en-GB"/>
          </a:p>
        </p:txBody>
      </p:sp>
    </p:spTree>
    <p:extLst>
      <p:ext uri="{BB962C8B-B14F-4D97-AF65-F5344CB8AC3E}">
        <p14:creationId xmlns:p14="http://schemas.microsoft.com/office/powerpoint/2010/main" val="1779010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D6EE1-2DCB-4281-BF96-A76297FA41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187B463-3120-4F59-8153-CBB6CA40D2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33D67DC-FADD-49CF-BEF8-D37F74EB40DD}"/>
              </a:ext>
            </a:extLst>
          </p:cNvPr>
          <p:cNvSpPr>
            <a:spLocks noGrp="1"/>
          </p:cNvSpPr>
          <p:nvPr>
            <p:ph type="dt" sz="half" idx="10"/>
          </p:nvPr>
        </p:nvSpPr>
        <p:spPr/>
        <p:txBody>
          <a:bodyPr/>
          <a:lstStyle/>
          <a:p>
            <a:fld id="{58C4E59C-36B9-4049-A014-3F83542EC26F}" type="datetimeFigureOut">
              <a:rPr lang="en-GB" smtClean="0"/>
              <a:t>10/05/2022</a:t>
            </a:fld>
            <a:endParaRPr lang="en-GB"/>
          </a:p>
        </p:txBody>
      </p:sp>
      <p:sp>
        <p:nvSpPr>
          <p:cNvPr id="5" name="Footer Placeholder 4">
            <a:extLst>
              <a:ext uri="{FF2B5EF4-FFF2-40B4-BE49-F238E27FC236}">
                <a16:creationId xmlns:a16="http://schemas.microsoft.com/office/drawing/2014/main" id="{F5E6D5A5-CE28-42FF-B444-59FE55C5D7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C58C80-6CCF-4C33-8FE8-6C9C343BEF3A}"/>
              </a:ext>
            </a:extLst>
          </p:cNvPr>
          <p:cNvSpPr>
            <a:spLocks noGrp="1"/>
          </p:cNvSpPr>
          <p:nvPr>
            <p:ph type="sldNum" sz="quarter" idx="12"/>
          </p:nvPr>
        </p:nvSpPr>
        <p:spPr/>
        <p:txBody>
          <a:bodyPr/>
          <a:lstStyle/>
          <a:p>
            <a:fld id="{22C43032-E8BB-4EE6-9B54-8CCEC61F3D7B}" type="slidenum">
              <a:rPr lang="en-GB" smtClean="0"/>
              <a:t>‹#›</a:t>
            </a:fld>
            <a:endParaRPr lang="en-GB"/>
          </a:p>
        </p:txBody>
      </p:sp>
    </p:spTree>
    <p:extLst>
      <p:ext uri="{BB962C8B-B14F-4D97-AF65-F5344CB8AC3E}">
        <p14:creationId xmlns:p14="http://schemas.microsoft.com/office/powerpoint/2010/main" val="1907198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B0BC4-683F-4DEF-B1F2-5916DC6566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D404B1-5894-4EF7-81EA-178C51A272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DC487F-1B7B-4D95-80D0-59C1AC3C0574}"/>
              </a:ext>
            </a:extLst>
          </p:cNvPr>
          <p:cNvSpPr>
            <a:spLocks noGrp="1"/>
          </p:cNvSpPr>
          <p:nvPr>
            <p:ph type="dt" sz="half" idx="10"/>
          </p:nvPr>
        </p:nvSpPr>
        <p:spPr/>
        <p:txBody>
          <a:bodyPr/>
          <a:lstStyle/>
          <a:p>
            <a:fld id="{58C4E59C-36B9-4049-A014-3F83542EC26F}" type="datetimeFigureOut">
              <a:rPr lang="en-GB" smtClean="0"/>
              <a:t>10/05/2022</a:t>
            </a:fld>
            <a:endParaRPr lang="en-GB"/>
          </a:p>
        </p:txBody>
      </p:sp>
      <p:sp>
        <p:nvSpPr>
          <p:cNvPr id="5" name="Footer Placeholder 4">
            <a:extLst>
              <a:ext uri="{FF2B5EF4-FFF2-40B4-BE49-F238E27FC236}">
                <a16:creationId xmlns:a16="http://schemas.microsoft.com/office/drawing/2014/main" id="{7C21445B-57ED-40CE-A1EF-03A92286BA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93828D-1F56-4CEE-BCC8-8EB40F135394}"/>
              </a:ext>
            </a:extLst>
          </p:cNvPr>
          <p:cNvSpPr>
            <a:spLocks noGrp="1"/>
          </p:cNvSpPr>
          <p:nvPr>
            <p:ph type="sldNum" sz="quarter" idx="12"/>
          </p:nvPr>
        </p:nvSpPr>
        <p:spPr/>
        <p:txBody>
          <a:bodyPr/>
          <a:lstStyle/>
          <a:p>
            <a:fld id="{22C43032-E8BB-4EE6-9B54-8CCEC61F3D7B}" type="slidenum">
              <a:rPr lang="en-GB" smtClean="0"/>
              <a:t>‹#›</a:t>
            </a:fld>
            <a:endParaRPr lang="en-GB"/>
          </a:p>
        </p:txBody>
      </p:sp>
    </p:spTree>
    <p:extLst>
      <p:ext uri="{BB962C8B-B14F-4D97-AF65-F5344CB8AC3E}">
        <p14:creationId xmlns:p14="http://schemas.microsoft.com/office/powerpoint/2010/main" val="2785368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6D70D3-CE8B-4786-9BD8-43A9D0F51DA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C7194E-FEFE-4D77-A95F-4A593E12EC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AD531E-0BC3-4BBC-AD25-59A661A95ACE}"/>
              </a:ext>
            </a:extLst>
          </p:cNvPr>
          <p:cNvSpPr>
            <a:spLocks noGrp="1"/>
          </p:cNvSpPr>
          <p:nvPr>
            <p:ph type="dt" sz="half" idx="10"/>
          </p:nvPr>
        </p:nvSpPr>
        <p:spPr/>
        <p:txBody>
          <a:bodyPr/>
          <a:lstStyle/>
          <a:p>
            <a:fld id="{58C4E59C-36B9-4049-A014-3F83542EC26F}" type="datetimeFigureOut">
              <a:rPr lang="en-GB" smtClean="0"/>
              <a:t>10/05/2022</a:t>
            </a:fld>
            <a:endParaRPr lang="en-GB"/>
          </a:p>
        </p:txBody>
      </p:sp>
      <p:sp>
        <p:nvSpPr>
          <p:cNvPr id="5" name="Footer Placeholder 4">
            <a:extLst>
              <a:ext uri="{FF2B5EF4-FFF2-40B4-BE49-F238E27FC236}">
                <a16:creationId xmlns:a16="http://schemas.microsoft.com/office/drawing/2014/main" id="{5AD1EA43-FABE-42C5-AAFD-C439780E51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4633D2-0311-4F64-B8A7-307834D4E41D}"/>
              </a:ext>
            </a:extLst>
          </p:cNvPr>
          <p:cNvSpPr>
            <a:spLocks noGrp="1"/>
          </p:cNvSpPr>
          <p:nvPr>
            <p:ph type="sldNum" sz="quarter" idx="12"/>
          </p:nvPr>
        </p:nvSpPr>
        <p:spPr/>
        <p:txBody>
          <a:bodyPr/>
          <a:lstStyle/>
          <a:p>
            <a:fld id="{22C43032-E8BB-4EE6-9B54-8CCEC61F3D7B}" type="slidenum">
              <a:rPr lang="en-GB" smtClean="0"/>
              <a:t>‹#›</a:t>
            </a:fld>
            <a:endParaRPr lang="en-GB"/>
          </a:p>
        </p:txBody>
      </p:sp>
    </p:spTree>
    <p:extLst>
      <p:ext uri="{BB962C8B-B14F-4D97-AF65-F5344CB8AC3E}">
        <p14:creationId xmlns:p14="http://schemas.microsoft.com/office/powerpoint/2010/main" val="32539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65CD4-54D4-446C-9C01-1495B0B42A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8C1837-5C6D-4979-AC66-5B23C3A5AB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FF3912-F212-404B-9224-529AB582590D}"/>
              </a:ext>
            </a:extLst>
          </p:cNvPr>
          <p:cNvSpPr>
            <a:spLocks noGrp="1"/>
          </p:cNvSpPr>
          <p:nvPr>
            <p:ph type="dt" sz="half" idx="10"/>
          </p:nvPr>
        </p:nvSpPr>
        <p:spPr/>
        <p:txBody>
          <a:bodyPr/>
          <a:lstStyle/>
          <a:p>
            <a:fld id="{58C4E59C-36B9-4049-A014-3F83542EC26F}" type="datetimeFigureOut">
              <a:rPr lang="en-GB" smtClean="0"/>
              <a:t>10/05/2022</a:t>
            </a:fld>
            <a:endParaRPr lang="en-GB"/>
          </a:p>
        </p:txBody>
      </p:sp>
      <p:sp>
        <p:nvSpPr>
          <p:cNvPr id="5" name="Footer Placeholder 4">
            <a:extLst>
              <a:ext uri="{FF2B5EF4-FFF2-40B4-BE49-F238E27FC236}">
                <a16:creationId xmlns:a16="http://schemas.microsoft.com/office/drawing/2014/main" id="{0CBC8936-CD1E-4808-9A1B-043BFDEF4B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5959BC-0F43-482C-B7A1-F7C6D1D81EF1}"/>
              </a:ext>
            </a:extLst>
          </p:cNvPr>
          <p:cNvSpPr>
            <a:spLocks noGrp="1"/>
          </p:cNvSpPr>
          <p:nvPr>
            <p:ph type="sldNum" sz="quarter" idx="12"/>
          </p:nvPr>
        </p:nvSpPr>
        <p:spPr/>
        <p:txBody>
          <a:bodyPr/>
          <a:lstStyle/>
          <a:p>
            <a:fld id="{22C43032-E8BB-4EE6-9B54-8CCEC61F3D7B}" type="slidenum">
              <a:rPr lang="en-GB" smtClean="0"/>
              <a:t>‹#›</a:t>
            </a:fld>
            <a:endParaRPr lang="en-GB"/>
          </a:p>
        </p:txBody>
      </p:sp>
    </p:spTree>
    <p:extLst>
      <p:ext uri="{BB962C8B-B14F-4D97-AF65-F5344CB8AC3E}">
        <p14:creationId xmlns:p14="http://schemas.microsoft.com/office/powerpoint/2010/main" val="137347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8D342-B149-45A4-93BB-13009F5095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EF28940-0B15-43AF-8E97-7A2EBEF256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F3BC63-6334-408E-BC95-43E7C0EDE759}"/>
              </a:ext>
            </a:extLst>
          </p:cNvPr>
          <p:cNvSpPr>
            <a:spLocks noGrp="1"/>
          </p:cNvSpPr>
          <p:nvPr>
            <p:ph type="dt" sz="half" idx="10"/>
          </p:nvPr>
        </p:nvSpPr>
        <p:spPr/>
        <p:txBody>
          <a:bodyPr/>
          <a:lstStyle/>
          <a:p>
            <a:fld id="{58C4E59C-36B9-4049-A014-3F83542EC26F}" type="datetimeFigureOut">
              <a:rPr lang="en-GB" smtClean="0"/>
              <a:t>10/05/2022</a:t>
            </a:fld>
            <a:endParaRPr lang="en-GB"/>
          </a:p>
        </p:txBody>
      </p:sp>
      <p:sp>
        <p:nvSpPr>
          <p:cNvPr id="5" name="Footer Placeholder 4">
            <a:extLst>
              <a:ext uri="{FF2B5EF4-FFF2-40B4-BE49-F238E27FC236}">
                <a16:creationId xmlns:a16="http://schemas.microsoft.com/office/drawing/2014/main" id="{20DF9185-8A45-4CFA-8EBB-516FF07FB3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2DBE9A-DAF2-435E-B528-4592A5522013}"/>
              </a:ext>
            </a:extLst>
          </p:cNvPr>
          <p:cNvSpPr>
            <a:spLocks noGrp="1"/>
          </p:cNvSpPr>
          <p:nvPr>
            <p:ph type="sldNum" sz="quarter" idx="12"/>
          </p:nvPr>
        </p:nvSpPr>
        <p:spPr/>
        <p:txBody>
          <a:bodyPr/>
          <a:lstStyle/>
          <a:p>
            <a:fld id="{22C43032-E8BB-4EE6-9B54-8CCEC61F3D7B}" type="slidenum">
              <a:rPr lang="en-GB" smtClean="0"/>
              <a:t>‹#›</a:t>
            </a:fld>
            <a:endParaRPr lang="en-GB"/>
          </a:p>
        </p:txBody>
      </p:sp>
    </p:spTree>
    <p:extLst>
      <p:ext uri="{BB962C8B-B14F-4D97-AF65-F5344CB8AC3E}">
        <p14:creationId xmlns:p14="http://schemas.microsoft.com/office/powerpoint/2010/main" val="3232305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77EEF-924B-45B7-AC8C-706B65AF95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CBECB1A-2C47-4881-BDBD-CF46F474E8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FAA4AEA-5646-4341-AD6A-F7FBD5C7DF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9B87FE0-CBE4-44E8-A119-201B09A12C91}"/>
              </a:ext>
            </a:extLst>
          </p:cNvPr>
          <p:cNvSpPr>
            <a:spLocks noGrp="1"/>
          </p:cNvSpPr>
          <p:nvPr>
            <p:ph type="dt" sz="half" idx="10"/>
          </p:nvPr>
        </p:nvSpPr>
        <p:spPr/>
        <p:txBody>
          <a:bodyPr/>
          <a:lstStyle/>
          <a:p>
            <a:fld id="{58C4E59C-36B9-4049-A014-3F83542EC26F}" type="datetimeFigureOut">
              <a:rPr lang="en-GB" smtClean="0"/>
              <a:t>10/05/2022</a:t>
            </a:fld>
            <a:endParaRPr lang="en-GB"/>
          </a:p>
        </p:txBody>
      </p:sp>
      <p:sp>
        <p:nvSpPr>
          <p:cNvPr id="6" name="Footer Placeholder 5">
            <a:extLst>
              <a:ext uri="{FF2B5EF4-FFF2-40B4-BE49-F238E27FC236}">
                <a16:creationId xmlns:a16="http://schemas.microsoft.com/office/drawing/2014/main" id="{A99D0B3F-5C14-42FF-8669-F5606BE39A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97474B-2946-4BC2-89C8-B294392054F3}"/>
              </a:ext>
            </a:extLst>
          </p:cNvPr>
          <p:cNvSpPr>
            <a:spLocks noGrp="1"/>
          </p:cNvSpPr>
          <p:nvPr>
            <p:ph type="sldNum" sz="quarter" idx="12"/>
          </p:nvPr>
        </p:nvSpPr>
        <p:spPr/>
        <p:txBody>
          <a:bodyPr/>
          <a:lstStyle/>
          <a:p>
            <a:fld id="{22C43032-E8BB-4EE6-9B54-8CCEC61F3D7B}" type="slidenum">
              <a:rPr lang="en-GB" smtClean="0"/>
              <a:t>‹#›</a:t>
            </a:fld>
            <a:endParaRPr lang="en-GB"/>
          </a:p>
        </p:txBody>
      </p:sp>
    </p:spTree>
    <p:extLst>
      <p:ext uri="{BB962C8B-B14F-4D97-AF65-F5344CB8AC3E}">
        <p14:creationId xmlns:p14="http://schemas.microsoft.com/office/powerpoint/2010/main" val="378044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A4FE-B191-4E9B-8EE9-0E77C0D5A12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296EE4-06E3-46F0-90C5-0CE413A9C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0228A9-1ABB-47DF-B247-A2B2516F5E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B5B7C26-46EC-4C9F-AC34-70E79A6737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AB2CF8-6307-4A91-94B7-95CED3569B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9FFA528-A403-42B5-B96D-8AA1333B254F}"/>
              </a:ext>
            </a:extLst>
          </p:cNvPr>
          <p:cNvSpPr>
            <a:spLocks noGrp="1"/>
          </p:cNvSpPr>
          <p:nvPr>
            <p:ph type="dt" sz="half" idx="10"/>
          </p:nvPr>
        </p:nvSpPr>
        <p:spPr/>
        <p:txBody>
          <a:bodyPr/>
          <a:lstStyle/>
          <a:p>
            <a:fld id="{58C4E59C-36B9-4049-A014-3F83542EC26F}" type="datetimeFigureOut">
              <a:rPr lang="en-GB" smtClean="0"/>
              <a:t>10/05/2022</a:t>
            </a:fld>
            <a:endParaRPr lang="en-GB"/>
          </a:p>
        </p:txBody>
      </p:sp>
      <p:sp>
        <p:nvSpPr>
          <p:cNvPr id="8" name="Footer Placeholder 7">
            <a:extLst>
              <a:ext uri="{FF2B5EF4-FFF2-40B4-BE49-F238E27FC236}">
                <a16:creationId xmlns:a16="http://schemas.microsoft.com/office/drawing/2014/main" id="{F9CDFFC6-9A39-4CFA-8AC2-E759F705F46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5636FCE-98D9-4F81-BD64-008333D2D3D0}"/>
              </a:ext>
            </a:extLst>
          </p:cNvPr>
          <p:cNvSpPr>
            <a:spLocks noGrp="1"/>
          </p:cNvSpPr>
          <p:nvPr>
            <p:ph type="sldNum" sz="quarter" idx="12"/>
          </p:nvPr>
        </p:nvSpPr>
        <p:spPr/>
        <p:txBody>
          <a:bodyPr/>
          <a:lstStyle/>
          <a:p>
            <a:fld id="{22C43032-E8BB-4EE6-9B54-8CCEC61F3D7B}" type="slidenum">
              <a:rPr lang="en-GB" smtClean="0"/>
              <a:t>‹#›</a:t>
            </a:fld>
            <a:endParaRPr lang="en-GB"/>
          </a:p>
        </p:txBody>
      </p:sp>
    </p:spTree>
    <p:extLst>
      <p:ext uri="{BB962C8B-B14F-4D97-AF65-F5344CB8AC3E}">
        <p14:creationId xmlns:p14="http://schemas.microsoft.com/office/powerpoint/2010/main" val="184993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9B7A-ADA0-4733-8C65-9697A3109BF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85537C-4656-457A-9BB0-5F2BECB55854}"/>
              </a:ext>
            </a:extLst>
          </p:cNvPr>
          <p:cNvSpPr>
            <a:spLocks noGrp="1"/>
          </p:cNvSpPr>
          <p:nvPr>
            <p:ph type="dt" sz="half" idx="10"/>
          </p:nvPr>
        </p:nvSpPr>
        <p:spPr/>
        <p:txBody>
          <a:bodyPr/>
          <a:lstStyle/>
          <a:p>
            <a:fld id="{58C4E59C-36B9-4049-A014-3F83542EC26F}" type="datetimeFigureOut">
              <a:rPr lang="en-GB" smtClean="0"/>
              <a:t>10/05/2022</a:t>
            </a:fld>
            <a:endParaRPr lang="en-GB"/>
          </a:p>
        </p:txBody>
      </p:sp>
      <p:sp>
        <p:nvSpPr>
          <p:cNvPr id="4" name="Footer Placeholder 3">
            <a:extLst>
              <a:ext uri="{FF2B5EF4-FFF2-40B4-BE49-F238E27FC236}">
                <a16:creationId xmlns:a16="http://schemas.microsoft.com/office/drawing/2014/main" id="{9E688B1E-3EDD-4B76-824E-E7E0A5A6DB1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B927BF6-D55A-41EB-AC58-7745D817A68C}"/>
              </a:ext>
            </a:extLst>
          </p:cNvPr>
          <p:cNvSpPr>
            <a:spLocks noGrp="1"/>
          </p:cNvSpPr>
          <p:nvPr>
            <p:ph type="sldNum" sz="quarter" idx="12"/>
          </p:nvPr>
        </p:nvSpPr>
        <p:spPr/>
        <p:txBody>
          <a:bodyPr/>
          <a:lstStyle/>
          <a:p>
            <a:fld id="{22C43032-E8BB-4EE6-9B54-8CCEC61F3D7B}" type="slidenum">
              <a:rPr lang="en-GB" smtClean="0"/>
              <a:t>‹#›</a:t>
            </a:fld>
            <a:endParaRPr lang="en-GB"/>
          </a:p>
        </p:txBody>
      </p:sp>
    </p:spTree>
    <p:extLst>
      <p:ext uri="{BB962C8B-B14F-4D97-AF65-F5344CB8AC3E}">
        <p14:creationId xmlns:p14="http://schemas.microsoft.com/office/powerpoint/2010/main" val="1821008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156502-0DD8-4952-BF53-95E8C54872B5}"/>
              </a:ext>
            </a:extLst>
          </p:cNvPr>
          <p:cNvSpPr>
            <a:spLocks noGrp="1"/>
          </p:cNvSpPr>
          <p:nvPr>
            <p:ph type="dt" sz="half" idx="10"/>
          </p:nvPr>
        </p:nvSpPr>
        <p:spPr/>
        <p:txBody>
          <a:bodyPr/>
          <a:lstStyle/>
          <a:p>
            <a:fld id="{58C4E59C-36B9-4049-A014-3F83542EC26F}" type="datetimeFigureOut">
              <a:rPr lang="en-GB" smtClean="0"/>
              <a:t>10/05/2022</a:t>
            </a:fld>
            <a:endParaRPr lang="en-GB"/>
          </a:p>
        </p:txBody>
      </p:sp>
      <p:sp>
        <p:nvSpPr>
          <p:cNvPr id="3" name="Footer Placeholder 2">
            <a:extLst>
              <a:ext uri="{FF2B5EF4-FFF2-40B4-BE49-F238E27FC236}">
                <a16:creationId xmlns:a16="http://schemas.microsoft.com/office/drawing/2014/main" id="{E7C1D3A0-2B12-4C0C-97B0-2E014D2EE40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6BC1ABD-3278-409D-8365-3CDA7B31546D}"/>
              </a:ext>
            </a:extLst>
          </p:cNvPr>
          <p:cNvSpPr>
            <a:spLocks noGrp="1"/>
          </p:cNvSpPr>
          <p:nvPr>
            <p:ph type="sldNum" sz="quarter" idx="12"/>
          </p:nvPr>
        </p:nvSpPr>
        <p:spPr/>
        <p:txBody>
          <a:bodyPr/>
          <a:lstStyle/>
          <a:p>
            <a:fld id="{22C43032-E8BB-4EE6-9B54-8CCEC61F3D7B}" type="slidenum">
              <a:rPr lang="en-GB" smtClean="0"/>
              <a:t>‹#›</a:t>
            </a:fld>
            <a:endParaRPr lang="en-GB"/>
          </a:p>
        </p:txBody>
      </p:sp>
    </p:spTree>
    <p:extLst>
      <p:ext uri="{BB962C8B-B14F-4D97-AF65-F5344CB8AC3E}">
        <p14:creationId xmlns:p14="http://schemas.microsoft.com/office/powerpoint/2010/main" val="260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D3924-E727-4055-806E-8D4D15A974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5ACDB48-389E-4FF7-856C-0B0A56B8E5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F9097A0-798E-4AA5-A4BD-610A7B0620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8EABE4-0957-43EA-AF1F-5C4FAE88AA7A}"/>
              </a:ext>
            </a:extLst>
          </p:cNvPr>
          <p:cNvSpPr>
            <a:spLocks noGrp="1"/>
          </p:cNvSpPr>
          <p:nvPr>
            <p:ph type="dt" sz="half" idx="10"/>
          </p:nvPr>
        </p:nvSpPr>
        <p:spPr/>
        <p:txBody>
          <a:bodyPr/>
          <a:lstStyle/>
          <a:p>
            <a:fld id="{58C4E59C-36B9-4049-A014-3F83542EC26F}" type="datetimeFigureOut">
              <a:rPr lang="en-GB" smtClean="0"/>
              <a:t>10/05/2022</a:t>
            </a:fld>
            <a:endParaRPr lang="en-GB"/>
          </a:p>
        </p:txBody>
      </p:sp>
      <p:sp>
        <p:nvSpPr>
          <p:cNvPr id="6" name="Footer Placeholder 5">
            <a:extLst>
              <a:ext uri="{FF2B5EF4-FFF2-40B4-BE49-F238E27FC236}">
                <a16:creationId xmlns:a16="http://schemas.microsoft.com/office/drawing/2014/main" id="{B009D8B1-B716-4E2D-8ABA-9C3A6104EB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F26C18-D7A5-48C4-962E-32726564CA0E}"/>
              </a:ext>
            </a:extLst>
          </p:cNvPr>
          <p:cNvSpPr>
            <a:spLocks noGrp="1"/>
          </p:cNvSpPr>
          <p:nvPr>
            <p:ph type="sldNum" sz="quarter" idx="12"/>
          </p:nvPr>
        </p:nvSpPr>
        <p:spPr/>
        <p:txBody>
          <a:bodyPr/>
          <a:lstStyle/>
          <a:p>
            <a:fld id="{22C43032-E8BB-4EE6-9B54-8CCEC61F3D7B}" type="slidenum">
              <a:rPr lang="en-GB" smtClean="0"/>
              <a:t>‹#›</a:t>
            </a:fld>
            <a:endParaRPr lang="en-GB"/>
          </a:p>
        </p:txBody>
      </p:sp>
    </p:spTree>
    <p:extLst>
      <p:ext uri="{BB962C8B-B14F-4D97-AF65-F5344CB8AC3E}">
        <p14:creationId xmlns:p14="http://schemas.microsoft.com/office/powerpoint/2010/main" val="4223549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4E743-DE97-4C04-A20D-AA826A2B6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29E889-DF37-48BF-8273-947E48D1FB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EBF9B3F-4257-4D84-B7A4-819F6DA3DA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9B913F-64BD-4C14-8E72-51723698E4F8}"/>
              </a:ext>
            </a:extLst>
          </p:cNvPr>
          <p:cNvSpPr>
            <a:spLocks noGrp="1"/>
          </p:cNvSpPr>
          <p:nvPr>
            <p:ph type="dt" sz="half" idx="10"/>
          </p:nvPr>
        </p:nvSpPr>
        <p:spPr/>
        <p:txBody>
          <a:bodyPr/>
          <a:lstStyle/>
          <a:p>
            <a:fld id="{58C4E59C-36B9-4049-A014-3F83542EC26F}" type="datetimeFigureOut">
              <a:rPr lang="en-GB" smtClean="0"/>
              <a:t>10/05/2022</a:t>
            </a:fld>
            <a:endParaRPr lang="en-GB"/>
          </a:p>
        </p:txBody>
      </p:sp>
      <p:sp>
        <p:nvSpPr>
          <p:cNvPr id="6" name="Footer Placeholder 5">
            <a:extLst>
              <a:ext uri="{FF2B5EF4-FFF2-40B4-BE49-F238E27FC236}">
                <a16:creationId xmlns:a16="http://schemas.microsoft.com/office/drawing/2014/main" id="{70CAA192-F975-495B-BFC6-1558A9F9C8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1B859D-776A-463B-9EF5-0E93886CFB2D}"/>
              </a:ext>
            </a:extLst>
          </p:cNvPr>
          <p:cNvSpPr>
            <a:spLocks noGrp="1"/>
          </p:cNvSpPr>
          <p:nvPr>
            <p:ph type="sldNum" sz="quarter" idx="12"/>
          </p:nvPr>
        </p:nvSpPr>
        <p:spPr/>
        <p:txBody>
          <a:bodyPr/>
          <a:lstStyle/>
          <a:p>
            <a:fld id="{22C43032-E8BB-4EE6-9B54-8CCEC61F3D7B}" type="slidenum">
              <a:rPr lang="en-GB" smtClean="0"/>
              <a:t>‹#›</a:t>
            </a:fld>
            <a:endParaRPr lang="en-GB"/>
          </a:p>
        </p:txBody>
      </p:sp>
    </p:spTree>
    <p:extLst>
      <p:ext uri="{BB962C8B-B14F-4D97-AF65-F5344CB8AC3E}">
        <p14:creationId xmlns:p14="http://schemas.microsoft.com/office/powerpoint/2010/main" val="2964984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65B917-A81D-450D-A92E-7E6E0EACAC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41DD4F-D86E-4EE2-927C-6FBB08AAA6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E2B265-8E4F-4650-A6F1-FFED079BC3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C4E59C-36B9-4049-A014-3F83542EC26F}" type="datetimeFigureOut">
              <a:rPr lang="en-GB" smtClean="0"/>
              <a:t>10/05/2022</a:t>
            </a:fld>
            <a:endParaRPr lang="en-GB"/>
          </a:p>
        </p:txBody>
      </p:sp>
      <p:sp>
        <p:nvSpPr>
          <p:cNvPr id="5" name="Footer Placeholder 4">
            <a:extLst>
              <a:ext uri="{FF2B5EF4-FFF2-40B4-BE49-F238E27FC236}">
                <a16:creationId xmlns:a16="http://schemas.microsoft.com/office/drawing/2014/main" id="{54924CD4-352E-4270-A7EF-E2C7AF8E37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68A0F46-5E76-41DF-8399-871AB79D5F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C43032-E8BB-4EE6-9B54-8CCEC61F3D7B}" type="slidenum">
              <a:rPr lang="en-GB" smtClean="0"/>
              <a:t>‹#›</a:t>
            </a:fld>
            <a:endParaRPr lang="en-GB"/>
          </a:p>
        </p:txBody>
      </p:sp>
    </p:spTree>
    <p:extLst>
      <p:ext uri="{BB962C8B-B14F-4D97-AF65-F5344CB8AC3E}">
        <p14:creationId xmlns:p14="http://schemas.microsoft.com/office/powerpoint/2010/main" val="3752336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lbbd.gov.uk/council-house-repairs" TargetMode="External"/><Relationship Id="rId2" Type="http://schemas.openxmlformats.org/officeDocument/2006/relationships/hyperlink" Target="https://www.lbbd.gov.uk/report-it"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6C7B62B-DC9B-4AFB-8BA0-60EFD04FB802}"/>
              </a:ext>
            </a:extLst>
          </p:cNvPr>
          <p:cNvSpPr txBox="1"/>
          <p:nvPr/>
        </p:nvSpPr>
        <p:spPr>
          <a:xfrm>
            <a:off x="444138" y="1803300"/>
            <a:ext cx="11155680" cy="3799630"/>
          </a:xfrm>
          <a:prstGeom prst="rect">
            <a:avLst/>
          </a:prstGeom>
          <a:noFill/>
        </p:spPr>
        <p:txBody>
          <a:bodyPr wrap="square">
            <a:spAutoFit/>
          </a:bodyPr>
          <a:lstStyle/>
          <a:p>
            <a:pPr marL="814070" marR="74295" indent="-457200">
              <a:lnSpc>
                <a:spcPct val="101000"/>
              </a:lnSpc>
              <a:spcAft>
                <a:spcPts val="0"/>
              </a:spcAft>
              <a:buFont typeface="Arial" panose="020B0604020202020204" pitchFamily="34" charset="0"/>
              <a:buChar char="•"/>
            </a:pPr>
            <a:r>
              <a:rPr lang="en-US" sz="2400" dirty="0">
                <a:effectLst/>
                <a:latin typeface="Arial" panose="020B0604020202020204" pitchFamily="34" charset="0"/>
                <a:ea typeface="Arial" panose="020B0604020202020204" pitchFamily="34" charset="0"/>
              </a:rPr>
              <a:t>To ensure that the council has set out clear procedures to handle enquiries from elected members and Members of Parliament. </a:t>
            </a:r>
            <a:br>
              <a:rPr lang="en-US" sz="2400" dirty="0">
                <a:effectLst/>
                <a:latin typeface="Arial" panose="020B0604020202020204" pitchFamily="34" charset="0"/>
                <a:ea typeface="Arial" panose="020B0604020202020204" pitchFamily="34" charset="0"/>
              </a:rPr>
            </a:br>
            <a:endParaRPr lang="en-US" sz="2400" dirty="0">
              <a:effectLst/>
              <a:latin typeface="Arial" panose="020B0604020202020204" pitchFamily="34" charset="0"/>
              <a:ea typeface="Arial" panose="020B0604020202020204" pitchFamily="34" charset="0"/>
            </a:endParaRPr>
          </a:p>
          <a:p>
            <a:pPr marL="814070" marR="74295" indent="-457200">
              <a:lnSpc>
                <a:spcPct val="101000"/>
              </a:lnSpc>
              <a:spcAft>
                <a:spcPts val="0"/>
              </a:spcAft>
              <a:buFont typeface="Arial" panose="020B0604020202020204" pitchFamily="34" charset="0"/>
              <a:buChar char="•"/>
            </a:pPr>
            <a:r>
              <a:rPr lang="en-US" sz="2400" dirty="0">
                <a:latin typeface="Arial" panose="020B0604020202020204" pitchFamily="34" charset="0"/>
                <a:ea typeface="Arial" panose="020B0604020202020204" pitchFamily="34" charset="0"/>
              </a:rPr>
              <a:t>T</a:t>
            </a:r>
            <a:r>
              <a:rPr lang="en-US" sz="2400" dirty="0">
                <a:effectLst/>
                <a:latin typeface="Arial" panose="020B0604020202020204" pitchFamily="34" charset="0"/>
                <a:ea typeface="Arial" panose="020B0604020202020204" pitchFamily="34" charset="0"/>
              </a:rPr>
              <a:t>o ensure fairness and transparency and that all casework is accurately recorded. </a:t>
            </a:r>
            <a:br>
              <a:rPr lang="en-US" sz="2400" dirty="0">
                <a:effectLst/>
                <a:latin typeface="Arial" panose="020B0604020202020204" pitchFamily="34" charset="0"/>
                <a:ea typeface="Arial" panose="020B0604020202020204" pitchFamily="34" charset="0"/>
              </a:rPr>
            </a:br>
            <a:endParaRPr lang="en-US" sz="2400" dirty="0">
              <a:effectLst/>
              <a:latin typeface="Arial" panose="020B0604020202020204" pitchFamily="34" charset="0"/>
              <a:ea typeface="Arial" panose="020B0604020202020204" pitchFamily="34" charset="0"/>
            </a:endParaRPr>
          </a:p>
          <a:p>
            <a:pPr marL="814070" marR="74295" indent="-457200">
              <a:lnSpc>
                <a:spcPct val="101000"/>
              </a:lnSpc>
              <a:spcAft>
                <a:spcPts val="0"/>
              </a:spcAft>
              <a:buFont typeface="Arial" panose="020B0604020202020204" pitchFamily="34" charset="0"/>
              <a:buChar char="•"/>
            </a:pPr>
            <a:r>
              <a:rPr lang="en-US" sz="2400" dirty="0">
                <a:effectLst/>
                <a:latin typeface="Arial" panose="020B0604020202020204" pitchFamily="34" charset="0"/>
                <a:ea typeface="Arial" panose="020B0604020202020204" pitchFamily="34" charset="0"/>
              </a:rPr>
              <a:t>It is recognised that members have a unique role in being a critical link between the council and residents and so a key objective is to make sure members receive prompt responses that address the issues which have been raised.</a:t>
            </a:r>
            <a:endParaRPr lang="en-GB" sz="2400" dirty="0">
              <a:effectLst/>
              <a:latin typeface="Arial" panose="020B0604020202020204" pitchFamily="34" charset="0"/>
              <a:ea typeface="Arial" panose="020B0604020202020204" pitchFamily="34" charset="0"/>
            </a:endParaRPr>
          </a:p>
        </p:txBody>
      </p:sp>
      <p:sp>
        <p:nvSpPr>
          <p:cNvPr id="6" name="Rectangle 5">
            <a:extLst>
              <a:ext uri="{FF2B5EF4-FFF2-40B4-BE49-F238E27FC236}">
                <a16:creationId xmlns:a16="http://schemas.microsoft.com/office/drawing/2014/main" id="{AC74065E-8711-440C-936A-99846747007D}"/>
              </a:ext>
            </a:extLst>
          </p:cNvPr>
          <p:cNvSpPr/>
          <p:nvPr/>
        </p:nvSpPr>
        <p:spPr>
          <a:xfrm>
            <a:off x="0" y="179676"/>
            <a:ext cx="4146115" cy="750875"/>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latin typeface="Arial" panose="020B0604020202020204" pitchFamily="34" charset="0"/>
                <a:cs typeface="Arial" panose="020B0604020202020204" pitchFamily="34" charset="0"/>
              </a:rPr>
              <a:t>Aims of the Policy</a:t>
            </a:r>
          </a:p>
        </p:txBody>
      </p:sp>
    </p:spTree>
    <p:extLst>
      <p:ext uri="{BB962C8B-B14F-4D97-AF65-F5344CB8AC3E}">
        <p14:creationId xmlns:p14="http://schemas.microsoft.com/office/powerpoint/2010/main" val="1745420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dirty="0"/>
              <a:t>1</a:t>
            </a:r>
          </a:p>
        </p:txBody>
      </p:sp>
      <p:sp>
        <p:nvSpPr>
          <p:cNvPr id="3" name="Rectangle 2">
            <a:extLst>
              <a:ext uri="{FF2B5EF4-FFF2-40B4-BE49-F238E27FC236}">
                <a16:creationId xmlns:a16="http://schemas.microsoft.com/office/drawing/2014/main" id="{D0F2B5C9-EC19-4ED5-A407-06DBB669928A}"/>
              </a:ext>
            </a:extLst>
          </p:cNvPr>
          <p:cNvSpPr/>
          <p:nvPr/>
        </p:nvSpPr>
        <p:spPr>
          <a:xfrm>
            <a:off x="418828" y="1189814"/>
            <a:ext cx="11677378" cy="3847207"/>
          </a:xfrm>
          <a:prstGeom prst="rect">
            <a:avLst/>
          </a:prstGeom>
        </p:spPr>
        <p:txBody>
          <a:bodyPr wrap="square">
            <a:spAutoFit/>
          </a:bodyPr>
          <a:lstStyle/>
          <a:p>
            <a:pPr algn="ctr"/>
            <a:endParaRPr lang="en-GB" sz="2000" dirty="0">
              <a:latin typeface="Arial" panose="020B0604020202020204" pitchFamily="34" charset="0"/>
              <a:cs typeface="Arial" panose="020B0604020202020204" pitchFamily="34" charset="0"/>
            </a:endParaRPr>
          </a:p>
          <a:p>
            <a:r>
              <a:rPr lang="en-GB" sz="2000" b="1" dirty="0">
                <a:solidFill>
                  <a:srgbClr val="FF0000"/>
                </a:solidFill>
                <a:latin typeface="Arial" panose="020B0604020202020204" pitchFamily="34" charset="0"/>
                <a:cs typeface="Arial" panose="020B0604020202020204" pitchFamily="34" charset="0"/>
              </a:rPr>
              <a:t>How do we define a service request?</a:t>
            </a:r>
          </a:p>
          <a:p>
            <a:endParaRPr lang="en-GB" sz="2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 service request is defined as a report which in the first instance </a:t>
            </a:r>
            <a:r>
              <a:rPr lang="en-GB" sz="2000" b="1" u="sng" dirty="0">
                <a:latin typeface="Arial" panose="020B0604020202020204" pitchFamily="34" charset="0"/>
                <a:cs typeface="Arial" panose="020B0604020202020204" pitchFamily="34" charset="0"/>
              </a:rPr>
              <a:t>does not </a:t>
            </a:r>
            <a:r>
              <a:rPr lang="en-GB" sz="2000" dirty="0">
                <a:latin typeface="Arial" panose="020B0604020202020204" pitchFamily="34" charset="0"/>
                <a:cs typeface="Arial" panose="020B0604020202020204" pitchFamily="34" charset="0"/>
              </a:rPr>
              <a:t>require a formal response. These requests can be from a Member on behalf of a resident for a new bin, pot hole fix or fly tip.</a:t>
            </a:r>
          </a:p>
          <a:p>
            <a:endParaRPr lang="en-GB" sz="2000" dirty="0">
              <a:latin typeface="Arial" panose="020B0604020202020204" pitchFamily="34" charset="0"/>
              <a:cs typeface="Arial" panose="020B0604020202020204" pitchFamily="34" charset="0"/>
            </a:endParaRPr>
          </a:p>
          <a:p>
            <a:r>
              <a:rPr lang="en-GB" sz="2000" b="1" dirty="0">
                <a:solidFill>
                  <a:srgbClr val="FF0000"/>
                </a:solidFill>
                <a:latin typeface="Arial" panose="020B0604020202020204" pitchFamily="34" charset="0"/>
                <a:cs typeface="Arial" panose="020B0604020202020204" pitchFamily="34" charset="0"/>
              </a:rPr>
              <a:t>What is casework?</a:t>
            </a:r>
            <a:br>
              <a:rPr lang="en-GB" sz="2000" b="1" dirty="0">
                <a:solidFill>
                  <a:srgbClr val="FF0000"/>
                </a:solidFill>
                <a:latin typeface="Arial" panose="020B0604020202020204" pitchFamily="34" charset="0"/>
                <a:cs typeface="Arial" panose="020B0604020202020204" pitchFamily="34" charset="0"/>
              </a:rPr>
            </a:br>
            <a:endParaRPr lang="en-GB" sz="2000" b="1" dirty="0">
              <a:solidFill>
                <a:srgbClr val="FF0000"/>
              </a:solidFill>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Casework will relate to ongoing issues for which a resolution has not been found. An example of this would be 6 missed bin collections in a 8 week period which would indicate a specific issue with the address. </a:t>
            </a:r>
          </a:p>
          <a:p>
            <a:endParaRPr lang="en-GB" sz="2400" dirty="0"/>
          </a:p>
        </p:txBody>
      </p:sp>
      <p:pic>
        <p:nvPicPr>
          <p:cNvPr id="5" name="Picture 4">
            <a:extLst>
              <a:ext uri="{FF2B5EF4-FFF2-40B4-BE49-F238E27FC236}">
                <a16:creationId xmlns:a16="http://schemas.microsoft.com/office/drawing/2014/main" id="{195F366B-4AB7-4FEC-922F-6C2DB770B5C1}"/>
              </a:ext>
            </a:extLst>
          </p:cNvPr>
          <p:cNvPicPr>
            <a:picLocks noChangeAspect="1"/>
          </p:cNvPicPr>
          <p:nvPr/>
        </p:nvPicPr>
        <p:blipFill>
          <a:blip r:embed="rId2"/>
          <a:stretch>
            <a:fillRect/>
          </a:stretch>
        </p:blipFill>
        <p:spPr>
          <a:xfrm>
            <a:off x="344169" y="5826760"/>
            <a:ext cx="11533605" cy="1031240"/>
          </a:xfrm>
          <a:prstGeom prst="rect">
            <a:avLst/>
          </a:prstGeom>
        </p:spPr>
      </p:pic>
      <p:sp>
        <p:nvSpPr>
          <p:cNvPr id="6" name="Rectangle 5">
            <a:extLst>
              <a:ext uri="{FF2B5EF4-FFF2-40B4-BE49-F238E27FC236}">
                <a16:creationId xmlns:a16="http://schemas.microsoft.com/office/drawing/2014/main" id="{C6F47CF2-C891-4C72-8D04-81A57DF0C3CA}"/>
              </a:ext>
            </a:extLst>
          </p:cNvPr>
          <p:cNvSpPr/>
          <p:nvPr/>
        </p:nvSpPr>
        <p:spPr>
          <a:xfrm>
            <a:off x="0" y="179676"/>
            <a:ext cx="4146115" cy="750875"/>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latin typeface="Arial" panose="020B0604020202020204" pitchFamily="34" charset="0"/>
                <a:cs typeface="Arial" panose="020B0604020202020204" pitchFamily="34" charset="0"/>
              </a:rPr>
              <a:t>Service Requests &amp; Enquiries</a:t>
            </a:r>
          </a:p>
        </p:txBody>
      </p:sp>
    </p:spTree>
    <p:extLst>
      <p:ext uri="{BB962C8B-B14F-4D97-AF65-F5344CB8AC3E}">
        <p14:creationId xmlns:p14="http://schemas.microsoft.com/office/powerpoint/2010/main" val="1893666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2BE3EF39-8371-481B-8FFB-75B78E26955F}"/>
              </a:ext>
            </a:extLst>
          </p:cNvPr>
          <p:cNvGraphicFramePr/>
          <p:nvPr>
            <p:extLst>
              <p:ext uri="{D42A27DB-BD31-4B8C-83A1-F6EECF244321}">
                <p14:modId xmlns:p14="http://schemas.microsoft.com/office/powerpoint/2010/main" val="667538100"/>
              </p:ext>
            </p:extLst>
          </p:nvPr>
        </p:nvGraphicFramePr>
        <p:xfrm>
          <a:off x="167525" y="3354312"/>
          <a:ext cx="11761948" cy="3208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Left Brace 5">
            <a:extLst>
              <a:ext uri="{FF2B5EF4-FFF2-40B4-BE49-F238E27FC236}">
                <a16:creationId xmlns:a16="http://schemas.microsoft.com/office/drawing/2014/main" id="{E474E56D-B114-4420-8BA5-B279243E56D0}"/>
              </a:ext>
            </a:extLst>
          </p:cNvPr>
          <p:cNvSpPr/>
          <p:nvPr/>
        </p:nvSpPr>
        <p:spPr>
          <a:xfrm rot="5400000">
            <a:off x="3137704" y="1160279"/>
            <a:ext cx="926275" cy="4610616"/>
          </a:xfrm>
          <a:prstGeom prst="leftBrac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Rectangle 6">
            <a:extLst>
              <a:ext uri="{FF2B5EF4-FFF2-40B4-BE49-F238E27FC236}">
                <a16:creationId xmlns:a16="http://schemas.microsoft.com/office/drawing/2014/main" id="{143DE8A4-09D8-4123-A097-2A3C167F31E6}"/>
              </a:ext>
            </a:extLst>
          </p:cNvPr>
          <p:cNvSpPr/>
          <p:nvPr/>
        </p:nvSpPr>
        <p:spPr>
          <a:xfrm>
            <a:off x="2189018" y="2418731"/>
            <a:ext cx="2803186" cy="55814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Within 24 hours</a:t>
            </a:r>
          </a:p>
        </p:txBody>
      </p:sp>
      <p:sp>
        <p:nvSpPr>
          <p:cNvPr id="10" name="Rectangle 9">
            <a:extLst>
              <a:ext uri="{FF2B5EF4-FFF2-40B4-BE49-F238E27FC236}">
                <a16:creationId xmlns:a16="http://schemas.microsoft.com/office/drawing/2014/main" id="{9D7889F5-E84D-4A87-8FD0-7DDB86E08ADE}"/>
              </a:ext>
            </a:extLst>
          </p:cNvPr>
          <p:cNvSpPr/>
          <p:nvPr/>
        </p:nvSpPr>
        <p:spPr>
          <a:xfrm>
            <a:off x="7853842" y="2418732"/>
            <a:ext cx="2803186" cy="558140"/>
          </a:xfrm>
          <a:prstGeom prst="rect">
            <a:avLst/>
          </a:prstGeom>
          <a:solidFill>
            <a:srgbClr val="FF00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Within 10 days</a:t>
            </a:r>
          </a:p>
        </p:txBody>
      </p:sp>
      <p:sp>
        <p:nvSpPr>
          <p:cNvPr id="11" name="Left Brace 10">
            <a:extLst>
              <a:ext uri="{FF2B5EF4-FFF2-40B4-BE49-F238E27FC236}">
                <a16:creationId xmlns:a16="http://schemas.microsoft.com/office/drawing/2014/main" id="{3892C0C6-A683-40AF-B174-32E7639CFCF4}"/>
              </a:ext>
            </a:extLst>
          </p:cNvPr>
          <p:cNvSpPr/>
          <p:nvPr/>
        </p:nvSpPr>
        <p:spPr>
          <a:xfrm rot="5400000">
            <a:off x="8802529" y="1331090"/>
            <a:ext cx="926275" cy="4268998"/>
          </a:xfrm>
          <a:prstGeom prst="leftBrac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Arrow: Down 8">
            <a:extLst>
              <a:ext uri="{FF2B5EF4-FFF2-40B4-BE49-F238E27FC236}">
                <a16:creationId xmlns:a16="http://schemas.microsoft.com/office/drawing/2014/main" id="{BFB94318-989E-4A09-A076-001467348968}"/>
              </a:ext>
            </a:extLst>
          </p:cNvPr>
          <p:cNvSpPr/>
          <p:nvPr/>
        </p:nvSpPr>
        <p:spPr>
          <a:xfrm>
            <a:off x="6048499" y="2549359"/>
            <a:ext cx="902524" cy="142415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D302EDE7-A0B9-42F4-9B4C-5B282320D636}"/>
              </a:ext>
            </a:extLst>
          </p:cNvPr>
          <p:cNvSpPr txBox="1"/>
          <p:nvPr/>
        </p:nvSpPr>
        <p:spPr>
          <a:xfrm>
            <a:off x="4286396" y="1178979"/>
            <a:ext cx="4146115" cy="1077218"/>
          </a:xfrm>
          <a:prstGeom prst="rect">
            <a:avLst/>
          </a:prstGeom>
          <a:noFill/>
          <a:ln w="12700">
            <a:solidFill>
              <a:srgbClr val="FF0000"/>
            </a:solidFill>
          </a:ln>
        </p:spPr>
        <p:txBody>
          <a:bodyPr wrap="square" rtlCol="0">
            <a:spAutoFit/>
          </a:bodyPr>
          <a:lstStyle/>
          <a:p>
            <a:pPr algn="ctr"/>
            <a:r>
              <a:rPr lang="en-GB" sz="1600" b="1" dirty="0">
                <a:latin typeface="Arial" panose="020B0604020202020204" pitchFamily="34" charset="0"/>
                <a:cs typeface="Arial" panose="020B0604020202020204" pitchFamily="34" charset="0"/>
              </a:rPr>
              <a:t>On Day 10 if the investigation is going to take longer than thought the Customer Feedback Team will contact the Member directly with a revised date</a:t>
            </a:r>
          </a:p>
        </p:txBody>
      </p:sp>
      <p:sp>
        <p:nvSpPr>
          <p:cNvPr id="12" name="Rectangle 11">
            <a:extLst>
              <a:ext uri="{FF2B5EF4-FFF2-40B4-BE49-F238E27FC236}">
                <a16:creationId xmlns:a16="http://schemas.microsoft.com/office/drawing/2014/main" id="{0E2A1B1A-FE52-418E-9EA8-88673C891EB4}"/>
              </a:ext>
            </a:extLst>
          </p:cNvPr>
          <p:cNvSpPr/>
          <p:nvPr/>
        </p:nvSpPr>
        <p:spPr>
          <a:xfrm>
            <a:off x="0" y="179676"/>
            <a:ext cx="4146115" cy="750875"/>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latin typeface="Arial" panose="020B0604020202020204" pitchFamily="34" charset="0"/>
                <a:cs typeface="Arial" panose="020B0604020202020204" pitchFamily="34" charset="0"/>
              </a:rPr>
              <a:t>Members Enquiry Process</a:t>
            </a:r>
          </a:p>
        </p:txBody>
      </p:sp>
      <p:pic>
        <p:nvPicPr>
          <p:cNvPr id="2" name="Picture 1">
            <a:extLst>
              <a:ext uri="{FF2B5EF4-FFF2-40B4-BE49-F238E27FC236}">
                <a16:creationId xmlns:a16="http://schemas.microsoft.com/office/drawing/2014/main" id="{41ADA6F6-ABAC-4AE3-8B49-C9260A28A611}"/>
              </a:ext>
            </a:extLst>
          </p:cNvPr>
          <p:cNvPicPr>
            <a:picLocks noChangeAspect="1"/>
          </p:cNvPicPr>
          <p:nvPr/>
        </p:nvPicPr>
        <p:blipFill>
          <a:blip r:embed="rId8"/>
          <a:stretch>
            <a:fillRect/>
          </a:stretch>
        </p:blipFill>
        <p:spPr>
          <a:xfrm>
            <a:off x="344169" y="5826760"/>
            <a:ext cx="11533605" cy="1031240"/>
          </a:xfrm>
          <a:prstGeom prst="rect">
            <a:avLst/>
          </a:prstGeom>
        </p:spPr>
      </p:pic>
      <p:sp>
        <p:nvSpPr>
          <p:cNvPr id="4" name="Title 1">
            <a:extLst>
              <a:ext uri="{FF2B5EF4-FFF2-40B4-BE49-F238E27FC236}">
                <a16:creationId xmlns:a16="http://schemas.microsoft.com/office/drawing/2014/main" id="{94E009E6-3034-4733-A2D1-2D2243A7F06C}"/>
              </a:ext>
            </a:extLst>
          </p:cNvPr>
          <p:cNvSpPr txBox="1">
            <a:spLocks/>
          </p:cNvSpPr>
          <p:nvPr/>
        </p:nvSpPr>
        <p:spPr>
          <a:xfrm>
            <a:off x="167525" y="5449319"/>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7788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2BE3EF39-8371-481B-8FFB-75B78E26955F}"/>
              </a:ext>
            </a:extLst>
          </p:cNvPr>
          <p:cNvGraphicFramePr/>
          <p:nvPr>
            <p:extLst>
              <p:ext uri="{D42A27DB-BD31-4B8C-83A1-F6EECF244321}">
                <p14:modId xmlns:p14="http://schemas.microsoft.com/office/powerpoint/2010/main" val="670802423"/>
              </p:ext>
            </p:extLst>
          </p:nvPr>
        </p:nvGraphicFramePr>
        <p:xfrm>
          <a:off x="152722" y="507906"/>
          <a:ext cx="11761948" cy="3208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Rectangle 11">
            <a:extLst>
              <a:ext uri="{FF2B5EF4-FFF2-40B4-BE49-F238E27FC236}">
                <a16:creationId xmlns:a16="http://schemas.microsoft.com/office/drawing/2014/main" id="{0E2A1B1A-FE52-418E-9EA8-88673C891EB4}"/>
              </a:ext>
            </a:extLst>
          </p:cNvPr>
          <p:cNvSpPr/>
          <p:nvPr/>
        </p:nvSpPr>
        <p:spPr>
          <a:xfrm>
            <a:off x="0" y="179676"/>
            <a:ext cx="4146115" cy="750875"/>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Service Request Process (using My B&amp;D)</a:t>
            </a:r>
          </a:p>
        </p:txBody>
      </p:sp>
      <p:pic>
        <p:nvPicPr>
          <p:cNvPr id="2" name="Picture 1">
            <a:extLst>
              <a:ext uri="{FF2B5EF4-FFF2-40B4-BE49-F238E27FC236}">
                <a16:creationId xmlns:a16="http://schemas.microsoft.com/office/drawing/2014/main" id="{41ADA6F6-ABAC-4AE3-8B49-C9260A28A611}"/>
              </a:ext>
            </a:extLst>
          </p:cNvPr>
          <p:cNvPicPr>
            <a:picLocks noChangeAspect="1"/>
          </p:cNvPicPr>
          <p:nvPr/>
        </p:nvPicPr>
        <p:blipFill>
          <a:blip r:embed="rId8"/>
          <a:stretch>
            <a:fillRect/>
          </a:stretch>
        </p:blipFill>
        <p:spPr>
          <a:xfrm>
            <a:off x="344169" y="5826760"/>
            <a:ext cx="11533605" cy="1031240"/>
          </a:xfrm>
          <a:prstGeom prst="rect">
            <a:avLst/>
          </a:prstGeom>
        </p:spPr>
      </p:pic>
      <p:sp>
        <p:nvSpPr>
          <p:cNvPr id="4" name="Title 1">
            <a:extLst>
              <a:ext uri="{FF2B5EF4-FFF2-40B4-BE49-F238E27FC236}">
                <a16:creationId xmlns:a16="http://schemas.microsoft.com/office/drawing/2014/main" id="{94E009E6-3034-4733-A2D1-2D2243A7F06C}"/>
              </a:ext>
            </a:extLst>
          </p:cNvPr>
          <p:cNvSpPr txBox="1">
            <a:spLocks/>
          </p:cNvSpPr>
          <p:nvPr/>
        </p:nvSpPr>
        <p:spPr>
          <a:xfrm>
            <a:off x="152722" y="5489534"/>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highlight>
                <a:srgbClr val="FFFF00"/>
              </a:highligh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8D32133-0D97-4501-B307-CE48A3E89C1D}"/>
              </a:ext>
            </a:extLst>
          </p:cNvPr>
          <p:cNvSpPr txBox="1"/>
          <p:nvPr/>
        </p:nvSpPr>
        <p:spPr>
          <a:xfrm>
            <a:off x="152722" y="2883532"/>
            <a:ext cx="11603849" cy="1569660"/>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a:t>
            </a:r>
            <a:r>
              <a:rPr lang="en-GB" sz="1200" b="1" dirty="0">
                <a:latin typeface="Arial" panose="020B0604020202020204" pitchFamily="34" charset="0"/>
                <a:cs typeface="Arial" panose="020B0604020202020204" pitchFamily="34" charset="0"/>
              </a:rPr>
              <a:t>Raising members enquiries </a:t>
            </a:r>
            <a:br>
              <a:rPr lang="en-GB" sz="1200" dirty="0">
                <a:latin typeface="Arial" panose="020B0604020202020204" pitchFamily="34" charset="0"/>
                <a:cs typeface="Arial" panose="020B0604020202020204" pitchFamily="34" charset="0"/>
              </a:rPr>
            </a:br>
            <a:r>
              <a:rPr lang="en-GB" sz="1200" dirty="0">
                <a:latin typeface="Arial" panose="020B0604020202020204" pitchFamily="34" charset="0"/>
                <a:cs typeface="Arial" panose="020B0604020202020204" pitchFamily="34" charset="0"/>
              </a:rPr>
              <a:t>A Members enquiry should only be raised for a failed service request if:</a:t>
            </a:r>
            <a:br>
              <a:rPr lang="en-GB" sz="1200" dirty="0">
                <a:latin typeface="Arial" panose="020B0604020202020204" pitchFamily="34" charset="0"/>
                <a:cs typeface="Arial" panose="020B0604020202020204" pitchFamily="34" charset="0"/>
              </a:rPr>
            </a:br>
            <a:r>
              <a:rPr lang="en-GB" sz="1200" dirty="0">
                <a:latin typeface="Arial" panose="020B0604020202020204" pitchFamily="34" charset="0"/>
                <a:cs typeface="Arial" panose="020B0604020202020204" pitchFamily="34" charset="0"/>
              </a:rPr>
              <a:t>1. No response has been obtained from the service within 28 days of logging and you have chased at least once</a:t>
            </a:r>
          </a:p>
          <a:p>
            <a:r>
              <a:rPr lang="en-GB" sz="1200" dirty="0">
                <a:latin typeface="Arial" panose="020B0604020202020204" pitchFamily="34" charset="0"/>
                <a:cs typeface="Arial" panose="020B0604020202020204" pitchFamily="34" charset="0"/>
              </a:rPr>
              <a:t>2. The service request was deemed as complete on My B&amp;D but evidence shows that it was not (e.g. fly tip not cleared)</a:t>
            </a:r>
          </a:p>
          <a:p>
            <a:r>
              <a:rPr lang="en-GB" sz="1200" dirty="0">
                <a:latin typeface="Arial" panose="020B0604020202020204" pitchFamily="34" charset="0"/>
                <a:cs typeface="Arial" panose="020B0604020202020204" pitchFamily="34" charset="0"/>
              </a:rPr>
              <a:t>3. Ongoing issues for which a resolution has not been found. (e.g. 6 missed bin collections in a 8 week period which would indicate a specific issue with the address.)</a:t>
            </a:r>
          </a:p>
          <a:p>
            <a:endParaRPr lang="en-GB"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p>
        </p:txBody>
      </p:sp>
      <p:sp>
        <p:nvSpPr>
          <p:cNvPr id="8" name="TextBox 7">
            <a:extLst>
              <a:ext uri="{FF2B5EF4-FFF2-40B4-BE49-F238E27FC236}">
                <a16:creationId xmlns:a16="http://schemas.microsoft.com/office/drawing/2014/main" id="{E9619046-E9F7-4104-ADB5-1949F42FE589}"/>
              </a:ext>
            </a:extLst>
          </p:cNvPr>
          <p:cNvSpPr txBox="1"/>
          <p:nvPr/>
        </p:nvSpPr>
        <p:spPr>
          <a:xfrm>
            <a:off x="302015" y="4162064"/>
            <a:ext cx="11533605" cy="1569660"/>
          </a:xfrm>
          <a:prstGeom prst="rect">
            <a:avLst/>
          </a:prstGeom>
          <a:solidFill>
            <a:srgbClr val="FF0000"/>
          </a:solidFill>
          <a:ln>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GB" sz="1600" dirty="0">
                <a:latin typeface="Arial" panose="020B0604020202020204" pitchFamily="34" charset="0"/>
                <a:cs typeface="Arial" panose="020B0604020202020204" pitchFamily="34" charset="0"/>
              </a:rPr>
              <a:t>We recommend using My B&amp;D for the following service requests: </a:t>
            </a:r>
          </a:p>
          <a:p>
            <a:pPr algn="ctr"/>
            <a:r>
              <a:rPr lang="en-GB" sz="1600" dirty="0">
                <a:latin typeface="Arial" panose="020B0604020202020204" pitchFamily="34" charset="0"/>
                <a:cs typeface="Arial" panose="020B0604020202020204" pitchFamily="34" charset="0"/>
              </a:rPr>
              <a:t>report environmental health or waste issues such as fly-tipping</a:t>
            </a:r>
          </a:p>
          <a:p>
            <a:pPr algn="ctr"/>
            <a:r>
              <a:rPr lang="en-GB" sz="1600" dirty="0">
                <a:latin typeface="Arial" panose="020B0604020202020204" pitchFamily="34" charset="0"/>
                <a:cs typeface="Arial" panose="020B0604020202020204" pitchFamily="34" charset="0"/>
              </a:rPr>
              <a:t>report a missed bin collection or requesting a bulky waste collection</a:t>
            </a:r>
          </a:p>
          <a:p>
            <a:pPr algn="ctr"/>
            <a:endParaRPr lang="en-GB" sz="1600" dirty="0">
              <a:latin typeface="Arial" panose="020B0604020202020204" pitchFamily="34" charset="0"/>
              <a:cs typeface="Arial" panose="020B0604020202020204" pitchFamily="34" charset="0"/>
            </a:endParaRPr>
          </a:p>
          <a:p>
            <a:pPr algn="ctr"/>
            <a:r>
              <a:rPr lang="en-GB" sz="1600" dirty="0">
                <a:latin typeface="Arial" panose="020B0604020202020204" pitchFamily="34" charset="0"/>
                <a:cs typeface="Arial" panose="020B0604020202020204" pitchFamily="34" charset="0"/>
              </a:rPr>
              <a:t>As you can track and chase requests without having to email the service</a:t>
            </a:r>
          </a:p>
          <a:p>
            <a:pPr algn="ctr"/>
            <a:r>
              <a:rPr lang="en-GB" sz="1600" dirty="0">
                <a:latin typeface="Arial" panose="020B0604020202020204" pitchFamily="34" charset="0"/>
                <a:cs typeface="Arial" panose="020B0604020202020204" pitchFamily="34" charset="0"/>
              </a:rPr>
              <a:t>We can use the data to track how services are performing and use to reinforce good practices and work on improvements </a:t>
            </a:r>
          </a:p>
        </p:txBody>
      </p:sp>
    </p:spTree>
    <p:extLst>
      <p:ext uri="{BB962C8B-B14F-4D97-AF65-F5344CB8AC3E}">
        <p14:creationId xmlns:p14="http://schemas.microsoft.com/office/powerpoint/2010/main" val="56677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478F2C9A-EC15-4578-889C-83D6CF57AA20}"/>
              </a:ext>
            </a:extLst>
          </p:cNvPr>
          <p:cNvSpPr/>
          <p:nvPr/>
        </p:nvSpPr>
        <p:spPr>
          <a:xfrm>
            <a:off x="966952" y="1204108"/>
            <a:ext cx="2669406" cy="1781175"/>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lnSpcReduction="10000"/>
          </a:bodyPr>
          <a:lstStyle/>
          <a:p>
            <a:pPr>
              <a:lnSpc>
                <a:spcPct val="90000"/>
              </a:lnSpc>
              <a:spcBef>
                <a:spcPct val="0"/>
              </a:spcBef>
              <a:spcAft>
                <a:spcPts val="600"/>
              </a:spcAft>
            </a:pPr>
            <a:r>
              <a:rPr lang="en-US" sz="3200" b="1" kern="1200" dirty="0">
                <a:solidFill>
                  <a:srgbClr val="FFFFFF"/>
                </a:solidFill>
                <a:latin typeface="Arial" panose="020B0604020202020204" pitchFamily="34" charset="0"/>
                <a:ea typeface="+mj-ea"/>
                <a:cs typeface="Arial" panose="020B0604020202020204" pitchFamily="34" charset="0"/>
              </a:rPr>
              <a:t>Service Requests (using Report it)</a:t>
            </a:r>
          </a:p>
        </p:txBody>
      </p:sp>
      <p:sp>
        <p:nvSpPr>
          <p:cNvPr id="3" name="TextBox 2">
            <a:extLst>
              <a:ext uri="{FF2B5EF4-FFF2-40B4-BE49-F238E27FC236}">
                <a16:creationId xmlns:a16="http://schemas.microsoft.com/office/drawing/2014/main" id="{DA08FA81-5730-4DD9-B0F6-602A51AA6E55}"/>
              </a:ext>
            </a:extLst>
          </p:cNvPr>
          <p:cNvSpPr txBox="1"/>
          <p:nvPr/>
        </p:nvSpPr>
        <p:spPr>
          <a:xfrm>
            <a:off x="212113" y="3404422"/>
            <a:ext cx="4272802" cy="3336012"/>
          </a:xfrm>
          <a:prstGeom prst="rect">
            <a:avLst/>
          </a:prstGeom>
        </p:spPr>
        <p:txBody>
          <a:bodyPr vert="horz" lIns="91440" tIns="45720" rIns="91440" bIns="45720" rtlCol="0">
            <a:normAutofit/>
          </a:bodyPr>
          <a:lstStyle/>
          <a:p>
            <a:pPr>
              <a:lnSpc>
                <a:spcPct val="90000"/>
              </a:lnSpc>
              <a:spcAft>
                <a:spcPts val="600"/>
              </a:spcAft>
            </a:pPr>
            <a:r>
              <a:rPr lang="en-US" sz="1400" dirty="0">
                <a:latin typeface="Arial" panose="020B0604020202020204" pitchFamily="34" charset="0"/>
                <a:cs typeface="Arial" panose="020B0604020202020204" pitchFamily="34" charset="0"/>
              </a:rPr>
              <a:t>To support customers and Members we have other reporting functions other than My B&amp;D</a:t>
            </a:r>
          </a:p>
          <a:p>
            <a:pPr>
              <a:lnSpc>
                <a:spcPct val="90000"/>
              </a:lnSpc>
              <a:spcAft>
                <a:spcPts val="600"/>
              </a:spcAft>
            </a:pPr>
            <a:endParaRPr lang="en-US" sz="1400" dirty="0">
              <a:latin typeface="Arial" panose="020B0604020202020204" pitchFamily="34" charset="0"/>
              <a:cs typeface="Arial" panose="020B0604020202020204" pitchFamily="34" charset="0"/>
            </a:endParaRPr>
          </a:p>
          <a:p>
            <a:pPr>
              <a:lnSpc>
                <a:spcPct val="90000"/>
              </a:lnSpc>
              <a:spcAft>
                <a:spcPts val="600"/>
              </a:spcAft>
            </a:pPr>
            <a:r>
              <a:rPr lang="en-US" sz="1400" b="1" dirty="0">
                <a:latin typeface="Arial" panose="020B0604020202020204" pitchFamily="34" charset="0"/>
                <a:cs typeface="Arial" panose="020B0604020202020204" pitchFamily="34" charset="0"/>
              </a:rPr>
              <a:t>Report it via website </a:t>
            </a:r>
            <a:r>
              <a:rPr lang="en-US" sz="1400" dirty="0">
                <a:latin typeface="Arial" panose="020B0604020202020204" pitchFamily="34" charset="0"/>
                <a:cs typeface="Arial" panose="020B0604020202020204" pitchFamily="34" charset="0"/>
                <a:hlinkClick r:id="rId2"/>
              </a:rPr>
              <a:t>https://www.lbbd.gov.uk/report-it</a:t>
            </a:r>
            <a:endParaRPr lang="en-US" sz="1400" dirty="0">
              <a:latin typeface="Arial" panose="020B0604020202020204" pitchFamily="34" charset="0"/>
              <a:cs typeface="Arial" panose="020B0604020202020204" pitchFamily="34" charset="0"/>
            </a:endParaRPr>
          </a:p>
          <a:p>
            <a:pPr>
              <a:lnSpc>
                <a:spcPct val="90000"/>
              </a:lnSpc>
              <a:spcAft>
                <a:spcPts val="600"/>
              </a:spcAft>
            </a:pPr>
            <a:r>
              <a:rPr lang="en-US" sz="1400" dirty="0">
                <a:latin typeface="Arial" panose="020B0604020202020204" pitchFamily="34" charset="0"/>
                <a:cs typeface="Arial" panose="020B0604020202020204" pitchFamily="34" charset="0"/>
              </a:rPr>
              <a:t>(each form will state, an SLA once submitted, and information is contained on each tile before you submit) </a:t>
            </a:r>
          </a:p>
          <a:p>
            <a:pPr>
              <a:lnSpc>
                <a:spcPct val="90000"/>
              </a:lnSpc>
              <a:spcAft>
                <a:spcPts val="600"/>
              </a:spcAft>
            </a:pPr>
            <a:endParaRPr lang="en-US" sz="1400" b="1" dirty="0">
              <a:latin typeface="Arial" panose="020B0604020202020204" pitchFamily="34" charset="0"/>
              <a:cs typeface="Arial" panose="020B0604020202020204" pitchFamily="34" charset="0"/>
            </a:endParaRPr>
          </a:p>
          <a:p>
            <a:pPr>
              <a:lnSpc>
                <a:spcPct val="90000"/>
              </a:lnSpc>
              <a:spcAft>
                <a:spcPts val="600"/>
              </a:spcAft>
            </a:pPr>
            <a:r>
              <a:rPr lang="en-US" sz="1400" b="1" dirty="0">
                <a:latin typeface="Arial" panose="020B0604020202020204" pitchFamily="34" charset="0"/>
                <a:cs typeface="Arial" panose="020B0604020202020204" pitchFamily="34" charset="0"/>
              </a:rPr>
              <a:t>Resident Housing Repairs(non-emergency) </a:t>
            </a:r>
            <a:r>
              <a:rPr lang="en-US" sz="1400" dirty="0">
                <a:latin typeface="Arial" panose="020B0604020202020204" pitchFamily="34" charset="0"/>
                <a:cs typeface="Arial" panose="020B0604020202020204" pitchFamily="34" charset="0"/>
                <a:hlinkClick r:id="rId3"/>
              </a:rPr>
              <a:t>https://www.lbbd.gov.uk/council-house-repairs</a:t>
            </a:r>
            <a:r>
              <a:rPr lang="en-US" sz="1400" dirty="0">
                <a:latin typeface="Arial" panose="020B0604020202020204" pitchFamily="34" charset="0"/>
                <a:cs typeface="Arial" panose="020B0604020202020204" pitchFamily="34" charset="0"/>
              </a:rPr>
              <a:t> </a:t>
            </a:r>
          </a:p>
          <a:p>
            <a:pPr>
              <a:lnSpc>
                <a:spcPct val="90000"/>
              </a:lnSpc>
              <a:spcAft>
                <a:spcPts val="600"/>
              </a:spcAft>
            </a:pPr>
            <a:endParaRPr lang="en-US" sz="1400" dirty="0">
              <a:latin typeface="Arial" panose="020B0604020202020204" pitchFamily="34" charset="0"/>
              <a:cs typeface="Arial" panose="020B0604020202020204" pitchFamily="34" charset="0"/>
            </a:endParaRPr>
          </a:p>
          <a:p>
            <a:pPr>
              <a:lnSpc>
                <a:spcPct val="90000"/>
              </a:lnSpc>
              <a:spcAft>
                <a:spcPts val="600"/>
              </a:spcAft>
            </a:pPr>
            <a:r>
              <a:rPr lang="en-US" sz="1400" dirty="0">
                <a:latin typeface="Arial" panose="020B0604020202020204" pitchFamily="34" charset="0"/>
                <a:cs typeface="Arial" panose="020B0604020202020204" pitchFamily="34" charset="0"/>
              </a:rPr>
              <a:t>The platforms enables both customers and members to report issues directly</a:t>
            </a:r>
          </a:p>
        </p:txBody>
      </p:sp>
      <p:pic>
        <p:nvPicPr>
          <p:cNvPr id="5" name="Picture 4">
            <a:extLst>
              <a:ext uri="{FF2B5EF4-FFF2-40B4-BE49-F238E27FC236}">
                <a16:creationId xmlns:a16="http://schemas.microsoft.com/office/drawing/2014/main" id="{8F81A6D2-4763-4478-8C0A-834E5509D34A}"/>
              </a:ext>
            </a:extLst>
          </p:cNvPr>
          <p:cNvPicPr>
            <a:picLocks noChangeAspect="1"/>
          </p:cNvPicPr>
          <p:nvPr/>
        </p:nvPicPr>
        <p:blipFill>
          <a:blip r:embed="rId4"/>
          <a:stretch>
            <a:fillRect/>
          </a:stretch>
        </p:blipFill>
        <p:spPr>
          <a:xfrm>
            <a:off x="4922879" y="221501"/>
            <a:ext cx="7269121" cy="6414998"/>
          </a:xfrm>
          <a:prstGeom prst="rect">
            <a:avLst/>
          </a:prstGeom>
        </p:spPr>
      </p:pic>
      <p:sp>
        <p:nvSpPr>
          <p:cNvPr id="6" name="Arrow: Right 5">
            <a:extLst>
              <a:ext uri="{FF2B5EF4-FFF2-40B4-BE49-F238E27FC236}">
                <a16:creationId xmlns:a16="http://schemas.microsoft.com/office/drawing/2014/main" id="{3DF315B4-5766-4A41-A612-41C2C06D325E}"/>
              </a:ext>
            </a:extLst>
          </p:cNvPr>
          <p:cNvSpPr/>
          <p:nvPr/>
        </p:nvSpPr>
        <p:spPr>
          <a:xfrm>
            <a:off x="2915129" y="4293326"/>
            <a:ext cx="2007750" cy="29609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a:extLst>
              <a:ext uri="{FF2B5EF4-FFF2-40B4-BE49-F238E27FC236}">
                <a16:creationId xmlns:a16="http://schemas.microsoft.com/office/drawing/2014/main" id="{6F768C2E-6BB2-4F71-91A9-7D5289D0C10D}"/>
              </a:ext>
            </a:extLst>
          </p:cNvPr>
          <p:cNvSpPr txBox="1"/>
          <p:nvPr/>
        </p:nvSpPr>
        <p:spPr>
          <a:xfrm>
            <a:off x="9165590" y="6497999"/>
            <a:ext cx="2873607" cy="276999"/>
          </a:xfrm>
          <a:prstGeom prst="rect">
            <a:avLst/>
          </a:prstGeom>
          <a:noFill/>
        </p:spPr>
        <p:txBody>
          <a:bodyPr wrap="none" rtlCol="0">
            <a:spAutoFit/>
          </a:bodyPr>
          <a:lstStyle/>
          <a:p>
            <a:r>
              <a:rPr lang="en-GB" sz="1200" i="1" dirty="0">
                <a:latin typeface="Arial" panose="020B0604020202020204" pitchFamily="34" charset="0"/>
                <a:cs typeface="Arial" panose="020B0604020202020204" pitchFamily="34" charset="0"/>
              </a:rPr>
              <a:t>*Please see Appendix 1 for more detail </a:t>
            </a:r>
          </a:p>
        </p:txBody>
      </p:sp>
    </p:spTree>
    <p:extLst>
      <p:ext uri="{BB962C8B-B14F-4D97-AF65-F5344CB8AC3E}">
        <p14:creationId xmlns:p14="http://schemas.microsoft.com/office/powerpoint/2010/main" val="1629433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7C27876-BBA8-4885-BEF0-DA8430C15916}"/>
              </a:ext>
            </a:extLst>
          </p:cNvPr>
          <p:cNvSpPr/>
          <p:nvPr/>
        </p:nvSpPr>
        <p:spPr>
          <a:xfrm>
            <a:off x="343296" y="1366657"/>
            <a:ext cx="11348185" cy="980023"/>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95000"/>
                    <a:lumOff val="5000"/>
                  </a:schemeClr>
                </a:solidFill>
                <a:latin typeface="Arial" panose="020B0604020202020204" pitchFamily="34" charset="0"/>
                <a:cs typeface="Arial" panose="020B0604020202020204" pitchFamily="34" charset="0"/>
              </a:rPr>
              <a:t>Following the 10 day period further chases are undertaken on a regular basis by the Feedback Team to ensure that cases remain a priority to close. </a:t>
            </a:r>
          </a:p>
        </p:txBody>
      </p:sp>
      <p:sp>
        <p:nvSpPr>
          <p:cNvPr id="4" name="Rectangle 3">
            <a:extLst>
              <a:ext uri="{FF2B5EF4-FFF2-40B4-BE49-F238E27FC236}">
                <a16:creationId xmlns:a16="http://schemas.microsoft.com/office/drawing/2014/main" id="{FC2E10BB-C2D8-4F01-9592-57BA23FA17DF}"/>
              </a:ext>
            </a:extLst>
          </p:cNvPr>
          <p:cNvSpPr/>
          <p:nvPr/>
        </p:nvSpPr>
        <p:spPr>
          <a:xfrm>
            <a:off x="343297" y="2782786"/>
            <a:ext cx="11348185" cy="980023"/>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95000"/>
                    <a:lumOff val="5000"/>
                  </a:schemeClr>
                </a:solidFill>
                <a:latin typeface="Arial" panose="020B0604020202020204" pitchFamily="34" charset="0"/>
                <a:cs typeface="Arial" panose="020B0604020202020204" pitchFamily="34" charset="0"/>
              </a:rPr>
              <a:t>Weekly Reports on a Monday are sent to all Directors so that they are aware of any case which goes over the due date. It is the expectation that Directors will monitor the open cases list to ensure teams are closing cases. </a:t>
            </a:r>
          </a:p>
        </p:txBody>
      </p:sp>
      <p:sp>
        <p:nvSpPr>
          <p:cNvPr id="5" name="Rectangle 4">
            <a:extLst>
              <a:ext uri="{FF2B5EF4-FFF2-40B4-BE49-F238E27FC236}">
                <a16:creationId xmlns:a16="http://schemas.microsoft.com/office/drawing/2014/main" id="{5742CC5D-0A3F-42D9-AC87-17EDE7B6894A}"/>
              </a:ext>
            </a:extLst>
          </p:cNvPr>
          <p:cNvSpPr/>
          <p:nvPr/>
        </p:nvSpPr>
        <p:spPr>
          <a:xfrm>
            <a:off x="343295" y="4198915"/>
            <a:ext cx="11348185" cy="980023"/>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95000"/>
                    <a:lumOff val="5000"/>
                  </a:schemeClr>
                </a:solidFill>
                <a:latin typeface="Arial" panose="020B0604020202020204" pitchFamily="34" charset="0"/>
                <a:cs typeface="Arial" panose="020B0604020202020204" pitchFamily="34" charset="0"/>
              </a:rPr>
              <a:t>Monday AM a report is produced for both the Chief Executive and Deputy Chief Executive which is also sent to all Heads of Service who have teams who appear. </a:t>
            </a:r>
          </a:p>
        </p:txBody>
      </p:sp>
      <p:sp>
        <p:nvSpPr>
          <p:cNvPr id="6" name="Rectangle 5">
            <a:extLst>
              <a:ext uri="{FF2B5EF4-FFF2-40B4-BE49-F238E27FC236}">
                <a16:creationId xmlns:a16="http://schemas.microsoft.com/office/drawing/2014/main" id="{177BFB1B-750C-418E-8052-F3DF84B28C8B}"/>
              </a:ext>
            </a:extLst>
          </p:cNvPr>
          <p:cNvSpPr/>
          <p:nvPr/>
        </p:nvSpPr>
        <p:spPr>
          <a:xfrm>
            <a:off x="0" y="179676"/>
            <a:ext cx="4146115" cy="750875"/>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atin typeface="Arial" panose="020B0604020202020204" pitchFamily="34" charset="0"/>
                <a:cs typeface="Arial" panose="020B0604020202020204" pitchFamily="34" charset="0"/>
              </a:rPr>
              <a:t>Overdue Casework </a:t>
            </a:r>
          </a:p>
        </p:txBody>
      </p:sp>
    </p:spTree>
    <p:extLst>
      <p:ext uri="{BB962C8B-B14F-4D97-AF65-F5344CB8AC3E}">
        <p14:creationId xmlns:p14="http://schemas.microsoft.com/office/powerpoint/2010/main" val="4045613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F863DD41-71F9-485A-AC56-1EFFA28636CF}"/>
              </a:ext>
            </a:extLst>
          </p:cNvPr>
          <p:cNvGraphicFramePr>
            <a:graphicFrameLocks noGrp="1"/>
          </p:cNvGraphicFramePr>
          <p:nvPr/>
        </p:nvGraphicFramePr>
        <p:xfrm>
          <a:off x="792420" y="1064024"/>
          <a:ext cx="3511870" cy="4729952"/>
        </p:xfrm>
        <a:graphic>
          <a:graphicData uri="http://schemas.openxmlformats.org/drawingml/2006/table">
            <a:tbl>
              <a:tblPr>
                <a:tableStyleId>{5C22544A-7EE6-4342-B048-85BDC9FD1C3A}</a:tableStyleId>
              </a:tblPr>
              <a:tblGrid>
                <a:gridCol w="3511870">
                  <a:extLst>
                    <a:ext uri="{9D8B030D-6E8A-4147-A177-3AD203B41FA5}">
                      <a16:colId xmlns:a16="http://schemas.microsoft.com/office/drawing/2014/main" val="2149547734"/>
                    </a:ext>
                  </a:extLst>
                </a:gridCol>
              </a:tblGrid>
              <a:tr h="204750">
                <a:tc>
                  <a:txBody>
                    <a:bodyPr/>
                    <a:lstStyle/>
                    <a:p>
                      <a:pPr algn="l" fontAlgn="ctr"/>
                      <a:r>
                        <a:rPr lang="en-GB" sz="1200" b="1" i="0" u="none" strike="noStrike" dirty="0">
                          <a:solidFill>
                            <a:srgbClr val="C00000"/>
                          </a:solidFill>
                          <a:effectLst/>
                          <a:latin typeface="Calibri" panose="020F0502020204030204" pitchFamily="34" charset="0"/>
                        </a:rPr>
                        <a:t>WASTE &amp; ENFORCEMENT</a:t>
                      </a:r>
                    </a:p>
                  </a:txBody>
                  <a:tcPr marL="6350" marR="6350" marT="6350" marB="0" anchor="ctr">
                    <a:solidFill>
                      <a:schemeClr val="bg1">
                        <a:lumMod val="95000"/>
                      </a:schemeClr>
                    </a:solidFill>
                  </a:tcPr>
                </a:tc>
                <a:extLst>
                  <a:ext uri="{0D108BD9-81ED-4DB2-BD59-A6C34878D82A}">
                    <a16:rowId xmlns:a16="http://schemas.microsoft.com/office/drawing/2014/main" val="2023789751"/>
                  </a:ext>
                </a:extLst>
              </a:tr>
              <a:tr h="204750">
                <a:tc>
                  <a:txBody>
                    <a:bodyPr/>
                    <a:lstStyle/>
                    <a:p>
                      <a:pPr algn="l" fontAlgn="ctr"/>
                      <a:r>
                        <a:rPr lang="en-GB" sz="1600" u="none" strike="noStrike" dirty="0">
                          <a:effectLst/>
                        </a:rPr>
                        <a:t>Report dumped rubbish (fly-tipping)</a:t>
                      </a:r>
                      <a:endParaRPr lang="en-GB" sz="1600" b="0" i="0" u="none" strike="noStrike" dirty="0">
                        <a:solidFill>
                          <a:srgbClr val="000000"/>
                        </a:solidFill>
                        <a:effectLst/>
                        <a:latin typeface="Calibri" panose="020F0502020204030204" pitchFamily="34" charset="0"/>
                      </a:endParaRPr>
                    </a:p>
                  </a:txBody>
                  <a:tcPr marL="6350" marR="6350" marT="6350" marB="0" anchor="ctr">
                    <a:solidFill>
                      <a:schemeClr val="bg1">
                        <a:lumMod val="95000"/>
                      </a:schemeClr>
                    </a:solidFill>
                  </a:tcPr>
                </a:tc>
                <a:extLst>
                  <a:ext uri="{0D108BD9-81ED-4DB2-BD59-A6C34878D82A}">
                    <a16:rowId xmlns:a16="http://schemas.microsoft.com/office/drawing/2014/main" val="1081105406"/>
                  </a:ext>
                </a:extLst>
              </a:tr>
              <a:tr h="204750">
                <a:tc>
                  <a:txBody>
                    <a:bodyPr/>
                    <a:lstStyle/>
                    <a:p>
                      <a:pPr algn="l" fontAlgn="ctr"/>
                      <a:r>
                        <a:rPr lang="en-GB" sz="1600" u="none" strike="noStrike" dirty="0">
                          <a:effectLst/>
                        </a:rPr>
                        <a:t>Report noise</a:t>
                      </a:r>
                      <a:endParaRPr lang="en-GB" sz="1600" b="0" i="0" u="none" strike="noStrike" dirty="0">
                        <a:solidFill>
                          <a:srgbClr val="000000"/>
                        </a:solidFill>
                        <a:effectLst/>
                        <a:latin typeface="Calibri" panose="020F0502020204030204" pitchFamily="34" charset="0"/>
                      </a:endParaRPr>
                    </a:p>
                  </a:txBody>
                  <a:tcPr marL="6350" marR="6350" marT="6350" marB="0" anchor="ctr">
                    <a:solidFill>
                      <a:schemeClr val="bg1">
                        <a:lumMod val="95000"/>
                      </a:schemeClr>
                    </a:solidFill>
                  </a:tcPr>
                </a:tc>
                <a:extLst>
                  <a:ext uri="{0D108BD9-81ED-4DB2-BD59-A6C34878D82A}">
                    <a16:rowId xmlns:a16="http://schemas.microsoft.com/office/drawing/2014/main" val="1915293705"/>
                  </a:ext>
                </a:extLst>
              </a:tr>
              <a:tr h="204750">
                <a:tc>
                  <a:txBody>
                    <a:bodyPr/>
                    <a:lstStyle/>
                    <a:p>
                      <a:pPr algn="l" fontAlgn="ctr"/>
                      <a:r>
                        <a:rPr lang="en-GB" sz="1600" u="none" strike="noStrike" dirty="0">
                          <a:effectLst/>
                        </a:rPr>
                        <a:t>Smoke and smells nuisance</a:t>
                      </a:r>
                      <a:endParaRPr lang="en-GB" sz="1600" b="0" i="0" u="none" strike="noStrike" dirty="0">
                        <a:solidFill>
                          <a:srgbClr val="000000"/>
                        </a:solidFill>
                        <a:effectLst/>
                        <a:latin typeface="Calibri" panose="020F0502020204030204" pitchFamily="34" charset="0"/>
                      </a:endParaRPr>
                    </a:p>
                  </a:txBody>
                  <a:tcPr marL="6350" marR="6350" marT="6350" marB="0" anchor="ctr">
                    <a:solidFill>
                      <a:schemeClr val="bg1">
                        <a:lumMod val="95000"/>
                      </a:schemeClr>
                    </a:solidFill>
                  </a:tcPr>
                </a:tc>
                <a:extLst>
                  <a:ext uri="{0D108BD9-81ED-4DB2-BD59-A6C34878D82A}">
                    <a16:rowId xmlns:a16="http://schemas.microsoft.com/office/drawing/2014/main" val="3958102188"/>
                  </a:ext>
                </a:extLst>
              </a:tr>
              <a:tr h="204750">
                <a:tc>
                  <a:txBody>
                    <a:bodyPr/>
                    <a:lstStyle/>
                    <a:p>
                      <a:pPr algn="l" fontAlgn="ctr"/>
                      <a:r>
                        <a:rPr lang="en-GB" sz="1600" u="none" strike="noStrike" dirty="0">
                          <a:effectLst/>
                        </a:rPr>
                        <a:t>Report eyesore (untidy) garden</a:t>
                      </a:r>
                      <a:endParaRPr lang="en-GB" sz="1600" b="0" i="0" u="none" strike="noStrike" dirty="0">
                        <a:solidFill>
                          <a:srgbClr val="000000"/>
                        </a:solidFill>
                        <a:effectLst/>
                        <a:latin typeface="Calibri" panose="020F0502020204030204" pitchFamily="34" charset="0"/>
                      </a:endParaRPr>
                    </a:p>
                  </a:txBody>
                  <a:tcPr marL="6350" marR="6350" marT="6350" marB="0" anchor="ctr">
                    <a:solidFill>
                      <a:schemeClr val="bg1">
                        <a:lumMod val="95000"/>
                      </a:schemeClr>
                    </a:solidFill>
                  </a:tcPr>
                </a:tc>
                <a:extLst>
                  <a:ext uri="{0D108BD9-81ED-4DB2-BD59-A6C34878D82A}">
                    <a16:rowId xmlns:a16="http://schemas.microsoft.com/office/drawing/2014/main" val="776952571"/>
                  </a:ext>
                </a:extLst>
              </a:tr>
              <a:tr h="204750">
                <a:tc>
                  <a:txBody>
                    <a:bodyPr/>
                    <a:lstStyle/>
                    <a:p>
                      <a:pPr algn="l" fontAlgn="ctr"/>
                      <a:r>
                        <a:rPr lang="en-GB" sz="1600" u="none" strike="noStrike" dirty="0">
                          <a:effectLst/>
                        </a:rPr>
                        <a:t>Report illegal front garden parking</a:t>
                      </a:r>
                      <a:endParaRPr lang="en-GB" sz="1600" b="0" i="0" u="none" strike="noStrike" dirty="0">
                        <a:solidFill>
                          <a:srgbClr val="000000"/>
                        </a:solidFill>
                        <a:effectLst/>
                        <a:latin typeface="Calibri" panose="020F0502020204030204" pitchFamily="34" charset="0"/>
                      </a:endParaRPr>
                    </a:p>
                  </a:txBody>
                  <a:tcPr marL="6350" marR="6350" marT="6350" marB="0" anchor="ctr">
                    <a:solidFill>
                      <a:schemeClr val="bg1">
                        <a:lumMod val="95000"/>
                      </a:schemeClr>
                    </a:solidFill>
                  </a:tcPr>
                </a:tc>
                <a:extLst>
                  <a:ext uri="{0D108BD9-81ED-4DB2-BD59-A6C34878D82A}">
                    <a16:rowId xmlns:a16="http://schemas.microsoft.com/office/drawing/2014/main" val="1837566822"/>
                  </a:ext>
                </a:extLst>
              </a:tr>
              <a:tr h="204750">
                <a:tc>
                  <a:txBody>
                    <a:bodyPr/>
                    <a:lstStyle/>
                    <a:p>
                      <a:pPr algn="l" fontAlgn="ctr"/>
                      <a:r>
                        <a:rPr lang="en-GB" sz="1600" u="none" strike="noStrike" dirty="0">
                          <a:effectLst/>
                        </a:rPr>
                        <a:t>Report filthy and verminous property</a:t>
                      </a:r>
                      <a:endParaRPr lang="en-GB" sz="1600" b="0" i="0" u="none" strike="noStrike" dirty="0">
                        <a:solidFill>
                          <a:srgbClr val="000000"/>
                        </a:solidFill>
                        <a:effectLst/>
                        <a:latin typeface="Calibri" panose="020F0502020204030204" pitchFamily="34" charset="0"/>
                      </a:endParaRPr>
                    </a:p>
                  </a:txBody>
                  <a:tcPr marL="6350" marR="6350" marT="6350" marB="0" anchor="ctr">
                    <a:solidFill>
                      <a:schemeClr val="bg1">
                        <a:lumMod val="95000"/>
                      </a:schemeClr>
                    </a:solidFill>
                  </a:tcPr>
                </a:tc>
                <a:extLst>
                  <a:ext uri="{0D108BD9-81ED-4DB2-BD59-A6C34878D82A}">
                    <a16:rowId xmlns:a16="http://schemas.microsoft.com/office/drawing/2014/main" val="2586047603"/>
                  </a:ext>
                </a:extLst>
              </a:tr>
              <a:tr h="204750">
                <a:tc>
                  <a:txBody>
                    <a:bodyPr/>
                    <a:lstStyle/>
                    <a:p>
                      <a:pPr algn="l" fontAlgn="ctr"/>
                      <a:r>
                        <a:rPr lang="en-GB" sz="1600" u="none" strike="noStrike" dirty="0">
                          <a:effectLst/>
                        </a:rPr>
                        <a:t>Report suspected food poisoning</a:t>
                      </a:r>
                      <a:endParaRPr lang="en-GB" sz="1600" b="0" i="0" u="none" strike="noStrike" dirty="0">
                        <a:solidFill>
                          <a:srgbClr val="000000"/>
                        </a:solidFill>
                        <a:effectLst/>
                        <a:latin typeface="Calibri" panose="020F0502020204030204" pitchFamily="34" charset="0"/>
                      </a:endParaRPr>
                    </a:p>
                  </a:txBody>
                  <a:tcPr marL="6350" marR="6350" marT="6350" marB="0" anchor="ctr">
                    <a:solidFill>
                      <a:schemeClr val="bg1">
                        <a:lumMod val="95000"/>
                      </a:schemeClr>
                    </a:solidFill>
                  </a:tcPr>
                </a:tc>
                <a:extLst>
                  <a:ext uri="{0D108BD9-81ED-4DB2-BD59-A6C34878D82A}">
                    <a16:rowId xmlns:a16="http://schemas.microsoft.com/office/drawing/2014/main" val="1544584473"/>
                  </a:ext>
                </a:extLst>
              </a:tr>
              <a:tr h="204750">
                <a:tc>
                  <a:txBody>
                    <a:bodyPr/>
                    <a:lstStyle/>
                    <a:p>
                      <a:pPr algn="l" fontAlgn="ctr"/>
                      <a:r>
                        <a:rPr lang="en-GB" sz="1600" u="none" strike="noStrike" dirty="0">
                          <a:effectLst/>
                        </a:rPr>
                        <a:t>Report abandoned vehicles</a:t>
                      </a:r>
                      <a:endParaRPr lang="en-GB" sz="1600" b="0" i="0" u="none" strike="noStrike" dirty="0">
                        <a:solidFill>
                          <a:srgbClr val="000000"/>
                        </a:solidFill>
                        <a:effectLst/>
                        <a:latin typeface="Calibri" panose="020F0502020204030204" pitchFamily="34" charset="0"/>
                      </a:endParaRPr>
                    </a:p>
                  </a:txBody>
                  <a:tcPr marL="6350" marR="6350" marT="6350" marB="0" anchor="ctr">
                    <a:solidFill>
                      <a:schemeClr val="bg1">
                        <a:lumMod val="95000"/>
                      </a:schemeClr>
                    </a:solidFill>
                  </a:tcPr>
                </a:tc>
                <a:extLst>
                  <a:ext uri="{0D108BD9-81ED-4DB2-BD59-A6C34878D82A}">
                    <a16:rowId xmlns:a16="http://schemas.microsoft.com/office/drawing/2014/main" val="2278082945"/>
                  </a:ext>
                </a:extLst>
              </a:tr>
              <a:tr h="204750">
                <a:tc>
                  <a:txBody>
                    <a:bodyPr/>
                    <a:lstStyle/>
                    <a:p>
                      <a:pPr algn="l" fontAlgn="ctr"/>
                      <a:r>
                        <a:rPr lang="en-GB" sz="1600" u="none" strike="noStrike" dirty="0">
                          <a:effectLst/>
                        </a:rPr>
                        <a:t>Report fly-posting (unauthorised stickers and posters)</a:t>
                      </a:r>
                      <a:endParaRPr lang="en-GB" sz="1600" b="0" i="0" u="none" strike="noStrike" dirty="0">
                        <a:solidFill>
                          <a:srgbClr val="000000"/>
                        </a:solidFill>
                        <a:effectLst/>
                        <a:latin typeface="Calibri" panose="020F0502020204030204" pitchFamily="34" charset="0"/>
                      </a:endParaRPr>
                    </a:p>
                  </a:txBody>
                  <a:tcPr marL="6350" marR="6350" marT="6350" marB="0" anchor="ctr">
                    <a:solidFill>
                      <a:schemeClr val="bg1">
                        <a:lumMod val="95000"/>
                      </a:schemeClr>
                    </a:solidFill>
                  </a:tcPr>
                </a:tc>
                <a:extLst>
                  <a:ext uri="{0D108BD9-81ED-4DB2-BD59-A6C34878D82A}">
                    <a16:rowId xmlns:a16="http://schemas.microsoft.com/office/drawing/2014/main" val="2355166144"/>
                  </a:ext>
                </a:extLst>
              </a:tr>
              <a:tr h="204750">
                <a:tc>
                  <a:txBody>
                    <a:bodyPr/>
                    <a:lstStyle/>
                    <a:p>
                      <a:pPr algn="l" fontAlgn="ctr"/>
                      <a:r>
                        <a:rPr lang="en-GB" sz="1600" u="none" strike="noStrike" dirty="0">
                          <a:effectLst/>
                        </a:rPr>
                        <a:t>Complain about trading standards</a:t>
                      </a:r>
                      <a:endParaRPr lang="en-GB" sz="1600" b="0" i="0" u="none" strike="noStrike" dirty="0">
                        <a:solidFill>
                          <a:srgbClr val="000000"/>
                        </a:solidFill>
                        <a:effectLst/>
                        <a:latin typeface="Calibri" panose="020F0502020204030204" pitchFamily="34" charset="0"/>
                      </a:endParaRPr>
                    </a:p>
                  </a:txBody>
                  <a:tcPr marL="6350" marR="6350" marT="6350" marB="0" anchor="ctr">
                    <a:solidFill>
                      <a:schemeClr val="bg1">
                        <a:lumMod val="95000"/>
                      </a:schemeClr>
                    </a:solidFill>
                  </a:tcPr>
                </a:tc>
                <a:extLst>
                  <a:ext uri="{0D108BD9-81ED-4DB2-BD59-A6C34878D82A}">
                    <a16:rowId xmlns:a16="http://schemas.microsoft.com/office/drawing/2014/main" val="1726655442"/>
                  </a:ext>
                </a:extLst>
              </a:tr>
              <a:tr h="6794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600" b="0" i="0" u="none" strike="noStrike" dirty="0">
                          <a:solidFill>
                            <a:srgbClr val="000000"/>
                          </a:solidFill>
                          <a:effectLst/>
                          <a:latin typeface="Calibri" panose="020F0502020204030204" pitchFamily="34" charset="0"/>
                        </a:rPr>
                        <a:t>Missed domestic and recycling bin collection</a:t>
                      </a:r>
                    </a:p>
                  </a:txBody>
                  <a:tcPr marL="6350" marR="6350" marT="6350" marB="0" anchor="ctr">
                    <a:solidFill>
                      <a:schemeClr val="bg1">
                        <a:lumMod val="95000"/>
                      </a:schemeClr>
                    </a:solidFill>
                  </a:tcPr>
                </a:tc>
                <a:extLst>
                  <a:ext uri="{0D108BD9-81ED-4DB2-BD59-A6C34878D82A}">
                    <a16:rowId xmlns:a16="http://schemas.microsoft.com/office/drawing/2014/main" val="4158673283"/>
                  </a:ext>
                </a:extLst>
              </a:tr>
              <a:tr h="21088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600" b="0" i="0" u="none" strike="noStrike" dirty="0">
                          <a:solidFill>
                            <a:srgbClr val="000000"/>
                          </a:solidFill>
                          <a:effectLst/>
                          <a:latin typeface="Calibri" panose="020F0502020204030204" pitchFamily="34" charset="0"/>
                        </a:rPr>
                        <a:t>Missed garden waste collection</a:t>
                      </a:r>
                    </a:p>
                  </a:txBody>
                  <a:tcPr marL="6350" marR="6350" marT="6350" marB="0" anchor="ctr">
                    <a:solidFill>
                      <a:schemeClr val="bg1">
                        <a:lumMod val="95000"/>
                      </a:schemeClr>
                    </a:solidFill>
                  </a:tcPr>
                </a:tc>
                <a:extLst>
                  <a:ext uri="{0D108BD9-81ED-4DB2-BD59-A6C34878D82A}">
                    <a16:rowId xmlns:a16="http://schemas.microsoft.com/office/drawing/2014/main" val="755491437"/>
                  </a:ext>
                </a:extLst>
              </a:tr>
              <a:tr h="28467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600" b="0" i="0" u="none" strike="noStrike" dirty="0">
                          <a:solidFill>
                            <a:srgbClr val="000000"/>
                          </a:solidFill>
                          <a:effectLst/>
                          <a:latin typeface="Calibri" panose="020F0502020204030204" pitchFamily="34" charset="0"/>
                        </a:rPr>
                        <a:t>Request a new or replacement bin</a:t>
                      </a:r>
                    </a:p>
                  </a:txBody>
                  <a:tcPr marL="6350" marR="6350" marT="6350" marB="0" anchor="ctr">
                    <a:solidFill>
                      <a:schemeClr val="bg1">
                        <a:lumMod val="95000"/>
                      </a:schemeClr>
                    </a:solidFill>
                  </a:tcPr>
                </a:tc>
                <a:extLst>
                  <a:ext uri="{0D108BD9-81ED-4DB2-BD59-A6C34878D82A}">
                    <a16:rowId xmlns:a16="http://schemas.microsoft.com/office/drawing/2014/main" val="2177169631"/>
                  </a:ext>
                </a:extLst>
              </a:tr>
              <a:tr h="16390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600" b="0" i="0" u="none" strike="noStrike" dirty="0">
                          <a:solidFill>
                            <a:srgbClr val="000000"/>
                          </a:solidFill>
                          <a:effectLst/>
                          <a:latin typeface="Calibri" panose="020F0502020204030204" pitchFamily="34" charset="0"/>
                        </a:rPr>
                        <a:t>Report illegal street trading and car sales</a:t>
                      </a:r>
                    </a:p>
                  </a:txBody>
                  <a:tcPr marL="6350" marR="6350" marT="6350" marB="0" anchor="ctr">
                    <a:solidFill>
                      <a:schemeClr val="bg1">
                        <a:lumMod val="95000"/>
                      </a:schemeClr>
                    </a:solidFill>
                  </a:tcPr>
                </a:tc>
                <a:extLst>
                  <a:ext uri="{0D108BD9-81ED-4DB2-BD59-A6C34878D82A}">
                    <a16:rowId xmlns:a16="http://schemas.microsoft.com/office/drawing/2014/main" val="2296485495"/>
                  </a:ext>
                </a:extLst>
              </a:tr>
              <a:tr h="24209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600" b="0" i="0" u="none" strike="noStrike" dirty="0">
                          <a:solidFill>
                            <a:srgbClr val="000000"/>
                          </a:solidFill>
                          <a:effectLst/>
                          <a:latin typeface="Calibri" panose="020F0502020204030204" pitchFamily="34" charset="0"/>
                        </a:rPr>
                        <a:t>Report a lost or found dog</a:t>
                      </a:r>
                    </a:p>
                  </a:txBody>
                  <a:tcPr marL="6350" marR="6350" marT="6350" marB="0" anchor="ctr">
                    <a:solidFill>
                      <a:schemeClr val="bg1">
                        <a:lumMod val="95000"/>
                      </a:schemeClr>
                    </a:solidFill>
                  </a:tcPr>
                </a:tc>
                <a:extLst>
                  <a:ext uri="{0D108BD9-81ED-4DB2-BD59-A6C34878D82A}">
                    <a16:rowId xmlns:a16="http://schemas.microsoft.com/office/drawing/2014/main" val="3338161229"/>
                  </a:ext>
                </a:extLst>
              </a:tr>
              <a:tr h="17252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600" b="0" i="0" u="none" strike="noStrike" dirty="0">
                          <a:solidFill>
                            <a:srgbClr val="000000"/>
                          </a:solidFill>
                          <a:effectLst/>
                          <a:latin typeface="Calibri" panose="020F0502020204030204" pitchFamily="34" charset="0"/>
                        </a:rPr>
                        <a:t>Report graffiti</a:t>
                      </a:r>
                    </a:p>
                  </a:txBody>
                  <a:tcPr marL="6350" marR="6350" marT="6350" marB="0" anchor="ctr">
                    <a:solidFill>
                      <a:schemeClr val="bg1">
                        <a:lumMod val="95000"/>
                      </a:schemeClr>
                    </a:solidFill>
                  </a:tcPr>
                </a:tc>
                <a:extLst>
                  <a:ext uri="{0D108BD9-81ED-4DB2-BD59-A6C34878D82A}">
                    <a16:rowId xmlns:a16="http://schemas.microsoft.com/office/drawing/2014/main" val="1538324342"/>
                  </a:ext>
                </a:extLst>
              </a:tr>
            </a:tbl>
          </a:graphicData>
        </a:graphic>
      </p:graphicFrame>
      <p:graphicFrame>
        <p:nvGraphicFramePr>
          <p:cNvPr id="10" name="Table 9">
            <a:extLst>
              <a:ext uri="{FF2B5EF4-FFF2-40B4-BE49-F238E27FC236}">
                <a16:creationId xmlns:a16="http://schemas.microsoft.com/office/drawing/2014/main" id="{96FA805F-63FE-4F21-B96D-E8F51FADD988}"/>
              </a:ext>
            </a:extLst>
          </p:cNvPr>
          <p:cNvGraphicFramePr>
            <a:graphicFrameLocks noGrp="1"/>
          </p:cNvGraphicFramePr>
          <p:nvPr/>
        </p:nvGraphicFramePr>
        <p:xfrm>
          <a:off x="8334795" y="1064024"/>
          <a:ext cx="3250779" cy="1927860"/>
        </p:xfrm>
        <a:graphic>
          <a:graphicData uri="http://schemas.openxmlformats.org/drawingml/2006/table">
            <a:tbl>
              <a:tblPr>
                <a:tableStyleId>{5C22544A-7EE6-4342-B048-85BDC9FD1C3A}</a:tableStyleId>
              </a:tblPr>
              <a:tblGrid>
                <a:gridCol w="3250779">
                  <a:extLst>
                    <a:ext uri="{9D8B030D-6E8A-4147-A177-3AD203B41FA5}">
                      <a16:colId xmlns:a16="http://schemas.microsoft.com/office/drawing/2014/main" val="1620890758"/>
                    </a:ext>
                  </a:extLst>
                </a:gridCol>
              </a:tblGrid>
              <a:tr h="184150">
                <a:tc>
                  <a:txBody>
                    <a:bodyPr/>
                    <a:lstStyle/>
                    <a:p>
                      <a:pPr algn="l" fontAlgn="ctr"/>
                      <a:r>
                        <a:rPr lang="en-GB" sz="1200" b="1" i="0" u="none" strike="noStrike" dirty="0">
                          <a:solidFill>
                            <a:srgbClr val="C00000"/>
                          </a:solidFill>
                          <a:effectLst/>
                          <a:latin typeface="Calibri" panose="020F0502020204030204" pitchFamily="34" charset="0"/>
                        </a:rPr>
                        <a:t>HOUSING BENEFIT</a:t>
                      </a:r>
                    </a:p>
                  </a:txBody>
                  <a:tcPr marL="6350" marR="6350" marT="6350" marB="0" anchor="ctr">
                    <a:solidFill>
                      <a:schemeClr val="bg1">
                        <a:lumMod val="95000"/>
                      </a:schemeClr>
                    </a:solidFill>
                  </a:tcPr>
                </a:tc>
                <a:extLst>
                  <a:ext uri="{0D108BD9-81ED-4DB2-BD59-A6C34878D82A}">
                    <a16:rowId xmlns:a16="http://schemas.microsoft.com/office/drawing/2014/main" val="712583774"/>
                  </a:ext>
                </a:extLst>
              </a:tr>
              <a:tr h="184150">
                <a:tc>
                  <a:txBody>
                    <a:bodyPr/>
                    <a:lstStyle/>
                    <a:p>
                      <a:pPr marL="0" algn="l" defTabSz="914400" rtl="0" eaLnBrk="1" fontAlgn="ctr" latinLnBrk="0" hangingPunct="1"/>
                      <a:r>
                        <a:rPr lang="en-GB" sz="1600" u="none" strike="noStrike" kern="1200" dirty="0">
                          <a:solidFill>
                            <a:schemeClr val="dk1"/>
                          </a:solidFill>
                          <a:effectLst/>
                          <a:latin typeface="+mn-lt"/>
                          <a:ea typeface="+mn-ea"/>
                          <a:cs typeface="+mn-cs"/>
                        </a:rPr>
                        <a:t>Explanations, reviews and appeals</a:t>
                      </a:r>
                    </a:p>
                  </a:txBody>
                  <a:tcPr marL="6350" marR="6350" marT="6350" marB="0" anchor="ctr">
                    <a:solidFill>
                      <a:schemeClr val="bg1">
                        <a:lumMod val="95000"/>
                      </a:schemeClr>
                    </a:solidFill>
                  </a:tcPr>
                </a:tc>
                <a:extLst>
                  <a:ext uri="{0D108BD9-81ED-4DB2-BD59-A6C34878D82A}">
                    <a16:rowId xmlns:a16="http://schemas.microsoft.com/office/drawing/2014/main" val="4157197245"/>
                  </a:ext>
                </a:extLst>
              </a:tr>
              <a:tr h="184150">
                <a:tc>
                  <a:txBody>
                    <a:bodyPr/>
                    <a:lstStyle/>
                    <a:p>
                      <a:pPr marL="0" algn="l" defTabSz="914400" rtl="0" eaLnBrk="1" fontAlgn="ctr" latinLnBrk="0" hangingPunct="1"/>
                      <a:r>
                        <a:rPr lang="en-GB" sz="1600" u="none" strike="noStrike" kern="1200" dirty="0">
                          <a:solidFill>
                            <a:schemeClr val="dk1"/>
                          </a:solidFill>
                          <a:effectLst/>
                          <a:latin typeface="+mn-lt"/>
                          <a:ea typeface="+mn-ea"/>
                          <a:cs typeface="+mn-cs"/>
                        </a:rPr>
                        <a:t>Pupil premium registration (free school meals)</a:t>
                      </a:r>
                    </a:p>
                  </a:txBody>
                  <a:tcPr marL="6350" marR="6350" marT="6350" marB="0" anchor="ctr">
                    <a:solidFill>
                      <a:schemeClr val="bg1">
                        <a:lumMod val="95000"/>
                      </a:schemeClr>
                    </a:solidFill>
                  </a:tcPr>
                </a:tc>
                <a:extLst>
                  <a:ext uri="{0D108BD9-81ED-4DB2-BD59-A6C34878D82A}">
                    <a16:rowId xmlns:a16="http://schemas.microsoft.com/office/drawing/2014/main" val="1327114734"/>
                  </a:ext>
                </a:extLst>
              </a:tr>
              <a:tr h="184150">
                <a:tc>
                  <a:txBody>
                    <a:bodyPr/>
                    <a:lstStyle/>
                    <a:p>
                      <a:pPr marL="0" algn="l" defTabSz="914400" rtl="0" eaLnBrk="1" fontAlgn="ctr" latinLnBrk="0" hangingPunct="1"/>
                      <a:r>
                        <a:rPr lang="en-GB" sz="1600" u="none" strike="noStrike" kern="1200" dirty="0">
                          <a:solidFill>
                            <a:schemeClr val="dk1"/>
                          </a:solidFill>
                          <a:effectLst/>
                          <a:latin typeface="+mn-lt"/>
                          <a:ea typeface="+mn-ea"/>
                          <a:cs typeface="+mn-cs"/>
                        </a:rPr>
                        <a:t>Discretionary housing payments for moving costs </a:t>
                      </a:r>
                    </a:p>
                  </a:txBody>
                  <a:tcPr marL="6350" marR="6350" marT="6350" marB="0" anchor="ctr">
                    <a:solidFill>
                      <a:schemeClr val="bg1">
                        <a:lumMod val="95000"/>
                      </a:schemeClr>
                    </a:solidFill>
                  </a:tcPr>
                </a:tc>
                <a:extLst>
                  <a:ext uri="{0D108BD9-81ED-4DB2-BD59-A6C34878D82A}">
                    <a16:rowId xmlns:a16="http://schemas.microsoft.com/office/drawing/2014/main" val="4291370215"/>
                  </a:ext>
                </a:extLst>
              </a:tr>
              <a:tr h="184150">
                <a:tc>
                  <a:txBody>
                    <a:bodyPr/>
                    <a:lstStyle/>
                    <a:p>
                      <a:pPr marL="0" algn="l" defTabSz="914400" rtl="0" eaLnBrk="1" fontAlgn="ctr" latinLnBrk="0" hangingPunct="1"/>
                      <a:r>
                        <a:rPr lang="en-GB" sz="1600" u="none" strike="noStrike" kern="1200" dirty="0">
                          <a:solidFill>
                            <a:schemeClr val="dk1"/>
                          </a:solidFill>
                          <a:effectLst/>
                          <a:latin typeface="+mn-lt"/>
                          <a:ea typeface="+mn-ea"/>
                          <a:cs typeface="+mn-cs"/>
                        </a:rPr>
                        <a:t>General enquiries</a:t>
                      </a:r>
                    </a:p>
                  </a:txBody>
                  <a:tcPr marL="6350" marR="6350" marT="6350" marB="0" anchor="ctr">
                    <a:solidFill>
                      <a:schemeClr val="bg1">
                        <a:lumMod val="95000"/>
                      </a:schemeClr>
                    </a:solidFill>
                  </a:tcPr>
                </a:tc>
                <a:extLst>
                  <a:ext uri="{0D108BD9-81ED-4DB2-BD59-A6C34878D82A}">
                    <a16:rowId xmlns:a16="http://schemas.microsoft.com/office/drawing/2014/main" val="2059886691"/>
                  </a:ext>
                </a:extLst>
              </a:tr>
              <a:tr h="184150">
                <a:tc>
                  <a:txBody>
                    <a:bodyPr/>
                    <a:lstStyle/>
                    <a:p>
                      <a:pPr marL="0" algn="l" defTabSz="914400" rtl="0" eaLnBrk="1" fontAlgn="ctr" latinLnBrk="0" hangingPunct="1"/>
                      <a:r>
                        <a:rPr lang="en-GB" sz="1600" u="none" strike="noStrike" kern="1200" dirty="0">
                          <a:solidFill>
                            <a:schemeClr val="dk1"/>
                          </a:solidFill>
                          <a:effectLst/>
                          <a:latin typeface="+mn-lt"/>
                          <a:ea typeface="+mn-ea"/>
                          <a:cs typeface="+mn-cs"/>
                        </a:rPr>
                        <a:t>DHP for Universal Credit</a:t>
                      </a:r>
                    </a:p>
                  </a:txBody>
                  <a:tcPr marL="6350" marR="6350" marT="6350" marB="0" anchor="ctr">
                    <a:solidFill>
                      <a:schemeClr val="bg1">
                        <a:lumMod val="95000"/>
                      </a:schemeClr>
                    </a:solidFill>
                  </a:tcPr>
                </a:tc>
                <a:extLst>
                  <a:ext uri="{0D108BD9-81ED-4DB2-BD59-A6C34878D82A}">
                    <a16:rowId xmlns:a16="http://schemas.microsoft.com/office/drawing/2014/main" val="1018072786"/>
                  </a:ext>
                </a:extLst>
              </a:tr>
            </a:tbl>
          </a:graphicData>
        </a:graphic>
      </p:graphicFrame>
      <p:graphicFrame>
        <p:nvGraphicFramePr>
          <p:cNvPr id="11" name="Table 10">
            <a:extLst>
              <a:ext uri="{FF2B5EF4-FFF2-40B4-BE49-F238E27FC236}">
                <a16:creationId xmlns:a16="http://schemas.microsoft.com/office/drawing/2014/main" id="{95E967E3-45D9-4362-9D0B-FC40500DCB0A}"/>
              </a:ext>
            </a:extLst>
          </p:cNvPr>
          <p:cNvGraphicFramePr>
            <a:graphicFrameLocks noGrp="1"/>
          </p:cNvGraphicFramePr>
          <p:nvPr/>
        </p:nvGraphicFramePr>
        <p:xfrm>
          <a:off x="8334795" y="3092523"/>
          <a:ext cx="3250779" cy="1433830"/>
        </p:xfrm>
        <a:graphic>
          <a:graphicData uri="http://schemas.openxmlformats.org/drawingml/2006/table">
            <a:tbl>
              <a:tblPr>
                <a:tableStyleId>{5C22544A-7EE6-4342-B048-85BDC9FD1C3A}</a:tableStyleId>
              </a:tblPr>
              <a:tblGrid>
                <a:gridCol w="3250779">
                  <a:extLst>
                    <a:ext uri="{9D8B030D-6E8A-4147-A177-3AD203B41FA5}">
                      <a16:colId xmlns:a16="http://schemas.microsoft.com/office/drawing/2014/main" val="3702732638"/>
                    </a:ext>
                  </a:extLst>
                </a:gridCol>
              </a:tblGrid>
              <a:tr h="184150">
                <a:tc>
                  <a:txBody>
                    <a:bodyPr/>
                    <a:lstStyle/>
                    <a:p>
                      <a:pPr algn="l" fontAlgn="ctr"/>
                      <a:r>
                        <a:rPr lang="en-GB" sz="1200" b="1" i="0" u="none" strike="noStrike" dirty="0">
                          <a:solidFill>
                            <a:srgbClr val="C00000"/>
                          </a:solidFill>
                          <a:effectLst/>
                          <a:latin typeface="Calibri" panose="020F0502020204030204" pitchFamily="34" charset="0"/>
                        </a:rPr>
                        <a:t>HOUSING RENT</a:t>
                      </a:r>
                    </a:p>
                  </a:txBody>
                  <a:tcPr marL="6350" marR="6350" marT="6350" marB="0" anchor="ctr">
                    <a:solidFill>
                      <a:schemeClr val="bg1">
                        <a:lumMod val="95000"/>
                      </a:schemeClr>
                    </a:solidFill>
                  </a:tcPr>
                </a:tc>
                <a:extLst>
                  <a:ext uri="{0D108BD9-81ED-4DB2-BD59-A6C34878D82A}">
                    <a16:rowId xmlns:a16="http://schemas.microsoft.com/office/drawing/2014/main" val="3924120053"/>
                  </a:ext>
                </a:extLst>
              </a:tr>
              <a:tr h="184150">
                <a:tc>
                  <a:txBody>
                    <a:bodyPr/>
                    <a:lstStyle/>
                    <a:p>
                      <a:pPr algn="l" fontAlgn="ctr"/>
                      <a:r>
                        <a:rPr lang="en-GB" sz="1600" u="none" strike="noStrike" kern="1200" dirty="0">
                          <a:solidFill>
                            <a:schemeClr val="dk1"/>
                          </a:solidFill>
                          <a:effectLst/>
                          <a:latin typeface="+mn-lt"/>
                          <a:ea typeface="+mn-ea"/>
                          <a:cs typeface="+mn-cs"/>
                        </a:rPr>
                        <a:t>Request for bar-coded letter</a:t>
                      </a:r>
                    </a:p>
                  </a:txBody>
                  <a:tcPr marL="6350" marR="6350" marT="6350" marB="0" anchor="ctr">
                    <a:solidFill>
                      <a:schemeClr val="bg1">
                        <a:lumMod val="95000"/>
                      </a:schemeClr>
                    </a:solidFill>
                  </a:tcPr>
                </a:tc>
                <a:extLst>
                  <a:ext uri="{0D108BD9-81ED-4DB2-BD59-A6C34878D82A}">
                    <a16:rowId xmlns:a16="http://schemas.microsoft.com/office/drawing/2014/main" val="1408582560"/>
                  </a:ext>
                </a:extLst>
              </a:tr>
              <a:tr h="184150">
                <a:tc>
                  <a:txBody>
                    <a:bodyPr/>
                    <a:lstStyle/>
                    <a:p>
                      <a:pPr algn="l" fontAlgn="ctr"/>
                      <a:r>
                        <a:rPr lang="en-GB" sz="1600" u="none" strike="noStrike" kern="1200" dirty="0">
                          <a:solidFill>
                            <a:schemeClr val="dk1"/>
                          </a:solidFill>
                          <a:effectLst/>
                          <a:latin typeface="+mn-lt"/>
                          <a:ea typeface="+mn-ea"/>
                          <a:cs typeface="+mn-cs"/>
                        </a:rPr>
                        <a:t>Housing Cost Element </a:t>
                      </a:r>
                    </a:p>
                  </a:txBody>
                  <a:tcPr marL="6350" marR="6350" marT="6350" marB="0" anchor="ctr">
                    <a:solidFill>
                      <a:schemeClr val="bg1">
                        <a:lumMod val="95000"/>
                      </a:schemeClr>
                    </a:solidFill>
                  </a:tcPr>
                </a:tc>
                <a:extLst>
                  <a:ext uri="{0D108BD9-81ED-4DB2-BD59-A6C34878D82A}">
                    <a16:rowId xmlns:a16="http://schemas.microsoft.com/office/drawing/2014/main" val="4028849312"/>
                  </a:ext>
                </a:extLst>
              </a:tr>
              <a:tr h="184150">
                <a:tc>
                  <a:txBody>
                    <a:bodyPr/>
                    <a:lstStyle/>
                    <a:p>
                      <a:pPr algn="l" fontAlgn="ctr"/>
                      <a:r>
                        <a:rPr lang="en-GB" sz="1600" u="none" strike="noStrike" kern="1200">
                          <a:solidFill>
                            <a:schemeClr val="dk1"/>
                          </a:solidFill>
                          <a:effectLst/>
                          <a:latin typeface="+mn-lt"/>
                          <a:ea typeface="+mn-ea"/>
                          <a:cs typeface="+mn-cs"/>
                        </a:rPr>
                        <a:t>Request permission to discuss a rent account</a:t>
                      </a:r>
                    </a:p>
                  </a:txBody>
                  <a:tcPr marL="6350" marR="6350" marT="6350" marB="0" anchor="ctr">
                    <a:solidFill>
                      <a:schemeClr val="bg1">
                        <a:lumMod val="95000"/>
                      </a:schemeClr>
                    </a:solidFill>
                  </a:tcPr>
                </a:tc>
                <a:extLst>
                  <a:ext uri="{0D108BD9-81ED-4DB2-BD59-A6C34878D82A}">
                    <a16:rowId xmlns:a16="http://schemas.microsoft.com/office/drawing/2014/main" val="1615716742"/>
                  </a:ext>
                </a:extLst>
              </a:tr>
              <a:tr h="184150">
                <a:tc>
                  <a:txBody>
                    <a:bodyPr/>
                    <a:lstStyle/>
                    <a:p>
                      <a:pPr algn="l" fontAlgn="ctr"/>
                      <a:r>
                        <a:rPr lang="en-GB" sz="1600" u="none" strike="noStrike" kern="1200" dirty="0">
                          <a:solidFill>
                            <a:schemeClr val="dk1"/>
                          </a:solidFill>
                          <a:effectLst/>
                          <a:latin typeface="+mn-lt"/>
                          <a:ea typeface="+mn-ea"/>
                          <a:cs typeface="+mn-cs"/>
                        </a:rPr>
                        <a:t>Rent enquiry</a:t>
                      </a:r>
                    </a:p>
                  </a:txBody>
                  <a:tcPr marL="6350" marR="6350" marT="6350" marB="0" anchor="ctr">
                    <a:solidFill>
                      <a:schemeClr val="bg1">
                        <a:lumMod val="95000"/>
                      </a:schemeClr>
                    </a:solidFill>
                  </a:tcPr>
                </a:tc>
                <a:extLst>
                  <a:ext uri="{0D108BD9-81ED-4DB2-BD59-A6C34878D82A}">
                    <a16:rowId xmlns:a16="http://schemas.microsoft.com/office/drawing/2014/main" val="102273909"/>
                  </a:ext>
                </a:extLst>
              </a:tr>
            </a:tbl>
          </a:graphicData>
        </a:graphic>
      </p:graphicFrame>
      <p:graphicFrame>
        <p:nvGraphicFramePr>
          <p:cNvPr id="12" name="Table 11">
            <a:extLst>
              <a:ext uri="{FF2B5EF4-FFF2-40B4-BE49-F238E27FC236}">
                <a16:creationId xmlns:a16="http://schemas.microsoft.com/office/drawing/2014/main" id="{F6E57514-62E5-4EE1-B8D4-C350C2BD1676}"/>
              </a:ext>
            </a:extLst>
          </p:cNvPr>
          <p:cNvGraphicFramePr>
            <a:graphicFrameLocks noGrp="1"/>
          </p:cNvGraphicFramePr>
          <p:nvPr/>
        </p:nvGraphicFramePr>
        <p:xfrm>
          <a:off x="4563608" y="1064024"/>
          <a:ext cx="3511871" cy="933450"/>
        </p:xfrm>
        <a:graphic>
          <a:graphicData uri="http://schemas.openxmlformats.org/drawingml/2006/table">
            <a:tbl>
              <a:tblPr>
                <a:tableStyleId>{5C22544A-7EE6-4342-B048-85BDC9FD1C3A}</a:tableStyleId>
              </a:tblPr>
              <a:tblGrid>
                <a:gridCol w="3511871">
                  <a:extLst>
                    <a:ext uri="{9D8B030D-6E8A-4147-A177-3AD203B41FA5}">
                      <a16:colId xmlns:a16="http://schemas.microsoft.com/office/drawing/2014/main" val="768383792"/>
                    </a:ext>
                  </a:extLst>
                </a:gridCol>
              </a:tblGrid>
              <a:tr h="184150">
                <a:tc>
                  <a:txBody>
                    <a:bodyPr/>
                    <a:lstStyle/>
                    <a:p>
                      <a:pPr algn="l" fontAlgn="ctr"/>
                      <a:r>
                        <a:rPr lang="en-GB" sz="1200" b="1" i="0" u="none" strike="noStrike" dirty="0">
                          <a:solidFill>
                            <a:srgbClr val="C00000"/>
                          </a:solidFill>
                          <a:effectLst/>
                          <a:latin typeface="Calibri" panose="020F0502020204030204" pitchFamily="34" charset="0"/>
                        </a:rPr>
                        <a:t>COMSOL</a:t>
                      </a:r>
                    </a:p>
                  </a:txBody>
                  <a:tcPr marL="6350" marR="6350" marT="6350" marB="0" anchor="ctr">
                    <a:solidFill>
                      <a:schemeClr val="bg1">
                        <a:lumMod val="95000"/>
                      </a:schemeClr>
                    </a:solidFill>
                  </a:tcPr>
                </a:tc>
                <a:extLst>
                  <a:ext uri="{0D108BD9-81ED-4DB2-BD59-A6C34878D82A}">
                    <a16:rowId xmlns:a16="http://schemas.microsoft.com/office/drawing/2014/main" val="2216953464"/>
                  </a:ext>
                </a:extLst>
              </a:tr>
              <a:tr h="184150">
                <a:tc>
                  <a:txBody>
                    <a:bodyPr/>
                    <a:lstStyle/>
                    <a:p>
                      <a:pPr marL="0" algn="l" defTabSz="914400" rtl="0" eaLnBrk="1" fontAlgn="ctr" latinLnBrk="0" hangingPunct="1"/>
                      <a:r>
                        <a:rPr lang="en-GB" sz="1600" u="none" strike="noStrike" kern="1200" dirty="0">
                          <a:solidFill>
                            <a:schemeClr val="dk1"/>
                          </a:solidFill>
                          <a:effectLst/>
                          <a:latin typeface="+mn-lt"/>
                          <a:ea typeface="+mn-ea"/>
                          <a:cs typeface="+mn-cs"/>
                        </a:rPr>
                        <a:t>Antisocial behaviour - ASB</a:t>
                      </a:r>
                    </a:p>
                  </a:txBody>
                  <a:tcPr marL="6350" marR="6350" marT="6350" marB="0" anchor="ctr">
                    <a:solidFill>
                      <a:schemeClr val="bg1">
                        <a:lumMod val="95000"/>
                      </a:schemeClr>
                    </a:solidFill>
                  </a:tcPr>
                </a:tc>
                <a:extLst>
                  <a:ext uri="{0D108BD9-81ED-4DB2-BD59-A6C34878D82A}">
                    <a16:rowId xmlns:a16="http://schemas.microsoft.com/office/drawing/2014/main" val="2720634912"/>
                  </a:ext>
                </a:extLst>
              </a:tr>
              <a:tr h="276124">
                <a:tc>
                  <a:txBody>
                    <a:bodyPr/>
                    <a:lstStyle/>
                    <a:p>
                      <a:pPr marL="0" algn="l" defTabSz="914400" rtl="0" eaLnBrk="1" fontAlgn="ctr" latinLnBrk="0" hangingPunct="1"/>
                      <a:r>
                        <a:rPr lang="en-GB" sz="1600" u="none" strike="noStrike" kern="1200" dirty="0">
                          <a:solidFill>
                            <a:schemeClr val="dk1"/>
                          </a:solidFill>
                          <a:effectLst/>
                          <a:latin typeface="+mn-lt"/>
                          <a:ea typeface="+mn-ea"/>
                          <a:cs typeface="+mn-cs"/>
                        </a:rPr>
                        <a:t>Community trigger -follow up form after ASB</a:t>
                      </a:r>
                    </a:p>
                  </a:txBody>
                  <a:tcPr marL="6350" marR="6350" marT="6350" marB="0" anchor="ctr">
                    <a:solidFill>
                      <a:schemeClr val="bg1">
                        <a:lumMod val="95000"/>
                      </a:schemeClr>
                    </a:solidFill>
                  </a:tcPr>
                </a:tc>
                <a:extLst>
                  <a:ext uri="{0D108BD9-81ED-4DB2-BD59-A6C34878D82A}">
                    <a16:rowId xmlns:a16="http://schemas.microsoft.com/office/drawing/2014/main" val="172698134"/>
                  </a:ext>
                </a:extLst>
              </a:tr>
            </a:tbl>
          </a:graphicData>
        </a:graphic>
      </p:graphicFrame>
      <p:graphicFrame>
        <p:nvGraphicFramePr>
          <p:cNvPr id="14" name="Table 13">
            <a:extLst>
              <a:ext uri="{FF2B5EF4-FFF2-40B4-BE49-F238E27FC236}">
                <a16:creationId xmlns:a16="http://schemas.microsoft.com/office/drawing/2014/main" id="{92A27CCF-2B01-483A-9D83-A957ED6E6CF6}"/>
              </a:ext>
            </a:extLst>
          </p:cNvPr>
          <p:cNvGraphicFramePr>
            <a:graphicFrameLocks noGrp="1"/>
          </p:cNvGraphicFramePr>
          <p:nvPr/>
        </p:nvGraphicFramePr>
        <p:xfrm>
          <a:off x="4563607" y="2169900"/>
          <a:ext cx="3511871" cy="439420"/>
        </p:xfrm>
        <a:graphic>
          <a:graphicData uri="http://schemas.openxmlformats.org/drawingml/2006/table">
            <a:tbl>
              <a:tblPr>
                <a:tableStyleId>{5C22544A-7EE6-4342-B048-85BDC9FD1C3A}</a:tableStyleId>
              </a:tblPr>
              <a:tblGrid>
                <a:gridCol w="3511871">
                  <a:extLst>
                    <a:ext uri="{9D8B030D-6E8A-4147-A177-3AD203B41FA5}">
                      <a16:colId xmlns:a16="http://schemas.microsoft.com/office/drawing/2014/main" val="1991528584"/>
                    </a:ext>
                  </a:extLst>
                </a:gridCol>
              </a:tblGrid>
              <a:tr h="184150">
                <a:tc>
                  <a:txBody>
                    <a:bodyPr/>
                    <a:lstStyle/>
                    <a:p>
                      <a:pPr algn="l" fontAlgn="ctr"/>
                      <a:r>
                        <a:rPr lang="en-GB" sz="1200" b="1" i="0" u="none" strike="noStrike" dirty="0">
                          <a:solidFill>
                            <a:srgbClr val="C00000"/>
                          </a:solidFill>
                          <a:effectLst/>
                          <a:latin typeface="Calibri" panose="020F0502020204030204" pitchFamily="34" charset="0"/>
                        </a:rPr>
                        <a:t>COUNCIL TAX</a:t>
                      </a:r>
                    </a:p>
                  </a:txBody>
                  <a:tcPr marL="6350" marR="6350" marT="6350" marB="0" anchor="ctr">
                    <a:solidFill>
                      <a:schemeClr val="bg1">
                        <a:lumMod val="95000"/>
                      </a:schemeClr>
                    </a:solidFill>
                  </a:tcPr>
                </a:tc>
                <a:extLst>
                  <a:ext uri="{0D108BD9-81ED-4DB2-BD59-A6C34878D82A}">
                    <a16:rowId xmlns:a16="http://schemas.microsoft.com/office/drawing/2014/main" val="2151886065"/>
                  </a:ext>
                </a:extLst>
              </a:tr>
              <a:tr h="184150">
                <a:tc>
                  <a:txBody>
                    <a:bodyPr/>
                    <a:lstStyle/>
                    <a:p>
                      <a:pPr marL="0" algn="l" defTabSz="914400" rtl="0" eaLnBrk="1" fontAlgn="ctr" latinLnBrk="0" hangingPunct="1"/>
                      <a:r>
                        <a:rPr lang="en-GB" sz="1600" u="none" strike="noStrike" kern="1200" dirty="0">
                          <a:solidFill>
                            <a:schemeClr val="dk1"/>
                          </a:solidFill>
                          <a:effectLst/>
                          <a:latin typeface="+mn-lt"/>
                          <a:ea typeface="+mn-ea"/>
                          <a:cs typeface="+mn-cs"/>
                        </a:rPr>
                        <a:t>Propose an arrangement</a:t>
                      </a:r>
                    </a:p>
                  </a:txBody>
                  <a:tcPr marL="6350" marR="6350" marT="6350" marB="0" anchor="ctr">
                    <a:solidFill>
                      <a:schemeClr val="bg1">
                        <a:lumMod val="95000"/>
                      </a:schemeClr>
                    </a:solidFill>
                  </a:tcPr>
                </a:tc>
                <a:extLst>
                  <a:ext uri="{0D108BD9-81ED-4DB2-BD59-A6C34878D82A}">
                    <a16:rowId xmlns:a16="http://schemas.microsoft.com/office/drawing/2014/main" val="3394102087"/>
                  </a:ext>
                </a:extLst>
              </a:tr>
            </a:tbl>
          </a:graphicData>
        </a:graphic>
      </p:graphicFrame>
      <p:graphicFrame>
        <p:nvGraphicFramePr>
          <p:cNvPr id="15" name="Table 14">
            <a:extLst>
              <a:ext uri="{FF2B5EF4-FFF2-40B4-BE49-F238E27FC236}">
                <a16:creationId xmlns:a16="http://schemas.microsoft.com/office/drawing/2014/main" id="{3E4ECFA3-A4F1-4F49-AB14-E3E11FA9F7D5}"/>
              </a:ext>
            </a:extLst>
          </p:cNvPr>
          <p:cNvGraphicFramePr>
            <a:graphicFrameLocks noGrp="1"/>
          </p:cNvGraphicFramePr>
          <p:nvPr/>
        </p:nvGraphicFramePr>
        <p:xfrm>
          <a:off x="4552495" y="2810347"/>
          <a:ext cx="3511871" cy="933450"/>
        </p:xfrm>
        <a:graphic>
          <a:graphicData uri="http://schemas.openxmlformats.org/drawingml/2006/table">
            <a:tbl>
              <a:tblPr>
                <a:tableStyleId>{5C22544A-7EE6-4342-B048-85BDC9FD1C3A}</a:tableStyleId>
              </a:tblPr>
              <a:tblGrid>
                <a:gridCol w="3511871">
                  <a:extLst>
                    <a:ext uri="{9D8B030D-6E8A-4147-A177-3AD203B41FA5}">
                      <a16:colId xmlns:a16="http://schemas.microsoft.com/office/drawing/2014/main" val="1848110477"/>
                    </a:ext>
                  </a:extLst>
                </a:gridCol>
              </a:tblGrid>
              <a:tr h="184150">
                <a:tc>
                  <a:txBody>
                    <a:bodyPr/>
                    <a:lstStyle/>
                    <a:p>
                      <a:pPr algn="l" fontAlgn="ctr"/>
                      <a:r>
                        <a:rPr lang="en-GB" sz="1200" b="1" i="0" u="none" strike="noStrike" dirty="0">
                          <a:solidFill>
                            <a:srgbClr val="C00000"/>
                          </a:solidFill>
                          <a:effectLst/>
                          <a:latin typeface="Calibri" panose="020F0502020204030204" pitchFamily="34" charset="0"/>
                        </a:rPr>
                        <a:t>ENVIROMENTAL HEALTH</a:t>
                      </a:r>
                    </a:p>
                  </a:txBody>
                  <a:tcPr marL="6350" marR="6350" marT="6350" marB="0" anchor="ctr">
                    <a:solidFill>
                      <a:schemeClr val="bg1">
                        <a:lumMod val="95000"/>
                      </a:schemeClr>
                    </a:solidFill>
                  </a:tcPr>
                </a:tc>
                <a:extLst>
                  <a:ext uri="{0D108BD9-81ED-4DB2-BD59-A6C34878D82A}">
                    <a16:rowId xmlns:a16="http://schemas.microsoft.com/office/drawing/2014/main" val="3096024671"/>
                  </a:ext>
                </a:extLst>
              </a:tr>
              <a:tr h="184150">
                <a:tc>
                  <a:txBody>
                    <a:bodyPr/>
                    <a:lstStyle/>
                    <a:p>
                      <a:pPr marL="0" algn="l" defTabSz="914400" rtl="0" eaLnBrk="1" fontAlgn="ctr" latinLnBrk="0" hangingPunct="1"/>
                      <a:r>
                        <a:rPr lang="en-GB" sz="1600" u="none" strike="noStrike" kern="1200" dirty="0">
                          <a:solidFill>
                            <a:schemeClr val="dk1"/>
                          </a:solidFill>
                          <a:effectLst/>
                          <a:latin typeface="+mn-lt"/>
                          <a:ea typeface="+mn-ea"/>
                          <a:cs typeface="+mn-cs"/>
                        </a:rPr>
                        <a:t>Report environmental pollution </a:t>
                      </a:r>
                    </a:p>
                  </a:txBody>
                  <a:tcPr marL="6350" marR="6350" marT="6350" marB="0" anchor="ctr">
                    <a:solidFill>
                      <a:schemeClr val="bg1">
                        <a:lumMod val="95000"/>
                      </a:schemeClr>
                    </a:solidFill>
                  </a:tcPr>
                </a:tc>
                <a:extLst>
                  <a:ext uri="{0D108BD9-81ED-4DB2-BD59-A6C34878D82A}">
                    <a16:rowId xmlns:a16="http://schemas.microsoft.com/office/drawing/2014/main" val="2486546729"/>
                  </a:ext>
                </a:extLst>
              </a:tr>
              <a:tr h="133072">
                <a:tc>
                  <a:txBody>
                    <a:bodyPr/>
                    <a:lstStyle/>
                    <a:p>
                      <a:pPr marL="0" algn="l" defTabSz="914400" rtl="0" eaLnBrk="1" fontAlgn="ctr" latinLnBrk="0" hangingPunct="1"/>
                      <a:r>
                        <a:rPr lang="en-GB" sz="1600" u="none" strike="noStrike" kern="1200" dirty="0">
                          <a:solidFill>
                            <a:schemeClr val="dk1"/>
                          </a:solidFill>
                          <a:effectLst/>
                          <a:latin typeface="+mn-lt"/>
                          <a:ea typeface="+mn-ea"/>
                          <a:cs typeface="+mn-cs"/>
                        </a:rPr>
                        <a:t>Complain about food quality or a food premises</a:t>
                      </a:r>
                    </a:p>
                  </a:txBody>
                  <a:tcPr marL="6350" marR="6350" marT="6350" marB="0" anchor="ctr">
                    <a:solidFill>
                      <a:schemeClr val="bg1">
                        <a:lumMod val="95000"/>
                      </a:schemeClr>
                    </a:solidFill>
                  </a:tcPr>
                </a:tc>
                <a:extLst>
                  <a:ext uri="{0D108BD9-81ED-4DB2-BD59-A6C34878D82A}">
                    <a16:rowId xmlns:a16="http://schemas.microsoft.com/office/drawing/2014/main" val="2979927729"/>
                  </a:ext>
                </a:extLst>
              </a:tr>
            </a:tbl>
          </a:graphicData>
        </a:graphic>
      </p:graphicFrame>
      <p:graphicFrame>
        <p:nvGraphicFramePr>
          <p:cNvPr id="16" name="Table 15">
            <a:extLst>
              <a:ext uri="{FF2B5EF4-FFF2-40B4-BE49-F238E27FC236}">
                <a16:creationId xmlns:a16="http://schemas.microsoft.com/office/drawing/2014/main" id="{F93F0AEC-6629-4811-96FD-5D19ABBA2ED4}"/>
              </a:ext>
            </a:extLst>
          </p:cNvPr>
          <p:cNvGraphicFramePr>
            <a:graphicFrameLocks noGrp="1"/>
          </p:cNvGraphicFramePr>
          <p:nvPr/>
        </p:nvGraphicFramePr>
        <p:xfrm>
          <a:off x="4557257" y="3863612"/>
          <a:ext cx="3511871" cy="696506"/>
        </p:xfrm>
        <a:graphic>
          <a:graphicData uri="http://schemas.openxmlformats.org/drawingml/2006/table">
            <a:tbl>
              <a:tblPr>
                <a:tableStyleId>{5C22544A-7EE6-4342-B048-85BDC9FD1C3A}</a:tableStyleId>
              </a:tblPr>
              <a:tblGrid>
                <a:gridCol w="3511871">
                  <a:extLst>
                    <a:ext uri="{9D8B030D-6E8A-4147-A177-3AD203B41FA5}">
                      <a16:colId xmlns:a16="http://schemas.microsoft.com/office/drawing/2014/main" val="2153687350"/>
                    </a:ext>
                  </a:extLst>
                </a:gridCol>
              </a:tblGrid>
              <a:tr h="191122">
                <a:tc>
                  <a:txBody>
                    <a:bodyPr/>
                    <a:lstStyle/>
                    <a:p>
                      <a:pPr algn="l" fontAlgn="ctr"/>
                      <a:r>
                        <a:rPr lang="en-GB" sz="1200" b="1" i="0" u="none" strike="noStrike" dirty="0">
                          <a:solidFill>
                            <a:srgbClr val="C00000"/>
                          </a:solidFill>
                          <a:effectLst/>
                          <a:latin typeface="Calibri" panose="020F0502020204030204" pitchFamily="34" charset="0"/>
                        </a:rPr>
                        <a:t>TREES / PARK</a:t>
                      </a:r>
                    </a:p>
                  </a:txBody>
                  <a:tcPr marL="6350" marR="6350" marT="6414" marB="0" anchor="ctr">
                    <a:solidFill>
                      <a:schemeClr val="bg1">
                        <a:lumMod val="95000"/>
                      </a:schemeClr>
                    </a:solidFill>
                  </a:tcPr>
                </a:tc>
                <a:extLst>
                  <a:ext uri="{0D108BD9-81ED-4DB2-BD59-A6C34878D82A}">
                    <a16:rowId xmlns:a16="http://schemas.microsoft.com/office/drawing/2014/main" val="218447597"/>
                  </a:ext>
                </a:extLst>
              </a:tr>
              <a:tr h="252692">
                <a:tc>
                  <a:txBody>
                    <a:bodyPr/>
                    <a:lstStyle/>
                    <a:p>
                      <a:pPr marL="0" algn="l" defTabSz="914400" rtl="0" eaLnBrk="1" fontAlgn="ctr" latinLnBrk="0" hangingPunct="1"/>
                      <a:r>
                        <a:rPr lang="en-GB" sz="1600" u="none" strike="noStrike" kern="1200" dirty="0">
                          <a:solidFill>
                            <a:schemeClr val="dk1"/>
                          </a:solidFill>
                          <a:effectLst/>
                          <a:latin typeface="+mn-lt"/>
                          <a:ea typeface="+mn-ea"/>
                          <a:cs typeface="+mn-cs"/>
                        </a:rPr>
                        <a:t>Report trees</a:t>
                      </a:r>
                    </a:p>
                  </a:txBody>
                  <a:tcPr marL="6350" marR="6350" marT="6414" marB="0" anchor="ctr">
                    <a:solidFill>
                      <a:schemeClr val="bg1">
                        <a:lumMod val="95000"/>
                      </a:schemeClr>
                    </a:solidFill>
                  </a:tcPr>
                </a:tc>
                <a:extLst>
                  <a:ext uri="{0D108BD9-81ED-4DB2-BD59-A6C34878D82A}">
                    <a16:rowId xmlns:a16="http://schemas.microsoft.com/office/drawing/2014/main" val="121191515"/>
                  </a:ext>
                </a:extLst>
              </a:tr>
              <a:tr h="252692">
                <a:tc>
                  <a:txBody>
                    <a:bodyPr/>
                    <a:lstStyle/>
                    <a:p>
                      <a:pPr marL="0" algn="l" defTabSz="914400" rtl="0" eaLnBrk="1" fontAlgn="ctr" latinLnBrk="0" hangingPunct="1"/>
                      <a:r>
                        <a:rPr lang="en-GB" sz="1600" u="none" strike="noStrike" kern="1200" dirty="0">
                          <a:solidFill>
                            <a:schemeClr val="dk1"/>
                          </a:solidFill>
                          <a:effectLst/>
                          <a:latin typeface="+mn-lt"/>
                          <a:ea typeface="+mn-ea"/>
                          <a:cs typeface="+mn-cs"/>
                        </a:rPr>
                        <a:t>Report storms</a:t>
                      </a:r>
                    </a:p>
                  </a:txBody>
                  <a:tcPr marL="6350" marR="6350" marT="6414" marB="0" anchor="ctr">
                    <a:solidFill>
                      <a:schemeClr val="bg1">
                        <a:lumMod val="95000"/>
                      </a:schemeClr>
                    </a:solidFill>
                  </a:tcPr>
                </a:tc>
                <a:extLst>
                  <a:ext uri="{0D108BD9-81ED-4DB2-BD59-A6C34878D82A}">
                    <a16:rowId xmlns:a16="http://schemas.microsoft.com/office/drawing/2014/main" val="4026862918"/>
                  </a:ext>
                </a:extLst>
              </a:tr>
            </a:tbl>
          </a:graphicData>
        </a:graphic>
      </p:graphicFrame>
      <p:sp>
        <p:nvSpPr>
          <p:cNvPr id="13" name="Title 1">
            <a:extLst>
              <a:ext uri="{FF2B5EF4-FFF2-40B4-BE49-F238E27FC236}">
                <a16:creationId xmlns:a16="http://schemas.microsoft.com/office/drawing/2014/main" id="{58F1243A-67F2-4A3C-9F01-2AAB4693B5D8}"/>
              </a:ext>
            </a:extLst>
          </p:cNvPr>
          <p:cNvSpPr txBox="1">
            <a:spLocks/>
          </p:cNvSpPr>
          <p:nvPr/>
        </p:nvSpPr>
        <p:spPr>
          <a:xfrm>
            <a:off x="344169" y="172987"/>
            <a:ext cx="10972800" cy="6965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FF0000"/>
                </a:solidFill>
                <a:latin typeface="Arial" panose="020B0604020202020204" pitchFamily="34" charset="0"/>
                <a:cs typeface="Arial" panose="020B0604020202020204" pitchFamily="34" charset="0"/>
              </a:rPr>
              <a:t>Appendix 1 Reported via e-forms</a:t>
            </a:r>
            <a:endParaRPr lang="en-GB" sz="2800" b="1" dirty="0">
              <a:solidFill>
                <a:srgbClr val="FF0000"/>
              </a:solidFill>
              <a:highlight>
                <a:srgbClr val="FFFF00"/>
              </a:highlight>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34904984-AFD0-4530-B73D-FD872D034664}"/>
              </a:ext>
            </a:extLst>
          </p:cNvPr>
          <p:cNvGraphicFramePr>
            <a:graphicFrameLocks noGrp="1"/>
          </p:cNvGraphicFramePr>
          <p:nvPr/>
        </p:nvGraphicFramePr>
        <p:xfrm>
          <a:off x="4547732" y="4721534"/>
          <a:ext cx="3511871" cy="439420"/>
        </p:xfrm>
        <a:graphic>
          <a:graphicData uri="http://schemas.openxmlformats.org/drawingml/2006/table">
            <a:tbl>
              <a:tblPr>
                <a:tableStyleId>{5C22544A-7EE6-4342-B048-85BDC9FD1C3A}</a:tableStyleId>
              </a:tblPr>
              <a:tblGrid>
                <a:gridCol w="3511871">
                  <a:extLst>
                    <a:ext uri="{9D8B030D-6E8A-4147-A177-3AD203B41FA5}">
                      <a16:colId xmlns:a16="http://schemas.microsoft.com/office/drawing/2014/main" val="2102712867"/>
                    </a:ext>
                  </a:extLst>
                </a:gridCol>
              </a:tblGrid>
              <a:tr h="184150">
                <a:tc>
                  <a:txBody>
                    <a:bodyPr/>
                    <a:lstStyle/>
                    <a:p>
                      <a:pPr algn="l" fontAlgn="ctr"/>
                      <a:r>
                        <a:rPr lang="en-GB" sz="1200" b="1" i="0" u="none" strike="noStrike" dirty="0">
                          <a:solidFill>
                            <a:srgbClr val="C00000"/>
                          </a:solidFill>
                          <a:effectLst/>
                          <a:latin typeface="Calibri" panose="020F0502020204030204" pitchFamily="34" charset="0"/>
                        </a:rPr>
                        <a:t>HOUSING REPAIRS</a:t>
                      </a:r>
                    </a:p>
                  </a:txBody>
                  <a:tcPr marL="6350" marR="6350" marT="6350" marB="0" anchor="ctr">
                    <a:solidFill>
                      <a:schemeClr val="bg1">
                        <a:lumMod val="95000"/>
                      </a:schemeClr>
                    </a:solidFill>
                  </a:tcPr>
                </a:tc>
                <a:extLst>
                  <a:ext uri="{0D108BD9-81ED-4DB2-BD59-A6C34878D82A}">
                    <a16:rowId xmlns:a16="http://schemas.microsoft.com/office/drawing/2014/main" val="3350866523"/>
                  </a:ext>
                </a:extLst>
              </a:tr>
              <a:tr h="184150">
                <a:tc>
                  <a:txBody>
                    <a:bodyPr/>
                    <a:lstStyle/>
                    <a:p>
                      <a:pPr marL="0" algn="l" defTabSz="914400" rtl="0" eaLnBrk="1" fontAlgn="ctr" latinLnBrk="0" hangingPunct="1"/>
                      <a:r>
                        <a:rPr lang="en-GB" sz="1600" u="none" strike="noStrike" kern="1200" dirty="0">
                          <a:solidFill>
                            <a:schemeClr val="dk1"/>
                          </a:solidFill>
                          <a:effectLst/>
                          <a:latin typeface="+mn-lt"/>
                          <a:ea typeface="+mn-ea"/>
                          <a:cs typeface="+mn-cs"/>
                        </a:rPr>
                        <a:t>Ability to book non-urgent housing repairs</a:t>
                      </a:r>
                    </a:p>
                  </a:txBody>
                  <a:tcPr marL="6350" marR="6350" marT="6350" marB="0" anchor="ctr">
                    <a:solidFill>
                      <a:schemeClr val="bg1">
                        <a:lumMod val="95000"/>
                      </a:schemeClr>
                    </a:solidFill>
                  </a:tcPr>
                </a:tc>
                <a:extLst>
                  <a:ext uri="{0D108BD9-81ED-4DB2-BD59-A6C34878D82A}">
                    <a16:rowId xmlns:a16="http://schemas.microsoft.com/office/drawing/2014/main" val="2242692139"/>
                  </a:ext>
                </a:extLst>
              </a:tr>
            </a:tbl>
          </a:graphicData>
        </a:graphic>
      </p:graphicFrame>
      <p:pic>
        <p:nvPicPr>
          <p:cNvPr id="4" name="Picture 3">
            <a:extLst>
              <a:ext uri="{FF2B5EF4-FFF2-40B4-BE49-F238E27FC236}">
                <a16:creationId xmlns:a16="http://schemas.microsoft.com/office/drawing/2014/main" id="{C8C4A28E-0953-45FB-BF1A-3380CFDE51B1}"/>
              </a:ext>
            </a:extLst>
          </p:cNvPr>
          <p:cNvPicPr>
            <a:picLocks noChangeAspect="1"/>
          </p:cNvPicPr>
          <p:nvPr/>
        </p:nvPicPr>
        <p:blipFill>
          <a:blip r:embed="rId3"/>
          <a:stretch>
            <a:fillRect/>
          </a:stretch>
        </p:blipFill>
        <p:spPr>
          <a:xfrm>
            <a:off x="344169" y="5826760"/>
            <a:ext cx="11533605" cy="1031240"/>
          </a:xfrm>
          <a:prstGeom prst="rect">
            <a:avLst/>
          </a:prstGeom>
        </p:spPr>
      </p:pic>
    </p:spTree>
    <p:extLst>
      <p:ext uri="{BB962C8B-B14F-4D97-AF65-F5344CB8AC3E}">
        <p14:creationId xmlns:p14="http://schemas.microsoft.com/office/powerpoint/2010/main" val="3532335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TotalTime>
  <Words>933</Words>
  <Application>Microsoft Office PowerPoint</Application>
  <PresentationFormat>Widescreen</PresentationFormat>
  <Paragraphs>96</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Monvoisin Natalia</dc:creator>
  <cp:lastModifiedBy>Monvoisin Natalia</cp:lastModifiedBy>
  <cp:revision>5</cp:revision>
  <dcterms:created xsi:type="dcterms:W3CDTF">2021-09-28T08:19:30Z</dcterms:created>
  <dcterms:modified xsi:type="dcterms:W3CDTF">2022-05-10T10:07:38Z</dcterms:modified>
</cp:coreProperties>
</file>