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88" r:id="rId2"/>
    <p:sldId id="446" r:id="rId3"/>
    <p:sldId id="485" r:id="rId4"/>
    <p:sldId id="486" r:id="rId5"/>
    <p:sldId id="487" r:id="rId6"/>
    <p:sldId id="262" r:id="rId7"/>
    <p:sldId id="45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2A2CFA-561B-4DF6-97A1-92083EB619ED}" v="17" dt="2022-05-10T10:07:09.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3" d="100"/>
          <a:sy n="103"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1227E-BD5F-4DB7-A2BF-D2AA541900C8}" type="doc">
      <dgm:prSet loTypeId="urn:microsoft.com/office/officeart/2005/8/layout/chevron1" loCatId="process" qsTypeId="urn:microsoft.com/office/officeart/2005/8/quickstyle/simple2" qsCatId="simple" csTypeId="urn:microsoft.com/office/officeart/2005/8/colors/accent2_1" csCatId="accent2" phldr="1"/>
      <dgm:spPr/>
    </dgm:pt>
    <dgm:pt modelId="{B9A1829E-2A51-4A01-9C78-0AB42E04A9DF}">
      <dgm:prSet phldrT="[Text]" custT="1"/>
      <dgm:spPr/>
      <dgm:t>
        <a:bodyPr/>
        <a:lstStyle/>
        <a:p>
          <a:r>
            <a:rPr lang="en-GB" sz="1400" dirty="0">
              <a:latin typeface="Arial" panose="020B0604020202020204" pitchFamily="34" charset="0"/>
              <a:cs typeface="Arial" panose="020B0604020202020204" pitchFamily="34" charset="0"/>
            </a:rPr>
            <a:t>Contact members.feedback@lbbd.gov.uk or call x8989</a:t>
          </a:r>
        </a:p>
      </dgm:t>
    </dgm:pt>
    <dgm:pt modelId="{C8722425-B83C-4663-8F60-299304894F48}" type="parTrans" cxnId="{BA1383D9-F368-4E80-9875-EC72F578AD3C}">
      <dgm:prSet/>
      <dgm:spPr/>
      <dgm:t>
        <a:bodyPr/>
        <a:lstStyle/>
        <a:p>
          <a:endParaRPr lang="en-GB"/>
        </a:p>
      </dgm:t>
    </dgm:pt>
    <dgm:pt modelId="{F54141DE-176D-465F-A920-CF12F1A381FA}" type="sibTrans" cxnId="{BA1383D9-F368-4E80-9875-EC72F578AD3C}">
      <dgm:prSet/>
      <dgm:spPr/>
      <dgm:t>
        <a:bodyPr/>
        <a:lstStyle/>
        <a:p>
          <a:endParaRPr lang="en-GB"/>
        </a:p>
      </dgm:t>
    </dgm:pt>
    <dgm:pt modelId="{00E9771D-3B94-41BA-9799-247A11A49CBE}">
      <dgm:prSet phldrT="[Text]" custT="1"/>
      <dgm:spPr/>
      <dgm:t>
        <a:bodyPr/>
        <a:lstStyle/>
        <a:p>
          <a:r>
            <a:rPr lang="en-GB" sz="1400" dirty="0">
              <a:latin typeface="Arial" panose="020B0604020202020204" pitchFamily="34" charset="0"/>
              <a:cs typeface="Arial" panose="020B0604020202020204" pitchFamily="34" charset="0"/>
            </a:rPr>
            <a:t>Logged within 24 hrs</a:t>
          </a:r>
        </a:p>
      </dgm:t>
    </dgm:pt>
    <dgm:pt modelId="{A6428C2F-0B7F-460D-946F-3A27C8B7ABDB}" type="parTrans" cxnId="{64F5C684-F9B3-4584-9147-4F239CB6767B}">
      <dgm:prSet/>
      <dgm:spPr/>
      <dgm:t>
        <a:bodyPr/>
        <a:lstStyle/>
        <a:p>
          <a:endParaRPr lang="en-GB"/>
        </a:p>
      </dgm:t>
    </dgm:pt>
    <dgm:pt modelId="{0BCAE6DB-F034-4F0C-9C58-0C01F76ECB59}" type="sibTrans" cxnId="{64F5C684-F9B3-4584-9147-4F239CB6767B}">
      <dgm:prSet/>
      <dgm:spPr/>
      <dgm:t>
        <a:bodyPr/>
        <a:lstStyle/>
        <a:p>
          <a:endParaRPr lang="en-GB"/>
        </a:p>
      </dgm:t>
    </dgm:pt>
    <dgm:pt modelId="{A9B640ED-1A09-4C3D-B3AF-929186D2AE08}">
      <dgm:prSet phldrT="[Text]" custT="1"/>
      <dgm:spPr/>
      <dgm:t>
        <a:bodyPr/>
        <a:lstStyle/>
        <a:p>
          <a:r>
            <a:rPr lang="en-GB" sz="1400" dirty="0">
              <a:latin typeface="Arial" panose="020B0604020202020204" pitchFamily="34" charset="0"/>
              <a:cs typeface="Arial" panose="020B0604020202020204" pitchFamily="34" charset="0"/>
            </a:rPr>
            <a:t>Email response sent addressed to Member with resolution</a:t>
          </a:r>
        </a:p>
      </dgm:t>
    </dgm:pt>
    <dgm:pt modelId="{890782D3-7F24-4AB1-B4FA-268B163E5C95}" type="parTrans" cxnId="{06B2665C-4A5E-49CE-ADE0-8D62523BD7F7}">
      <dgm:prSet/>
      <dgm:spPr/>
      <dgm:t>
        <a:bodyPr/>
        <a:lstStyle/>
        <a:p>
          <a:endParaRPr lang="en-GB"/>
        </a:p>
      </dgm:t>
    </dgm:pt>
    <dgm:pt modelId="{F6BC42AA-F8B3-40A3-9870-08F765F864D8}" type="sibTrans" cxnId="{06B2665C-4A5E-49CE-ADE0-8D62523BD7F7}">
      <dgm:prSet/>
      <dgm:spPr/>
      <dgm:t>
        <a:bodyPr/>
        <a:lstStyle/>
        <a:p>
          <a:endParaRPr lang="en-GB"/>
        </a:p>
      </dgm:t>
    </dgm:pt>
    <dgm:pt modelId="{7062B49C-8159-4D57-9FE0-6C5E273E19AB}">
      <dgm:prSet phldrT="[Text]" custT="1"/>
      <dgm:spPr/>
      <dgm:t>
        <a:bodyPr/>
        <a:lstStyle/>
        <a:p>
          <a:r>
            <a:rPr lang="en-GB" sz="1400" dirty="0">
              <a:latin typeface="Arial" panose="020B0604020202020204" pitchFamily="34" charset="0"/>
              <a:cs typeface="Arial" panose="020B0604020202020204" pitchFamily="34" charset="0"/>
            </a:rPr>
            <a:t>Acknowledgement sent to the member within the same 24 hrs</a:t>
          </a:r>
        </a:p>
      </dgm:t>
    </dgm:pt>
    <dgm:pt modelId="{29023BB9-E1AB-4224-8F39-3A33716EDFB6}" type="parTrans" cxnId="{CE4897BE-26C9-469C-B1A7-CC57DBC0D317}">
      <dgm:prSet/>
      <dgm:spPr/>
      <dgm:t>
        <a:bodyPr/>
        <a:lstStyle/>
        <a:p>
          <a:endParaRPr lang="en-GB"/>
        </a:p>
      </dgm:t>
    </dgm:pt>
    <dgm:pt modelId="{FBC69B1B-256E-4CFC-B536-8230717D975F}" type="sibTrans" cxnId="{CE4897BE-26C9-469C-B1A7-CC57DBC0D317}">
      <dgm:prSet/>
      <dgm:spPr/>
      <dgm:t>
        <a:bodyPr/>
        <a:lstStyle/>
        <a:p>
          <a:endParaRPr lang="en-GB"/>
        </a:p>
      </dgm:t>
    </dgm:pt>
    <dgm:pt modelId="{F1084A34-0B2B-4A7C-B140-9D5CB9D171F9}">
      <dgm:prSet phldrT="[Text]" custT="1"/>
      <dgm:spPr/>
      <dgm:t>
        <a:bodyPr/>
        <a:lstStyle/>
        <a:p>
          <a:r>
            <a:rPr lang="en-GB" sz="1400" dirty="0">
              <a:latin typeface="Arial" panose="020B0604020202020204" pitchFamily="34" charset="0"/>
              <a:cs typeface="Arial" panose="020B0604020202020204" pitchFamily="34" charset="0"/>
            </a:rPr>
            <a:t>Cases will be closed once the response has been sent</a:t>
          </a:r>
        </a:p>
      </dgm:t>
    </dgm:pt>
    <dgm:pt modelId="{4CF9097F-5F66-4D70-8655-357E3A56BC9C}" type="parTrans" cxnId="{F2DED733-AF94-4FB4-AEE0-BE8195B6DF7E}">
      <dgm:prSet/>
      <dgm:spPr/>
      <dgm:t>
        <a:bodyPr/>
        <a:lstStyle/>
        <a:p>
          <a:endParaRPr lang="en-GB"/>
        </a:p>
      </dgm:t>
    </dgm:pt>
    <dgm:pt modelId="{CA5F5C49-A203-49A3-9849-D12D8F5BC786}" type="sibTrans" cxnId="{F2DED733-AF94-4FB4-AEE0-BE8195B6DF7E}">
      <dgm:prSet/>
      <dgm:spPr/>
      <dgm:t>
        <a:bodyPr/>
        <a:lstStyle/>
        <a:p>
          <a:endParaRPr lang="en-GB"/>
        </a:p>
      </dgm:t>
    </dgm:pt>
    <dgm:pt modelId="{AD4BD691-AA0E-404F-AE80-417C05B9854B}" type="pres">
      <dgm:prSet presAssocID="{6FF1227E-BD5F-4DB7-A2BF-D2AA541900C8}" presName="Name0" presStyleCnt="0">
        <dgm:presLayoutVars>
          <dgm:dir/>
          <dgm:animLvl val="lvl"/>
          <dgm:resizeHandles val="exact"/>
        </dgm:presLayoutVars>
      </dgm:prSet>
      <dgm:spPr/>
    </dgm:pt>
    <dgm:pt modelId="{07FC1065-DE81-4B72-9721-B9A128EA6836}" type="pres">
      <dgm:prSet presAssocID="{B9A1829E-2A51-4A01-9C78-0AB42E04A9DF}" presName="parTxOnly" presStyleLbl="node1" presStyleIdx="0" presStyleCnt="5">
        <dgm:presLayoutVars>
          <dgm:chMax val="0"/>
          <dgm:chPref val="0"/>
          <dgm:bulletEnabled val="1"/>
        </dgm:presLayoutVars>
      </dgm:prSet>
      <dgm:spPr/>
    </dgm:pt>
    <dgm:pt modelId="{EEA57FEA-058C-4EA9-A791-A17CAF57C47F}" type="pres">
      <dgm:prSet presAssocID="{F54141DE-176D-465F-A920-CF12F1A381FA}" presName="parTxOnlySpace" presStyleCnt="0"/>
      <dgm:spPr/>
    </dgm:pt>
    <dgm:pt modelId="{877B62A4-0652-49F0-9343-D6AEC867C2BB}" type="pres">
      <dgm:prSet presAssocID="{00E9771D-3B94-41BA-9799-247A11A49CBE}" presName="parTxOnly" presStyleLbl="node1" presStyleIdx="1" presStyleCnt="5">
        <dgm:presLayoutVars>
          <dgm:chMax val="0"/>
          <dgm:chPref val="0"/>
          <dgm:bulletEnabled val="1"/>
        </dgm:presLayoutVars>
      </dgm:prSet>
      <dgm:spPr/>
    </dgm:pt>
    <dgm:pt modelId="{4C7B456B-543F-4EAD-9A02-953391367427}" type="pres">
      <dgm:prSet presAssocID="{0BCAE6DB-F034-4F0C-9C58-0C01F76ECB59}" presName="parTxOnlySpace" presStyleCnt="0"/>
      <dgm:spPr/>
    </dgm:pt>
    <dgm:pt modelId="{A39E3414-EE56-4F6D-8EA7-B1ACA2A4F674}" type="pres">
      <dgm:prSet presAssocID="{7062B49C-8159-4D57-9FE0-6C5E273E19AB}" presName="parTxOnly" presStyleLbl="node1" presStyleIdx="2" presStyleCnt="5">
        <dgm:presLayoutVars>
          <dgm:chMax val="0"/>
          <dgm:chPref val="0"/>
          <dgm:bulletEnabled val="1"/>
        </dgm:presLayoutVars>
      </dgm:prSet>
      <dgm:spPr/>
    </dgm:pt>
    <dgm:pt modelId="{D4EB1FF6-D265-4000-B64E-F7367955BDDD}" type="pres">
      <dgm:prSet presAssocID="{FBC69B1B-256E-4CFC-B536-8230717D975F}" presName="parTxOnlySpace" presStyleCnt="0"/>
      <dgm:spPr/>
    </dgm:pt>
    <dgm:pt modelId="{81D204EC-7FC4-4AB1-88CA-CA6F61FC45EF}" type="pres">
      <dgm:prSet presAssocID="{A9B640ED-1A09-4C3D-B3AF-929186D2AE08}" presName="parTxOnly" presStyleLbl="node1" presStyleIdx="3" presStyleCnt="5">
        <dgm:presLayoutVars>
          <dgm:chMax val="0"/>
          <dgm:chPref val="0"/>
          <dgm:bulletEnabled val="1"/>
        </dgm:presLayoutVars>
      </dgm:prSet>
      <dgm:spPr/>
    </dgm:pt>
    <dgm:pt modelId="{87E4A27F-9384-4140-A7A5-7B95505184CE}" type="pres">
      <dgm:prSet presAssocID="{F6BC42AA-F8B3-40A3-9870-08F765F864D8}" presName="parTxOnlySpace" presStyleCnt="0"/>
      <dgm:spPr/>
    </dgm:pt>
    <dgm:pt modelId="{0486A3A7-7A0B-4DA7-8ADF-052DAF0F5202}" type="pres">
      <dgm:prSet presAssocID="{F1084A34-0B2B-4A7C-B140-9D5CB9D171F9}" presName="parTxOnly" presStyleLbl="node1" presStyleIdx="4" presStyleCnt="5">
        <dgm:presLayoutVars>
          <dgm:chMax val="0"/>
          <dgm:chPref val="0"/>
          <dgm:bulletEnabled val="1"/>
        </dgm:presLayoutVars>
      </dgm:prSet>
      <dgm:spPr/>
    </dgm:pt>
  </dgm:ptLst>
  <dgm:cxnLst>
    <dgm:cxn modelId="{C05AED26-8F7E-4C2C-AACF-AEA39549C041}" type="presOf" srcId="{B9A1829E-2A51-4A01-9C78-0AB42E04A9DF}" destId="{07FC1065-DE81-4B72-9721-B9A128EA6836}" srcOrd="0" destOrd="0" presId="urn:microsoft.com/office/officeart/2005/8/layout/chevron1"/>
    <dgm:cxn modelId="{F2DED733-AF94-4FB4-AEE0-BE8195B6DF7E}" srcId="{6FF1227E-BD5F-4DB7-A2BF-D2AA541900C8}" destId="{F1084A34-0B2B-4A7C-B140-9D5CB9D171F9}" srcOrd="4" destOrd="0" parTransId="{4CF9097F-5F66-4D70-8655-357E3A56BC9C}" sibTransId="{CA5F5C49-A203-49A3-9849-D12D8F5BC786}"/>
    <dgm:cxn modelId="{06B2665C-4A5E-49CE-ADE0-8D62523BD7F7}" srcId="{6FF1227E-BD5F-4DB7-A2BF-D2AA541900C8}" destId="{A9B640ED-1A09-4C3D-B3AF-929186D2AE08}" srcOrd="3" destOrd="0" parTransId="{890782D3-7F24-4AB1-B4FA-268B163E5C95}" sibTransId="{F6BC42AA-F8B3-40A3-9870-08F765F864D8}"/>
    <dgm:cxn modelId="{CF911762-385E-454D-AE06-6DF904E3252E}" type="presOf" srcId="{7062B49C-8159-4D57-9FE0-6C5E273E19AB}" destId="{A39E3414-EE56-4F6D-8EA7-B1ACA2A4F674}" srcOrd="0" destOrd="0" presId="urn:microsoft.com/office/officeart/2005/8/layout/chevron1"/>
    <dgm:cxn modelId="{64F5C684-F9B3-4584-9147-4F239CB6767B}" srcId="{6FF1227E-BD5F-4DB7-A2BF-D2AA541900C8}" destId="{00E9771D-3B94-41BA-9799-247A11A49CBE}" srcOrd="1" destOrd="0" parTransId="{A6428C2F-0B7F-460D-946F-3A27C8B7ABDB}" sibTransId="{0BCAE6DB-F034-4F0C-9C58-0C01F76ECB59}"/>
    <dgm:cxn modelId="{D730C487-291B-44AF-B7F9-9B27AB566023}" type="presOf" srcId="{F1084A34-0B2B-4A7C-B140-9D5CB9D171F9}" destId="{0486A3A7-7A0B-4DA7-8ADF-052DAF0F5202}" srcOrd="0" destOrd="0" presId="urn:microsoft.com/office/officeart/2005/8/layout/chevron1"/>
    <dgm:cxn modelId="{86A8B1A5-12D9-4F79-85BA-04CAF395A098}" type="presOf" srcId="{6FF1227E-BD5F-4DB7-A2BF-D2AA541900C8}" destId="{AD4BD691-AA0E-404F-AE80-417C05B9854B}" srcOrd="0" destOrd="0" presId="urn:microsoft.com/office/officeart/2005/8/layout/chevron1"/>
    <dgm:cxn modelId="{FF6E82B8-8FB5-48E7-86D6-EB0F0D3EEC7F}" type="presOf" srcId="{A9B640ED-1A09-4C3D-B3AF-929186D2AE08}" destId="{81D204EC-7FC4-4AB1-88CA-CA6F61FC45EF}" srcOrd="0" destOrd="0" presId="urn:microsoft.com/office/officeart/2005/8/layout/chevron1"/>
    <dgm:cxn modelId="{CE4897BE-26C9-469C-B1A7-CC57DBC0D317}" srcId="{6FF1227E-BD5F-4DB7-A2BF-D2AA541900C8}" destId="{7062B49C-8159-4D57-9FE0-6C5E273E19AB}" srcOrd="2" destOrd="0" parTransId="{29023BB9-E1AB-4224-8F39-3A33716EDFB6}" sibTransId="{FBC69B1B-256E-4CFC-B536-8230717D975F}"/>
    <dgm:cxn modelId="{BA1383D9-F368-4E80-9875-EC72F578AD3C}" srcId="{6FF1227E-BD5F-4DB7-A2BF-D2AA541900C8}" destId="{B9A1829E-2A51-4A01-9C78-0AB42E04A9DF}" srcOrd="0" destOrd="0" parTransId="{C8722425-B83C-4663-8F60-299304894F48}" sibTransId="{F54141DE-176D-465F-A920-CF12F1A381FA}"/>
    <dgm:cxn modelId="{6A97ABE4-37E3-4C2A-8D4C-80446D878C6C}" type="presOf" srcId="{00E9771D-3B94-41BA-9799-247A11A49CBE}" destId="{877B62A4-0652-49F0-9343-D6AEC867C2BB}" srcOrd="0" destOrd="0" presId="urn:microsoft.com/office/officeart/2005/8/layout/chevron1"/>
    <dgm:cxn modelId="{F606AC02-9F72-4104-8B16-354E0CA2B019}" type="presParOf" srcId="{AD4BD691-AA0E-404F-AE80-417C05B9854B}" destId="{07FC1065-DE81-4B72-9721-B9A128EA6836}" srcOrd="0" destOrd="0" presId="urn:microsoft.com/office/officeart/2005/8/layout/chevron1"/>
    <dgm:cxn modelId="{9983CA41-6AD2-4804-98F2-90A2F842F293}" type="presParOf" srcId="{AD4BD691-AA0E-404F-AE80-417C05B9854B}" destId="{EEA57FEA-058C-4EA9-A791-A17CAF57C47F}" srcOrd="1" destOrd="0" presId="urn:microsoft.com/office/officeart/2005/8/layout/chevron1"/>
    <dgm:cxn modelId="{3BF82F67-653E-42D4-8024-67EF50886758}" type="presParOf" srcId="{AD4BD691-AA0E-404F-AE80-417C05B9854B}" destId="{877B62A4-0652-49F0-9343-D6AEC867C2BB}" srcOrd="2" destOrd="0" presId="urn:microsoft.com/office/officeart/2005/8/layout/chevron1"/>
    <dgm:cxn modelId="{3432A574-57C1-472D-9E56-59998D42DF56}" type="presParOf" srcId="{AD4BD691-AA0E-404F-AE80-417C05B9854B}" destId="{4C7B456B-543F-4EAD-9A02-953391367427}" srcOrd="3" destOrd="0" presId="urn:microsoft.com/office/officeart/2005/8/layout/chevron1"/>
    <dgm:cxn modelId="{ADDD77B4-77FD-43FB-B1AB-E7E92917C5F1}" type="presParOf" srcId="{AD4BD691-AA0E-404F-AE80-417C05B9854B}" destId="{A39E3414-EE56-4F6D-8EA7-B1ACA2A4F674}" srcOrd="4" destOrd="0" presId="urn:microsoft.com/office/officeart/2005/8/layout/chevron1"/>
    <dgm:cxn modelId="{B8DE407C-8EF9-462E-A612-9462902F9C1A}" type="presParOf" srcId="{AD4BD691-AA0E-404F-AE80-417C05B9854B}" destId="{D4EB1FF6-D265-4000-B64E-F7367955BDDD}" srcOrd="5" destOrd="0" presId="urn:microsoft.com/office/officeart/2005/8/layout/chevron1"/>
    <dgm:cxn modelId="{0B8A3D43-77C3-40FC-8248-7C7D5B6223BF}" type="presParOf" srcId="{AD4BD691-AA0E-404F-AE80-417C05B9854B}" destId="{81D204EC-7FC4-4AB1-88CA-CA6F61FC45EF}" srcOrd="6" destOrd="0" presId="urn:microsoft.com/office/officeart/2005/8/layout/chevron1"/>
    <dgm:cxn modelId="{1FDC42C7-053A-4048-A2A8-D75DE11219B5}" type="presParOf" srcId="{AD4BD691-AA0E-404F-AE80-417C05B9854B}" destId="{87E4A27F-9384-4140-A7A5-7B95505184CE}" srcOrd="7" destOrd="0" presId="urn:microsoft.com/office/officeart/2005/8/layout/chevron1"/>
    <dgm:cxn modelId="{CFEECD42-499F-48B0-8AA7-56C974A5CAC3}" type="presParOf" srcId="{AD4BD691-AA0E-404F-AE80-417C05B9854B}" destId="{0486A3A7-7A0B-4DA7-8ADF-052DAF0F5202}"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F1227E-BD5F-4DB7-A2BF-D2AA541900C8}" type="doc">
      <dgm:prSet loTypeId="urn:microsoft.com/office/officeart/2005/8/layout/chevron1" loCatId="process" qsTypeId="urn:microsoft.com/office/officeart/2005/8/quickstyle/simple2" qsCatId="simple" csTypeId="urn:microsoft.com/office/officeart/2005/8/colors/accent2_1" csCatId="accent2" phldr="1"/>
      <dgm:spPr/>
    </dgm:pt>
    <dgm:pt modelId="{B9A1829E-2A51-4A01-9C78-0AB42E04A9DF}">
      <dgm:prSet phldrT="[Text]" custT="1"/>
      <dgm:spPr/>
      <dgm:t>
        <a:bodyPr/>
        <a:lstStyle/>
        <a:p>
          <a:r>
            <a:rPr lang="en-GB" sz="1100" dirty="0">
              <a:latin typeface="Arial" panose="020B0604020202020204" pitchFamily="34" charset="0"/>
              <a:cs typeface="Arial" panose="020B0604020202020204" pitchFamily="34" charset="0"/>
            </a:rPr>
            <a:t>Log into My B&amp;D (you will be able to see the progress and send chases via My B&amp;D without having to email the service) </a:t>
          </a:r>
        </a:p>
      </dgm:t>
    </dgm:pt>
    <dgm:pt modelId="{C8722425-B83C-4663-8F60-299304894F48}" type="parTrans" cxnId="{BA1383D9-F368-4E80-9875-EC72F578AD3C}">
      <dgm:prSet/>
      <dgm:spPr/>
      <dgm:t>
        <a:bodyPr/>
        <a:lstStyle/>
        <a:p>
          <a:endParaRPr lang="en-GB"/>
        </a:p>
      </dgm:t>
    </dgm:pt>
    <dgm:pt modelId="{F54141DE-176D-465F-A920-CF12F1A381FA}" type="sibTrans" cxnId="{BA1383D9-F368-4E80-9875-EC72F578AD3C}">
      <dgm:prSet/>
      <dgm:spPr/>
      <dgm:t>
        <a:bodyPr/>
        <a:lstStyle/>
        <a:p>
          <a:endParaRPr lang="en-GB"/>
        </a:p>
      </dgm:t>
    </dgm:pt>
    <dgm:pt modelId="{00E9771D-3B94-41BA-9799-247A11A49CBE}">
      <dgm:prSet phldrT="[Text]" custT="1"/>
      <dgm:spPr/>
      <dgm:t>
        <a:bodyPr/>
        <a:lstStyle/>
        <a:p>
          <a:r>
            <a:rPr lang="en-GB" sz="1100" dirty="0">
              <a:latin typeface="Arial" panose="020B0604020202020204" pitchFamily="34" charset="0"/>
              <a:cs typeface="Arial" panose="020B0604020202020204" pitchFamily="34" charset="0"/>
            </a:rPr>
            <a:t>The service request will be logged onto the relevant back office system for the service to action </a:t>
          </a:r>
        </a:p>
      </dgm:t>
    </dgm:pt>
    <dgm:pt modelId="{A6428C2F-0B7F-460D-946F-3A27C8B7ABDB}" type="parTrans" cxnId="{64F5C684-F9B3-4584-9147-4F239CB6767B}">
      <dgm:prSet/>
      <dgm:spPr/>
      <dgm:t>
        <a:bodyPr/>
        <a:lstStyle/>
        <a:p>
          <a:endParaRPr lang="en-GB"/>
        </a:p>
      </dgm:t>
    </dgm:pt>
    <dgm:pt modelId="{0BCAE6DB-F034-4F0C-9C58-0C01F76ECB59}" type="sibTrans" cxnId="{64F5C684-F9B3-4584-9147-4F239CB6767B}">
      <dgm:prSet/>
      <dgm:spPr/>
      <dgm:t>
        <a:bodyPr/>
        <a:lstStyle/>
        <a:p>
          <a:endParaRPr lang="en-GB"/>
        </a:p>
      </dgm:t>
    </dgm:pt>
    <dgm:pt modelId="{A9B640ED-1A09-4C3D-B3AF-929186D2AE08}">
      <dgm:prSet phldrT="[Text]" custT="1"/>
      <dgm:spPr/>
      <dgm:t>
        <a:bodyPr/>
        <a:lstStyle/>
        <a:p>
          <a:r>
            <a:rPr lang="en-GB" sz="1100" dirty="0">
              <a:latin typeface="Arial" panose="020B0604020202020204" pitchFamily="34" charset="0"/>
              <a:cs typeface="Arial" panose="020B0604020202020204" pitchFamily="34" charset="0"/>
            </a:rPr>
            <a:t>If the SLA has passed you can send a chase via My B&amp;D without having to email the service </a:t>
          </a:r>
        </a:p>
      </dgm:t>
    </dgm:pt>
    <dgm:pt modelId="{890782D3-7F24-4AB1-B4FA-268B163E5C95}" type="parTrans" cxnId="{06B2665C-4A5E-49CE-ADE0-8D62523BD7F7}">
      <dgm:prSet/>
      <dgm:spPr/>
      <dgm:t>
        <a:bodyPr/>
        <a:lstStyle/>
        <a:p>
          <a:endParaRPr lang="en-GB"/>
        </a:p>
      </dgm:t>
    </dgm:pt>
    <dgm:pt modelId="{F6BC42AA-F8B3-40A3-9870-08F765F864D8}" type="sibTrans" cxnId="{06B2665C-4A5E-49CE-ADE0-8D62523BD7F7}">
      <dgm:prSet/>
      <dgm:spPr/>
      <dgm:t>
        <a:bodyPr/>
        <a:lstStyle/>
        <a:p>
          <a:endParaRPr lang="en-GB"/>
        </a:p>
      </dgm:t>
    </dgm:pt>
    <dgm:pt modelId="{7062B49C-8159-4D57-9FE0-6C5E273E19AB}">
      <dgm:prSet phldrT="[Text]" custT="1"/>
      <dgm:spPr/>
      <dgm:t>
        <a:bodyPr/>
        <a:lstStyle/>
        <a:p>
          <a:r>
            <a:rPr lang="en-GB" sz="1100" dirty="0">
              <a:latin typeface="Arial" panose="020B0604020202020204" pitchFamily="34" charset="0"/>
              <a:cs typeface="Arial" panose="020B0604020202020204" pitchFamily="34" charset="0"/>
            </a:rPr>
            <a:t>Acknowledgement email sent from the back office system sating the SLA with a reference number</a:t>
          </a:r>
        </a:p>
      </dgm:t>
    </dgm:pt>
    <dgm:pt modelId="{29023BB9-E1AB-4224-8F39-3A33716EDFB6}" type="parTrans" cxnId="{CE4897BE-26C9-469C-B1A7-CC57DBC0D317}">
      <dgm:prSet/>
      <dgm:spPr/>
      <dgm:t>
        <a:bodyPr/>
        <a:lstStyle/>
        <a:p>
          <a:endParaRPr lang="en-GB"/>
        </a:p>
      </dgm:t>
    </dgm:pt>
    <dgm:pt modelId="{FBC69B1B-256E-4CFC-B536-8230717D975F}" type="sibTrans" cxnId="{CE4897BE-26C9-469C-B1A7-CC57DBC0D317}">
      <dgm:prSet/>
      <dgm:spPr/>
      <dgm:t>
        <a:bodyPr/>
        <a:lstStyle/>
        <a:p>
          <a:endParaRPr lang="en-GB"/>
        </a:p>
      </dgm:t>
    </dgm:pt>
    <dgm:pt modelId="{F1084A34-0B2B-4A7C-B140-9D5CB9D171F9}">
      <dgm:prSet phldrT="[Text]" custT="1"/>
      <dgm:spPr/>
      <dgm:t>
        <a:bodyPr/>
        <a:lstStyle/>
        <a:p>
          <a:r>
            <a:rPr lang="en-GB" sz="1100" dirty="0">
              <a:latin typeface="Arial" panose="020B0604020202020204" pitchFamily="34" charset="0"/>
              <a:cs typeface="Arial" panose="020B0604020202020204" pitchFamily="34" charset="0"/>
            </a:rPr>
            <a:t>If the service request has not been fulfilled or completed as stated this can be raised as a Members enquiry *</a:t>
          </a:r>
        </a:p>
      </dgm:t>
    </dgm:pt>
    <dgm:pt modelId="{4CF9097F-5F66-4D70-8655-357E3A56BC9C}" type="parTrans" cxnId="{F2DED733-AF94-4FB4-AEE0-BE8195B6DF7E}">
      <dgm:prSet/>
      <dgm:spPr/>
      <dgm:t>
        <a:bodyPr/>
        <a:lstStyle/>
        <a:p>
          <a:endParaRPr lang="en-GB"/>
        </a:p>
      </dgm:t>
    </dgm:pt>
    <dgm:pt modelId="{CA5F5C49-A203-49A3-9849-D12D8F5BC786}" type="sibTrans" cxnId="{F2DED733-AF94-4FB4-AEE0-BE8195B6DF7E}">
      <dgm:prSet/>
      <dgm:spPr/>
      <dgm:t>
        <a:bodyPr/>
        <a:lstStyle/>
        <a:p>
          <a:endParaRPr lang="en-GB"/>
        </a:p>
      </dgm:t>
    </dgm:pt>
    <dgm:pt modelId="{AD4BD691-AA0E-404F-AE80-417C05B9854B}" type="pres">
      <dgm:prSet presAssocID="{6FF1227E-BD5F-4DB7-A2BF-D2AA541900C8}" presName="Name0" presStyleCnt="0">
        <dgm:presLayoutVars>
          <dgm:dir/>
          <dgm:animLvl val="lvl"/>
          <dgm:resizeHandles val="exact"/>
        </dgm:presLayoutVars>
      </dgm:prSet>
      <dgm:spPr/>
    </dgm:pt>
    <dgm:pt modelId="{07FC1065-DE81-4B72-9721-B9A128EA6836}" type="pres">
      <dgm:prSet presAssocID="{B9A1829E-2A51-4A01-9C78-0AB42E04A9DF}" presName="parTxOnly" presStyleLbl="node1" presStyleIdx="0" presStyleCnt="5">
        <dgm:presLayoutVars>
          <dgm:chMax val="0"/>
          <dgm:chPref val="0"/>
          <dgm:bulletEnabled val="1"/>
        </dgm:presLayoutVars>
      </dgm:prSet>
      <dgm:spPr/>
    </dgm:pt>
    <dgm:pt modelId="{EEA57FEA-058C-4EA9-A791-A17CAF57C47F}" type="pres">
      <dgm:prSet presAssocID="{F54141DE-176D-465F-A920-CF12F1A381FA}" presName="parTxOnlySpace" presStyleCnt="0"/>
      <dgm:spPr/>
    </dgm:pt>
    <dgm:pt modelId="{877B62A4-0652-49F0-9343-D6AEC867C2BB}" type="pres">
      <dgm:prSet presAssocID="{00E9771D-3B94-41BA-9799-247A11A49CBE}" presName="parTxOnly" presStyleLbl="node1" presStyleIdx="1" presStyleCnt="5">
        <dgm:presLayoutVars>
          <dgm:chMax val="0"/>
          <dgm:chPref val="0"/>
          <dgm:bulletEnabled val="1"/>
        </dgm:presLayoutVars>
      </dgm:prSet>
      <dgm:spPr/>
    </dgm:pt>
    <dgm:pt modelId="{4C7B456B-543F-4EAD-9A02-953391367427}" type="pres">
      <dgm:prSet presAssocID="{0BCAE6DB-F034-4F0C-9C58-0C01F76ECB59}" presName="parTxOnlySpace" presStyleCnt="0"/>
      <dgm:spPr/>
    </dgm:pt>
    <dgm:pt modelId="{A39E3414-EE56-4F6D-8EA7-B1ACA2A4F674}" type="pres">
      <dgm:prSet presAssocID="{7062B49C-8159-4D57-9FE0-6C5E273E19AB}" presName="parTxOnly" presStyleLbl="node1" presStyleIdx="2" presStyleCnt="5">
        <dgm:presLayoutVars>
          <dgm:chMax val="0"/>
          <dgm:chPref val="0"/>
          <dgm:bulletEnabled val="1"/>
        </dgm:presLayoutVars>
      </dgm:prSet>
      <dgm:spPr/>
    </dgm:pt>
    <dgm:pt modelId="{D4EB1FF6-D265-4000-B64E-F7367955BDDD}" type="pres">
      <dgm:prSet presAssocID="{FBC69B1B-256E-4CFC-B536-8230717D975F}" presName="parTxOnlySpace" presStyleCnt="0"/>
      <dgm:spPr/>
    </dgm:pt>
    <dgm:pt modelId="{81D204EC-7FC4-4AB1-88CA-CA6F61FC45EF}" type="pres">
      <dgm:prSet presAssocID="{A9B640ED-1A09-4C3D-B3AF-929186D2AE08}" presName="parTxOnly" presStyleLbl="node1" presStyleIdx="3" presStyleCnt="5" custLinFactNeighborX="6815" custLinFactNeighborY="0">
        <dgm:presLayoutVars>
          <dgm:chMax val="0"/>
          <dgm:chPref val="0"/>
          <dgm:bulletEnabled val="1"/>
        </dgm:presLayoutVars>
      </dgm:prSet>
      <dgm:spPr/>
    </dgm:pt>
    <dgm:pt modelId="{87E4A27F-9384-4140-A7A5-7B95505184CE}" type="pres">
      <dgm:prSet presAssocID="{F6BC42AA-F8B3-40A3-9870-08F765F864D8}" presName="parTxOnlySpace" presStyleCnt="0"/>
      <dgm:spPr/>
    </dgm:pt>
    <dgm:pt modelId="{0486A3A7-7A0B-4DA7-8ADF-052DAF0F5202}" type="pres">
      <dgm:prSet presAssocID="{F1084A34-0B2B-4A7C-B140-9D5CB9D171F9}" presName="parTxOnly" presStyleLbl="node1" presStyleIdx="4" presStyleCnt="5">
        <dgm:presLayoutVars>
          <dgm:chMax val="0"/>
          <dgm:chPref val="0"/>
          <dgm:bulletEnabled val="1"/>
        </dgm:presLayoutVars>
      </dgm:prSet>
      <dgm:spPr/>
    </dgm:pt>
  </dgm:ptLst>
  <dgm:cxnLst>
    <dgm:cxn modelId="{C05AED26-8F7E-4C2C-AACF-AEA39549C041}" type="presOf" srcId="{B9A1829E-2A51-4A01-9C78-0AB42E04A9DF}" destId="{07FC1065-DE81-4B72-9721-B9A128EA6836}" srcOrd="0" destOrd="0" presId="urn:microsoft.com/office/officeart/2005/8/layout/chevron1"/>
    <dgm:cxn modelId="{F2DED733-AF94-4FB4-AEE0-BE8195B6DF7E}" srcId="{6FF1227E-BD5F-4DB7-A2BF-D2AA541900C8}" destId="{F1084A34-0B2B-4A7C-B140-9D5CB9D171F9}" srcOrd="4" destOrd="0" parTransId="{4CF9097F-5F66-4D70-8655-357E3A56BC9C}" sibTransId="{CA5F5C49-A203-49A3-9849-D12D8F5BC786}"/>
    <dgm:cxn modelId="{06B2665C-4A5E-49CE-ADE0-8D62523BD7F7}" srcId="{6FF1227E-BD5F-4DB7-A2BF-D2AA541900C8}" destId="{A9B640ED-1A09-4C3D-B3AF-929186D2AE08}" srcOrd="3" destOrd="0" parTransId="{890782D3-7F24-4AB1-B4FA-268B163E5C95}" sibTransId="{F6BC42AA-F8B3-40A3-9870-08F765F864D8}"/>
    <dgm:cxn modelId="{CF911762-385E-454D-AE06-6DF904E3252E}" type="presOf" srcId="{7062B49C-8159-4D57-9FE0-6C5E273E19AB}" destId="{A39E3414-EE56-4F6D-8EA7-B1ACA2A4F674}" srcOrd="0" destOrd="0" presId="urn:microsoft.com/office/officeart/2005/8/layout/chevron1"/>
    <dgm:cxn modelId="{64F5C684-F9B3-4584-9147-4F239CB6767B}" srcId="{6FF1227E-BD5F-4DB7-A2BF-D2AA541900C8}" destId="{00E9771D-3B94-41BA-9799-247A11A49CBE}" srcOrd="1" destOrd="0" parTransId="{A6428C2F-0B7F-460D-946F-3A27C8B7ABDB}" sibTransId="{0BCAE6DB-F034-4F0C-9C58-0C01F76ECB59}"/>
    <dgm:cxn modelId="{D730C487-291B-44AF-B7F9-9B27AB566023}" type="presOf" srcId="{F1084A34-0B2B-4A7C-B140-9D5CB9D171F9}" destId="{0486A3A7-7A0B-4DA7-8ADF-052DAF0F5202}" srcOrd="0" destOrd="0" presId="urn:microsoft.com/office/officeart/2005/8/layout/chevron1"/>
    <dgm:cxn modelId="{86A8B1A5-12D9-4F79-85BA-04CAF395A098}" type="presOf" srcId="{6FF1227E-BD5F-4DB7-A2BF-D2AA541900C8}" destId="{AD4BD691-AA0E-404F-AE80-417C05B9854B}" srcOrd="0" destOrd="0" presId="urn:microsoft.com/office/officeart/2005/8/layout/chevron1"/>
    <dgm:cxn modelId="{FF6E82B8-8FB5-48E7-86D6-EB0F0D3EEC7F}" type="presOf" srcId="{A9B640ED-1A09-4C3D-B3AF-929186D2AE08}" destId="{81D204EC-7FC4-4AB1-88CA-CA6F61FC45EF}" srcOrd="0" destOrd="0" presId="urn:microsoft.com/office/officeart/2005/8/layout/chevron1"/>
    <dgm:cxn modelId="{CE4897BE-26C9-469C-B1A7-CC57DBC0D317}" srcId="{6FF1227E-BD5F-4DB7-A2BF-D2AA541900C8}" destId="{7062B49C-8159-4D57-9FE0-6C5E273E19AB}" srcOrd="2" destOrd="0" parTransId="{29023BB9-E1AB-4224-8F39-3A33716EDFB6}" sibTransId="{FBC69B1B-256E-4CFC-B536-8230717D975F}"/>
    <dgm:cxn modelId="{BA1383D9-F368-4E80-9875-EC72F578AD3C}" srcId="{6FF1227E-BD5F-4DB7-A2BF-D2AA541900C8}" destId="{B9A1829E-2A51-4A01-9C78-0AB42E04A9DF}" srcOrd="0" destOrd="0" parTransId="{C8722425-B83C-4663-8F60-299304894F48}" sibTransId="{F54141DE-176D-465F-A920-CF12F1A381FA}"/>
    <dgm:cxn modelId="{6A97ABE4-37E3-4C2A-8D4C-80446D878C6C}" type="presOf" srcId="{00E9771D-3B94-41BA-9799-247A11A49CBE}" destId="{877B62A4-0652-49F0-9343-D6AEC867C2BB}" srcOrd="0" destOrd="0" presId="urn:microsoft.com/office/officeart/2005/8/layout/chevron1"/>
    <dgm:cxn modelId="{F606AC02-9F72-4104-8B16-354E0CA2B019}" type="presParOf" srcId="{AD4BD691-AA0E-404F-AE80-417C05B9854B}" destId="{07FC1065-DE81-4B72-9721-B9A128EA6836}" srcOrd="0" destOrd="0" presId="urn:microsoft.com/office/officeart/2005/8/layout/chevron1"/>
    <dgm:cxn modelId="{9983CA41-6AD2-4804-98F2-90A2F842F293}" type="presParOf" srcId="{AD4BD691-AA0E-404F-AE80-417C05B9854B}" destId="{EEA57FEA-058C-4EA9-A791-A17CAF57C47F}" srcOrd="1" destOrd="0" presId="urn:microsoft.com/office/officeart/2005/8/layout/chevron1"/>
    <dgm:cxn modelId="{3BF82F67-653E-42D4-8024-67EF50886758}" type="presParOf" srcId="{AD4BD691-AA0E-404F-AE80-417C05B9854B}" destId="{877B62A4-0652-49F0-9343-D6AEC867C2BB}" srcOrd="2" destOrd="0" presId="urn:microsoft.com/office/officeart/2005/8/layout/chevron1"/>
    <dgm:cxn modelId="{3432A574-57C1-472D-9E56-59998D42DF56}" type="presParOf" srcId="{AD4BD691-AA0E-404F-AE80-417C05B9854B}" destId="{4C7B456B-543F-4EAD-9A02-953391367427}" srcOrd="3" destOrd="0" presId="urn:microsoft.com/office/officeart/2005/8/layout/chevron1"/>
    <dgm:cxn modelId="{ADDD77B4-77FD-43FB-B1AB-E7E92917C5F1}" type="presParOf" srcId="{AD4BD691-AA0E-404F-AE80-417C05B9854B}" destId="{A39E3414-EE56-4F6D-8EA7-B1ACA2A4F674}" srcOrd="4" destOrd="0" presId="urn:microsoft.com/office/officeart/2005/8/layout/chevron1"/>
    <dgm:cxn modelId="{B8DE407C-8EF9-462E-A612-9462902F9C1A}" type="presParOf" srcId="{AD4BD691-AA0E-404F-AE80-417C05B9854B}" destId="{D4EB1FF6-D265-4000-B64E-F7367955BDDD}" srcOrd="5" destOrd="0" presId="urn:microsoft.com/office/officeart/2005/8/layout/chevron1"/>
    <dgm:cxn modelId="{0B8A3D43-77C3-40FC-8248-7C7D5B6223BF}" type="presParOf" srcId="{AD4BD691-AA0E-404F-AE80-417C05B9854B}" destId="{81D204EC-7FC4-4AB1-88CA-CA6F61FC45EF}" srcOrd="6" destOrd="0" presId="urn:microsoft.com/office/officeart/2005/8/layout/chevron1"/>
    <dgm:cxn modelId="{1FDC42C7-053A-4048-A2A8-D75DE11219B5}" type="presParOf" srcId="{AD4BD691-AA0E-404F-AE80-417C05B9854B}" destId="{87E4A27F-9384-4140-A7A5-7B95505184CE}" srcOrd="7" destOrd="0" presId="urn:microsoft.com/office/officeart/2005/8/layout/chevron1"/>
    <dgm:cxn modelId="{CFEECD42-499F-48B0-8AA7-56C974A5CAC3}" type="presParOf" srcId="{AD4BD691-AA0E-404F-AE80-417C05B9854B}" destId="{0486A3A7-7A0B-4DA7-8ADF-052DAF0F5202}"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C1065-DE81-4B72-9721-B9A128EA6836}">
      <dsp:nvSpPr>
        <dsp:cNvPr id="0" name=""/>
        <dsp:cNvSpPr/>
      </dsp:nvSpPr>
      <dsp:spPr>
        <a:xfrm>
          <a:off x="2871"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Contact members.feedback@lbbd.gov.uk or call x8989</a:t>
          </a:r>
        </a:p>
      </dsp:txBody>
      <dsp:txXfrm>
        <a:off x="514010" y="1093199"/>
        <a:ext cx="1533418" cy="1022278"/>
      </dsp:txXfrm>
    </dsp:sp>
    <dsp:sp modelId="{877B62A4-0652-49F0-9343-D6AEC867C2BB}">
      <dsp:nvSpPr>
        <dsp:cNvPr id="0" name=""/>
        <dsp:cNvSpPr/>
      </dsp:nvSpPr>
      <dsp:spPr>
        <a:xfrm>
          <a:off x="2302998"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Logged within 24 hrs</a:t>
          </a:r>
        </a:p>
      </dsp:txBody>
      <dsp:txXfrm>
        <a:off x="2814137" y="1093199"/>
        <a:ext cx="1533418" cy="1022278"/>
      </dsp:txXfrm>
    </dsp:sp>
    <dsp:sp modelId="{A39E3414-EE56-4F6D-8EA7-B1ACA2A4F674}">
      <dsp:nvSpPr>
        <dsp:cNvPr id="0" name=""/>
        <dsp:cNvSpPr/>
      </dsp:nvSpPr>
      <dsp:spPr>
        <a:xfrm>
          <a:off x="4603125"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Acknowledgement sent to the member within the same 24 hrs</a:t>
          </a:r>
        </a:p>
      </dsp:txBody>
      <dsp:txXfrm>
        <a:off x="5114264" y="1093199"/>
        <a:ext cx="1533418" cy="1022278"/>
      </dsp:txXfrm>
    </dsp:sp>
    <dsp:sp modelId="{81D204EC-7FC4-4AB1-88CA-CA6F61FC45EF}">
      <dsp:nvSpPr>
        <dsp:cNvPr id="0" name=""/>
        <dsp:cNvSpPr/>
      </dsp:nvSpPr>
      <dsp:spPr>
        <a:xfrm>
          <a:off x="6903252"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Email response sent addressed to Member with resolution</a:t>
          </a:r>
        </a:p>
      </dsp:txBody>
      <dsp:txXfrm>
        <a:off x="7414391" y="1093199"/>
        <a:ext cx="1533418" cy="1022278"/>
      </dsp:txXfrm>
    </dsp:sp>
    <dsp:sp modelId="{0486A3A7-7A0B-4DA7-8ADF-052DAF0F5202}">
      <dsp:nvSpPr>
        <dsp:cNvPr id="0" name=""/>
        <dsp:cNvSpPr/>
      </dsp:nvSpPr>
      <dsp:spPr>
        <a:xfrm>
          <a:off x="9203379"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Cases will be closed once the response has been sent</a:t>
          </a:r>
        </a:p>
      </dsp:txBody>
      <dsp:txXfrm>
        <a:off x="9714518" y="1093199"/>
        <a:ext cx="1533418" cy="10222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C1065-DE81-4B72-9721-B9A128EA6836}">
      <dsp:nvSpPr>
        <dsp:cNvPr id="0" name=""/>
        <dsp:cNvSpPr/>
      </dsp:nvSpPr>
      <dsp:spPr>
        <a:xfrm>
          <a:off x="2871"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Arial" panose="020B0604020202020204" pitchFamily="34" charset="0"/>
              <a:cs typeface="Arial" panose="020B0604020202020204" pitchFamily="34" charset="0"/>
            </a:rPr>
            <a:t>Log into My B&amp;D (you will be able to see the progress and send chases via My B&amp;D without having to email the service) </a:t>
          </a:r>
        </a:p>
      </dsp:txBody>
      <dsp:txXfrm>
        <a:off x="514010" y="1093199"/>
        <a:ext cx="1533418" cy="1022278"/>
      </dsp:txXfrm>
    </dsp:sp>
    <dsp:sp modelId="{877B62A4-0652-49F0-9343-D6AEC867C2BB}">
      <dsp:nvSpPr>
        <dsp:cNvPr id="0" name=""/>
        <dsp:cNvSpPr/>
      </dsp:nvSpPr>
      <dsp:spPr>
        <a:xfrm>
          <a:off x="2302998"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Arial" panose="020B0604020202020204" pitchFamily="34" charset="0"/>
              <a:cs typeface="Arial" panose="020B0604020202020204" pitchFamily="34" charset="0"/>
            </a:rPr>
            <a:t>The service request will be logged onto the relevant back office system for the service to action </a:t>
          </a:r>
        </a:p>
      </dsp:txBody>
      <dsp:txXfrm>
        <a:off x="2814137" y="1093199"/>
        <a:ext cx="1533418" cy="1022278"/>
      </dsp:txXfrm>
    </dsp:sp>
    <dsp:sp modelId="{A39E3414-EE56-4F6D-8EA7-B1ACA2A4F674}">
      <dsp:nvSpPr>
        <dsp:cNvPr id="0" name=""/>
        <dsp:cNvSpPr/>
      </dsp:nvSpPr>
      <dsp:spPr>
        <a:xfrm>
          <a:off x="4603125"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Arial" panose="020B0604020202020204" pitchFamily="34" charset="0"/>
              <a:cs typeface="Arial" panose="020B0604020202020204" pitchFamily="34" charset="0"/>
            </a:rPr>
            <a:t>Acknowledgement email sent from the back office system sating the SLA with a reference number</a:t>
          </a:r>
        </a:p>
      </dsp:txBody>
      <dsp:txXfrm>
        <a:off x="5114264" y="1093199"/>
        <a:ext cx="1533418" cy="1022278"/>
      </dsp:txXfrm>
    </dsp:sp>
    <dsp:sp modelId="{81D204EC-7FC4-4AB1-88CA-CA6F61FC45EF}">
      <dsp:nvSpPr>
        <dsp:cNvPr id="0" name=""/>
        <dsp:cNvSpPr/>
      </dsp:nvSpPr>
      <dsp:spPr>
        <a:xfrm>
          <a:off x="6920669"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Arial" panose="020B0604020202020204" pitchFamily="34" charset="0"/>
              <a:cs typeface="Arial" panose="020B0604020202020204" pitchFamily="34" charset="0"/>
            </a:rPr>
            <a:t>If the SLA has passed you can send a chase via My B&amp;D without having to email the service </a:t>
          </a:r>
        </a:p>
      </dsp:txBody>
      <dsp:txXfrm>
        <a:off x="7431808" y="1093199"/>
        <a:ext cx="1533418" cy="1022278"/>
      </dsp:txXfrm>
    </dsp:sp>
    <dsp:sp modelId="{0486A3A7-7A0B-4DA7-8ADF-052DAF0F5202}">
      <dsp:nvSpPr>
        <dsp:cNvPr id="0" name=""/>
        <dsp:cNvSpPr/>
      </dsp:nvSpPr>
      <dsp:spPr>
        <a:xfrm>
          <a:off x="9203379" y="1093199"/>
          <a:ext cx="2555696" cy="1022278"/>
        </a:xfrm>
        <a:prstGeom prst="chevron">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n-GB" sz="1100" kern="1200" dirty="0">
              <a:latin typeface="Arial" panose="020B0604020202020204" pitchFamily="34" charset="0"/>
              <a:cs typeface="Arial" panose="020B0604020202020204" pitchFamily="34" charset="0"/>
            </a:rPr>
            <a:t>If the service request has not been fulfilled or completed as stated this can be raised as a Members enquiry *</a:t>
          </a:r>
        </a:p>
      </dsp:txBody>
      <dsp:txXfrm>
        <a:off x="9714518" y="1093199"/>
        <a:ext cx="1533418" cy="10222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322F9-D74D-48B6-91B5-04DE2A76DA74}" type="datetimeFigureOut">
              <a:rPr lang="en-GB" smtClean="0"/>
              <a:t>10/05/2022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56FFB-8179-47B0-8766-D01736E53763}" type="slidenum">
              <a:rPr lang="en-GB" smtClean="0"/>
              <a:t>‹#›</a:t>
            </a:fld>
            <a:endParaRPr lang="en-GB"/>
          </a:p>
        </p:txBody>
      </p:sp>
    </p:spTree>
    <p:extLst>
      <p:ext uri="{BB962C8B-B14F-4D97-AF65-F5344CB8AC3E}">
        <p14:creationId xmlns:p14="http://schemas.microsoft.com/office/powerpoint/2010/main" val="1172321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53572B-9373-B34E-B529-459F4962B8BE}" type="slidenum">
              <a:rPr lang="en-US" smtClean="0"/>
              <a:t>3</a:t>
            </a:fld>
            <a:endParaRPr lang="en-US"/>
          </a:p>
        </p:txBody>
      </p:sp>
    </p:spTree>
    <p:extLst>
      <p:ext uri="{BB962C8B-B14F-4D97-AF65-F5344CB8AC3E}">
        <p14:creationId xmlns:p14="http://schemas.microsoft.com/office/powerpoint/2010/main" val="3539028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53572B-9373-B34E-B529-459F4962B8BE}" type="slidenum">
              <a:rPr lang="en-US" smtClean="0"/>
              <a:t>4</a:t>
            </a:fld>
            <a:endParaRPr lang="en-US"/>
          </a:p>
        </p:txBody>
      </p:sp>
    </p:spTree>
    <p:extLst>
      <p:ext uri="{BB962C8B-B14F-4D97-AF65-F5344CB8AC3E}">
        <p14:creationId xmlns:p14="http://schemas.microsoft.com/office/powerpoint/2010/main" val="3779950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2D3288-1B9F-415E-998B-04AF38ED8BA4}" type="slidenum">
              <a:rPr lang="en-GB" smtClean="0"/>
              <a:t>7</a:t>
            </a:fld>
            <a:endParaRPr lang="en-GB"/>
          </a:p>
        </p:txBody>
      </p:sp>
    </p:spTree>
    <p:extLst>
      <p:ext uri="{BB962C8B-B14F-4D97-AF65-F5344CB8AC3E}">
        <p14:creationId xmlns:p14="http://schemas.microsoft.com/office/powerpoint/2010/main" val="177901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D6EE1-2DCB-4281-BF96-A76297FA41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87B463-3120-4F59-8153-CBB6CA40D2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33D67DC-FADD-49CF-BEF8-D37F74EB40DD}"/>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F5E6D5A5-CE28-42FF-B444-59FE55C5D7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C58C80-6CCF-4C33-8FE8-6C9C343BEF3A}"/>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190719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B0BC4-683F-4DEF-B1F2-5916DC6566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D404B1-5894-4EF7-81EA-178C51A272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C487F-1B7B-4D95-80D0-59C1AC3C0574}"/>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7C21445B-57ED-40CE-A1EF-03A92286BA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3828D-1F56-4CEE-BCC8-8EB40F135394}"/>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278536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6D70D3-CE8B-4786-9BD8-43A9D0F51DA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C7194E-FEFE-4D77-A95F-4A593E12EC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AD531E-0BC3-4BBC-AD25-59A661A95ACE}"/>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5AD1EA43-FABE-42C5-AAFD-C439780E51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4633D2-0311-4F64-B8A7-307834D4E41D}"/>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32539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5CD4-54D4-446C-9C01-1495B0B42A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8C1837-5C6D-4979-AC66-5B23C3A5AB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FF3912-F212-404B-9224-529AB582590D}"/>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0CBC8936-CD1E-4808-9A1B-043BFDEF4B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5959BC-0F43-482C-B7A1-F7C6D1D81EF1}"/>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137347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8D342-B149-45A4-93BB-13009F5095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F28940-0B15-43AF-8E97-7A2EBEF256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F3BC63-6334-408E-BC95-43E7C0EDE759}"/>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20DF9185-8A45-4CFA-8EBB-516FF07FB3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2DBE9A-DAF2-435E-B528-4592A5522013}"/>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323230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77EEF-924B-45B7-AC8C-706B65AF95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BECB1A-2C47-4881-BDBD-CF46F474E8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FAA4AEA-5646-4341-AD6A-F7FBD5C7DF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B87FE0-CBE4-44E8-A119-201B09A12C91}"/>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6" name="Footer Placeholder 5">
            <a:extLst>
              <a:ext uri="{FF2B5EF4-FFF2-40B4-BE49-F238E27FC236}">
                <a16:creationId xmlns:a16="http://schemas.microsoft.com/office/drawing/2014/main" id="{A99D0B3F-5C14-42FF-8669-F5606BE39A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97474B-2946-4BC2-89C8-B294392054F3}"/>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378044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A4FE-B191-4E9B-8EE9-0E77C0D5A1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296EE4-06E3-46F0-90C5-0CE413A9C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0228A9-1ABB-47DF-B247-A2B2516F5E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5B7C26-46EC-4C9F-AC34-70E79A6737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B2CF8-6307-4A91-94B7-95CED3569B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9FFA528-A403-42B5-B96D-8AA1333B254F}"/>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8" name="Footer Placeholder 7">
            <a:extLst>
              <a:ext uri="{FF2B5EF4-FFF2-40B4-BE49-F238E27FC236}">
                <a16:creationId xmlns:a16="http://schemas.microsoft.com/office/drawing/2014/main" id="{F9CDFFC6-9A39-4CFA-8AC2-E759F705F46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5636FCE-98D9-4F81-BD64-008333D2D3D0}"/>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184993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9B7A-ADA0-4733-8C65-9697A3109BF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5537C-4656-457A-9BB0-5F2BECB55854}"/>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4" name="Footer Placeholder 3">
            <a:extLst>
              <a:ext uri="{FF2B5EF4-FFF2-40B4-BE49-F238E27FC236}">
                <a16:creationId xmlns:a16="http://schemas.microsoft.com/office/drawing/2014/main" id="{9E688B1E-3EDD-4B76-824E-E7E0A5A6DB1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927BF6-D55A-41EB-AC58-7745D817A68C}"/>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182100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156502-0DD8-4952-BF53-95E8C54872B5}"/>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3" name="Footer Placeholder 2">
            <a:extLst>
              <a:ext uri="{FF2B5EF4-FFF2-40B4-BE49-F238E27FC236}">
                <a16:creationId xmlns:a16="http://schemas.microsoft.com/office/drawing/2014/main" id="{E7C1D3A0-2B12-4C0C-97B0-2E014D2EE40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6BC1ABD-3278-409D-8365-3CDA7B31546D}"/>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260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D3924-E727-4055-806E-8D4D15A974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5ACDB48-389E-4FF7-856C-0B0A56B8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9097A0-798E-4AA5-A4BD-610A7B062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8EABE4-0957-43EA-AF1F-5C4FAE88AA7A}"/>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6" name="Footer Placeholder 5">
            <a:extLst>
              <a:ext uri="{FF2B5EF4-FFF2-40B4-BE49-F238E27FC236}">
                <a16:creationId xmlns:a16="http://schemas.microsoft.com/office/drawing/2014/main" id="{B009D8B1-B716-4E2D-8ABA-9C3A6104EB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F26C18-D7A5-48C4-962E-32726564CA0E}"/>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422354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4E743-DE97-4C04-A20D-AA826A2B6E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29E889-DF37-48BF-8273-947E48D1F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BF9B3F-4257-4D84-B7A4-819F6DA3D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9B913F-64BD-4C14-8E72-51723698E4F8}"/>
              </a:ext>
            </a:extLst>
          </p:cNvPr>
          <p:cNvSpPr>
            <a:spLocks noGrp="1"/>
          </p:cNvSpPr>
          <p:nvPr>
            <p:ph type="dt" sz="half" idx="10"/>
          </p:nvPr>
        </p:nvSpPr>
        <p:spPr/>
        <p:txBody>
          <a:bodyPr/>
          <a:lstStyle/>
          <a:p>
            <a:fld id="{58C4E59C-36B9-4049-A014-3F83542EC26F}" type="datetimeFigureOut">
              <a:rPr lang="en-GB" smtClean="0"/>
              <a:t>10/05/2022</a:t>
            </a:fld>
            <a:endParaRPr lang="en-GB"/>
          </a:p>
        </p:txBody>
      </p:sp>
      <p:sp>
        <p:nvSpPr>
          <p:cNvPr id="6" name="Footer Placeholder 5">
            <a:extLst>
              <a:ext uri="{FF2B5EF4-FFF2-40B4-BE49-F238E27FC236}">
                <a16:creationId xmlns:a16="http://schemas.microsoft.com/office/drawing/2014/main" id="{70CAA192-F975-495B-BFC6-1558A9F9C8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1B859D-776A-463B-9EF5-0E93886CFB2D}"/>
              </a:ext>
            </a:extLst>
          </p:cNvPr>
          <p:cNvSpPr>
            <a:spLocks noGrp="1"/>
          </p:cNvSpPr>
          <p:nvPr>
            <p:ph type="sldNum" sz="quarter" idx="12"/>
          </p:nvPr>
        </p:nvSpPr>
        <p:spPr/>
        <p:txBody>
          <a:bodyPr/>
          <a:lstStyle/>
          <a:p>
            <a:fld id="{22C43032-E8BB-4EE6-9B54-8CCEC61F3D7B}" type="slidenum">
              <a:rPr lang="en-GB" smtClean="0"/>
              <a:t>‹#›</a:t>
            </a:fld>
            <a:endParaRPr lang="en-GB"/>
          </a:p>
        </p:txBody>
      </p:sp>
    </p:spTree>
    <p:extLst>
      <p:ext uri="{BB962C8B-B14F-4D97-AF65-F5344CB8AC3E}">
        <p14:creationId xmlns:p14="http://schemas.microsoft.com/office/powerpoint/2010/main" val="2964984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65B917-A81D-450D-A92E-7E6E0EACAC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41DD4F-D86E-4EE2-927C-6FBB08AAA6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E2B265-8E4F-4650-A6F1-FFED079BC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4E59C-36B9-4049-A014-3F83542EC26F}" type="datetimeFigureOut">
              <a:rPr lang="en-GB" smtClean="0"/>
              <a:t>10/05/2022</a:t>
            </a:fld>
            <a:endParaRPr lang="en-GB"/>
          </a:p>
        </p:txBody>
      </p:sp>
      <p:sp>
        <p:nvSpPr>
          <p:cNvPr id="5" name="Footer Placeholder 4">
            <a:extLst>
              <a:ext uri="{FF2B5EF4-FFF2-40B4-BE49-F238E27FC236}">
                <a16:creationId xmlns:a16="http://schemas.microsoft.com/office/drawing/2014/main" id="{54924CD4-352E-4270-A7EF-E2C7AF8E3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8A0F46-5E76-41DF-8399-871AB79D5F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C43032-E8BB-4EE6-9B54-8CCEC61F3D7B}" type="slidenum">
              <a:rPr lang="en-GB" smtClean="0"/>
              <a:t>‹#›</a:t>
            </a:fld>
            <a:endParaRPr lang="en-GB"/>
          </a:p>
        </p:txBody>
      </p:sp>
    </p:spTree>
    <p:extLst>
      <p:ext uri="{BB962C8B-B14F-4D97-AF65-F5344CB8AC3E}">
        <p14:creationId xmlns:p14="http://schemas.microsoft.com/office/powerpoint/2010/main" val="3752336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bbd.gov.uk/council-house-repairs" TargetMode="External"/><Relationship Id="rId2" Type="http://schemas.openxmlformats.org/officeDocument/2006/relationships/hyperlink" Target="https://www.lbbd.gov.uk/report-it"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6C7B62B-DC9B-4AFB-8BA0-60EFD04FB802}"/>
              </a:ext>
            </a:extLst>
          </p:cNvPr>
          <p:cNvSpPr txBox="1"/>
          <p:nvPr/>
        </p:nvSpPr>
        <p:spPr>
          <a:xfrm>
            <a:off x="444138" y="1803300"/>
            <a:ext cx="11155680" cy="3799630"/>
          </a:xfrm>
          <a:prstGeom prst="rect">
            <a:avLst/>
          </a:prstGeom>
          <a:noFill/>
        </p:spPr>
        <p:txBody>
          <a:bodyPr wrap="square">
            <a:spAutoFit/>
          </a:bodyPr>
          <a:lstStyle/>
          <a:p>
            <a:pPr marL="814070" marR="74295" indent="-457200">
              <a:lnSpc>
                <a:spcPct val="101000"/>
              </a:lnSpc>
              <a:spcAft>
                <a:spcPts val="0"/>
              </a:spcAft>
              <a:buFont typeface="Arial" panose="020B0604020202020204" pitchFamily="34" charset="0"/>
              <a:buChar char="•"/>
            </a:pPr>
            <a:r>
              <a:rPr lang="en-US" sz="2400" dirty="0">
                <a:effectLst/>
                <a:latin typeface="Arial" panose="020B0604020202020204" pitchFamily="34" charset="0"/>
                <a:ea typeface="Arial" panose="020B0604020202020204" pitchFamily="34" charset="0"/>
              </a:rPr>
              <a:t>To ensure that the council has set out clear procedures to handle enquiries from elected members and Members of Parliament. </a:t>
            </a:r>
            <a:br>
              <a:rPr lang="en-US" sz="2400" dirty="0">
                <a:effectLst/>
                <a:latin typeface="Arial" panose="020B0604020202020204" pitchFamily="34" charset="0"/>
                <a:ea typeface="Arial" panose="020B0604020202020204" pitchFamily="34" charset="0"/>
              </a:rPr>
            </a:br>
            <a:endParaRPr lang="en-US" sz="2400" dirty="0">
              <a:effectLst/>
              <a:latin typeface="Arial" panose="020B0604020202020204" pitchFamily="34" charset="0"/>
              <a:ea typeface="Arial" panose="020B0604020202020204" pitchFamily="34" charset="0"/>
            </a:endParaRPr>
          </a:p>
          <a:p>
            <a:pPr marL="814070" marR="74295" indent="-457200">
              <a:lnSpc>
                <a:spcPct val="101000"/>
              </a:lnSpc>
              <a:spcAft>
                <a:spcPts val="0"/>
              </a:spcAft>
              <a:buFont typeface="Arial" panose="020B0604020202020204" pitchFamily="34" charset="0"/>
              <a:buChar char="•"/>
            </a:pPr>
            <a:r>
              <a:rPr lang="en-US" sz="2400" dirty="0">
                <a:latin typeface="Arial" panose="020B0604020202020204" pitchFamily="34" charset="0"/>
                <a:ea typeface="Arial" panose="020B0604020202020204" pitchFamily="34" charset="0"/>
              </a:rPr>
              <a:t>T</a:t>
            </a:r>
            <a:r>
              <a:rPr lang="en-US" sz="2400" dirty="0">
                <a:effectLst/>
                <a:latin typeface="Arial" panose="020B0604020202020204" pitchFamily="34" charset="0"/>
                <a:ea typeface="Arial" panose="020B0604020202020204" pitchFamily="34" charset="0"/>
              </a:rPr>
              <a:t>o ensure fairness and transparency and that all casework is accurately recorded. </a:t>
            </a:r>
            <a:br>
              <a:rPr lang="en-US" sz="2400" dirty="0">
                <a:effectLst/>
                <a:latin typeface="Arial" panose="020B0604020202020204" pitchFamily="34" charset="0"/>
                <a:ea typeface="Arial" panose="020B0604020202020204" pitchFamily="34" charset="0"/>
              </a:rPr>
            </a:br>
            <a:endParaRPr lang="en-US" sz="2400" dirty="0">
              <a:effectLst/>
              <a:latin typeface="Arial" panose="020B0604020202020204" pitchFamily="34" charset="0"/>
              <a:ea typeface="Arial" panose="020B0604020202020204" pitchFamily="34" charset="0"/>
            </a:endParaRPr>
          </a:p>
          <a:p>
            <a:pPr marL="814070" marR="74295" indent="-457200">
              <a:lnSpc>
                <a:spcPct val="101000"/>
              </a:lnSpc>
              <a:spcAft>
                <a:spcPts val="0"/>
              </a:spcAft>
              <a:buFont typeface="Arial" panose="020B0604020202020204" pitchFamily="34" charset="0"/>
              <a:buChar char="•"/>
            </a:pPr>
            <a:r>
              <a:rPr lang="en-US" sz="2400" dirty="0">
                <a:effectLst/>
                <a:latin typeface="Arial" panose="020B0604020202020204" pitchFamily="34" charset="0"/>
                <a:ea typeface="Arial" panose="020B0604020202020204" pitchFamily="34" charset="0"/>
              </a:rPr>
              <a:t>It is recognised that members have a unique role in being a critical link between the council and residents and so a key objective is to make sure members receive prompt responses that address the issues which have been raised.</a:t>
            </a:r>
            <a:endParaRPr lang="en-GB" sz="2400" dirty="0">
              <a:effectLst/>
              <a:latin typeface="Arial" panose="020B0604020202020204" pitchFamily="34" charset="0"/>
              <a:ea typeface="Arial" panose="020B0604020202020204" pitchFamily="34" charset="0"/>
            </a:endParaRPr>
          </a:p>
        </p:txBody>
      </p:sp>
      <p:sp>
        <p:nvSpPr>
          <p:cNvPr id="6" name="Rectangle 5">
            <a:extLst>
              <a:ext uri="{FF2B5EF4-FFF2-40B4-BE49-F238E27FC236}">
                <a16:creationId xmlns:a16="http://schemas.microsoft.com/office/drawing/2014/main" id="{AC74065E-8711-440C-936A-99846747007D}"/>
              </a:ext>
            </a:extLst>
          </p:cNvPr>
          <p:cNvSpPr/>
          <p:nvPr/>
        </p:nvSpPr>
        <p:spPr>
          <a:xfrm>
            <a:off x="0" y="179676"/>
            <a:ext cx="4146115" cy="75087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latin typeface="Arial" panose="020B0604020202020204" pitchFamily="34" charset="0"/>
                <a:cs typeface="Arial" panose="020B0604020202020204" pitchFamily="34" charset="0"/>
              </a:rPr>
              <a:t>Aims of the Policy</a:t>
            </a:r>
          </a:p>
        </p:txBody>
      </p:sp>
    </p:spTree>
    <p:extLst>
      <p:ext uri="{BB962C8B-B14F-4D97-AF65-F5344CB8AC3E}">
        <p14:creationId xmlns:p14="http://schemas.microsoft.com/office/powerpoint/2010/main" val="174542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dirty="0"/>
              <a:t>1</a:t>
            </a:r>
          </a:p>
        </p:txBody>
      </p:sp>
      <p:sp>
        <p:nvSpPr>
          <p:cNvPr id="3" name="Rectangle 2">
            <a:extLst>
              <a:ext uri="{FF2B5EF4-FFF2-40B4-BE49-F238E27FC236}">
                <a16:creationId xmlns:a16="http://schemas.microsoft.com/office/drawing/2014/main" id="{D0F2B5C9-EC19-4ED5-A407-06DBB669928A}"/>
              </a:ext>
            </a:extLst>
          </p:cNvPr>
          <p:cNvSpPr/>
          <p:nvPr/>
        </p:nvSpPr>
        <p:spPr>
          <a:xfrm>
            <a:off x="418828" y="1189814"/>
            <a:ext cx="11677378" cy="3847207"/>
          </a:xfrm>
          <a:prstGeom prst="rect">
            <a:avLst/>
          </a:prstGeom>
        </p:spPr>
        <p:txBody>
          <a:bodyPr wrap="square">
            <a:spAutoFit/>
          </a:bodyPr>
          <a:lstStyle/>
          <a:p>
            <a:pPr algn="ctr"/>
            <a:endParaRPr lang="en-GB" sz="2000" dirty="0">
              <a:latin typeface="Arial" panose="020B0604020202020204" pitchFamily="34" charset="0"/>
              <a:cs typeface="Arial" panose="020B0604020202020204" pitchFamily="34" charset="0"/>
            </a:endParaRPr>
          </a:p>
          <a:p>
            <a:r>
              <a:rPr lang="en-GB" sz="2000" b="1" dirty="0">
                <a:solidFill>
                  <a:srgbClr val="FF0000"/>
                </a:solidFill>
                <a:latin typeface="Arial" panose="020B0604020202020204" pitchFamily="34" charset="0"/>
                <a:cs typeface="Arial" panose="020B0604020202020204" pitchFamily="34" charset="0"/>
              </a:rPr>
              <a:t>How do we define a service request?</a:t>
            </a:r>
          </a:p>
          <a:p>
            <a:endParaRPr lang="en-GB" sz="2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 service request is defined as a report which in the first instance </a:t>
            </a:r>
            <a:r>
              <a:rPr lang="en-GB" sz="2000" b="1" u="sng" dirty="0">
                <a:latin typeface="Arial" panose="020B0604020202020204" pitchFamily="34" charset="0"/>
                <a:cs typeface="Arial" panose="020B0604020202020204" pitchFamily="34" charset="0"/>
              </a:rPr>
              <a:t>does not </a:t>
            </a:r>
            <a:r>
              <a:rPr lang="en-GB" sz="2000" dirty="0">
                <a:latin typeface="Arial" panose="020B0604020202020204" pitchFamily="34" charset="0"/>
                <a:cs typeface="Arial" panose="020B0604020202020204" pitchFamily="34" charset="0"/>
              </a:rPr>
              <a:t>require a formal response. These requests can be from a Member on behalf of a resident for a new bin, pot hole fix or fly tip.</a:t>
            </a:r>
          </a:p>
          <a:p>
            <a:endParaRPr lang="en-GB" sz="2000" dirty="0">
              <a:latin typeface="Arial" panose="020B0604020202020204" pitchFamily="34" charset="0"/>
              <a:cs typeface="Arial" panose="020B0604020202020204" pitchFamily="34" charset="0"/>
            </a:endParaRPr>
          </a:p>
          <a:p>
            <a:r>
              <a:rPr lang="en-GB" sz="2000" b="1" dirty="0">
                <a:solidFill>
                  <a:srgbClr val="FF0000"/>
                </a:solidFill>
                <a:latin typeface="Arial" panose="020B0604020202020204" pitchFamily="34" charset="0"/>
                <a:cs typeface="Arial" panose="020B0604020202020204" pitchFamily="34" charset="0"/>
              </a:rPr>
              <a:t>What is casework?</a:t>
            </a:r>
            <a:br>
              <a:rPr lang="en-GB" sz="2000" b="1" dirty="0">
                <a:solidFill>
                  <a:srgbClr val="FF0000"/>
                </a:solidFill>
                <a:latin typeface="Arial" panose="020B0604020202020204" pitchFamily="34" charset="0"/>
                <a:cs typeface="Arial" panose="020B0604020202020204" pitchFamily="34" charset="0"/>
              </a:rPr>
            </a:br>
            <a:endParaRPr lang="en-GB" sz="2000" b="1" dirty="0">
              <a:solidFill>
                <a:srgbClr val="FF0000"/>
              </a:solidFill>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Casework will relate to ongoing issues for which a resolution has not been found. An example of this would be 6 missed bin collections in a 8 week period which would indicate a specific issue with the address. </a:t>
            </a:r>
          </a:p>
          <a:p>
            <a:endParaRPr lang="en-GB" sz="2400" dirty="0"/>
          </a:p>
        </p:txBody>
      </p:sp>
      <p:pic>
        <p:nvPicPr>
          <p:cNvPr id="5" name="Picture 4">
            <a:extLst>
              <a:ext uri="{FF2B5EF4-FFF2-40B4-BE49-F238E27FC236}">
                <a16:creationId xmlns:a16="http://schemas.microsoft.com/office/drawing/2014/main" id="{195F366B-4AB7-4FEC-922F-6C2DB770B5C1}"/>
              </a:ext>
            </a:extLst>
          </p:cNvPr>
          <p:cNvPicPr>
            <a:picLocks noChangeAspect="1"/>
          </p:cNvPicPr>
          <p:nvPr/>
        </p:nvPicPr>
        <p:blipFill>
          <a:blip r:embed="rId2"/>
          <a:stretch>
            <a:fillRect/>
          </a:stretch>
        </p:blipFill>
        <p:spPr>
          <a:xfrm>
            <a:off x="344169" y="5826760"/>
            <a:ext cx="11533605" cy="1031240"/>
          </a:xfrm>
          <a:prstGeom prst="rect">
            <a:avLst/>
          </a:prstGeom>
        </p:spPr>
      </p:pic>
      <p:sp>
        <p:nvSpPr>
          <p:cNvPr id="6" name="Rectangle 5">
            <a:extLst>
              <a:ext uri="{FF2B5EF4-FFF2-40B4-BE49-F238E27FC236}">
                <a16:creationId xmlns:a16="http://schemas.microsoft.com/office/drawing/2014/main" id="{C6F47CF2-C891-4C72-8D04-81A57DF0C3CA}"/>
              </a:ext>
            </a:extLst>
          </p:cNvPr>
          <p:cNvSpPr/>
          <p:nvPr/>
        </p:nvSpPr>
        <p:spPr>
          <a:xfrm>
            <a:off x="0" y="179676"/>
            <a:ext cx="4146115" cy="75087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latin typeface="Arial" panose="020B0604020202020204" pitchFamily="34" charset="0"/>
                <a:cs typeface="Arial" panose="020B0604020202020204" pitchFamily="34" charset="0"/>
              </a:rPr>
              <a:t>Service Requests &amp; Enquiries</a:t>
            </a:r>
          </a:p>
        </p:txBody>
      </p:sp>
    </p:spTree>
    <p:extLst>
      <p:ext uri="{BB962C8B-B14F-4D97-AF65-F5344CB8AC3E}">
        <p14:creationId xmlns:p14="http://schemas.microsoft.com/office/powerpoint/2010/main" val="189366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2BE3EF39-8371-481B-8FFB-75B78E26955F}"/>
              </a:ext>
            </a:extLst>
          </p:cNvPr>
          <p:cNvGraphicFramePr/>
          <p:nvPr>
            <p:extLst>
              <p:ext uri="{D42A27DB-BD31-4B8C-83A1-F6EECF244321}">
                <p14:modId xmlns:p14="http://schemas.microsoft.com/office/powerpoint/2010/main" val="667538100"/>
              </p:ext>
            </p:extLst>
          </p:nvPr>
        </p:nvGraphicFramePr>
        <p:xfrm>
          <a:off x="167525" y="3354312"/>
          <a:ext cx="11761948" cy="3208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Left Brace 5">
            <a:extLst>
              <a:ext uri="{FF2B5EF4-FFF2-40B4-BE49-F238E27FC236}">
                <a16:creationId xmlns:a16="http://schemas.microsoft.com/office/drawing/2014/main" id="{E474E56D-B114-4420-8BA5-B279243E56D0}"/>
              </a:ext>
            </a:extLst>
          </p:cNvPr>
          <p:cNvSpPr/>
          <p:nvPr/>
        </p:nvSpPr>
        <p:spPr>
          <a:xfrm rot="5400000">
            <a:off x="3137704" y="1160279"/>
            <a:ext cx="926275" cy="4610616"/>
          </a:xfrm>
          <a:prstGeom prst="leftBrac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Rectangle 6">
            <a:extLst>
              <a:ext uri="{FF2B5EF4-FFF2-40B4-BE49-F238E27FC236}">
                <a16:creationId xmlns:a16="http://schemas.microsoft.com/office/drawing/2014/main" id="{143DE8A4-09D8-4123-A097-2A3C167F31E6}"/>
              </a:ext>
            </a:extLst>
          </p:cNvPr>
          <p:cNvSpPr/>
          <p:nvPr/>
        </p:nvSpPr>
        <p:spPr>
          <a:xfrm>
            <a:off x="2189018" y="2418731"/>
            <a:ext cx="2803186" cy="5581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Within 24 hours</a:t>
            </a:r>
          </a:p>
        </p:txBody>
      </p:sp>
      <p:sp>
        <p:nvSpPr>
          <p:cNvPr id="10" name="Rectangle 9">
            <a:extLst>
              <a:ext uri="{FF2B5EF4-FFF2-40B4-BE49-F238E27FC236}">
                <a16:creationId xmlns:a16="http://schemas.microsoft.com/office/drawing/2014/main" id="{9D7889F5-E84D-4A87-8FD0-7DDB86E08ADE}"/>
              </a:ext>
            </a:extLst>
          </p:cNvPr>
          <p:cNvSpPr/>
          <p:nvPr/>
        </p:nvSpPr>
        <p:spPr>
          <a:xfrm>
            <a:off x="7853842" y="2418732"/>
            <a:ext cx="2803186" cy="558140"/>
          </a:xfrm>
          <a:prstGeom prst="rect">
            <a:avLst/>
          </a:prstGeom>
          <a:solidFill>
            <a:srgbClr val="FF00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Within 10 days</a:t>
            </a:r>
          </a:p>
        </p:txBody>
      </p:sp>
      <p:sp>
        <p:nvSpPr>
          <p:cNvPr id="11" name="Left Brace 10">
            <a:extLst>
              <a:ext uri="{FF2B5EF4-FFF2-40B4-BE49-F238E27FC236}">
                <a16:creationId xmlns:a16="http://schemas.microsoft.com/office/drawing/2014/main" id="{3892C0C6-A683-40AF-B174-32E7639CFCF4}"/>
              </a:ext>
            </a:extLst>
          </p:cNvPr>
          <p:cNvSpPr/>
          <p:nvPr/>
        </p:nvSpPr>
        <p:spPr>
          <a:xfrm rot="5400000">
            <a:off x="8802529" y="1331090"/>
            <a:ext cx="926275" cy="4268998"/>
          </a:xfrm>
          <a:prstGeom prst="leftBrac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Arrow: Down 8">
            <a:extLst>
              <a:ext uri="{FF2B5EF4-FFF2-40B4-BE49-F238E27FC236}">
                <a16:creationId xmlns:a16="http://schemas.microsoft.com/office/drawing/2014/main" id="{BFB94318-989E-4A09-A076-001467348968}"/>
              </a:ext>
            </a:extLst>
          </p:cNvPr>
          <p:cNvSpPr/>
          <p:nvPr/>
        </p:nvSpPr>
        <p:spPr>
          <a:xfrm>
            <a:off x="6048499" y="2549359"/>
            <a:ext cx="902524" cy="142415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D302EDE7-A0B9-42F4-9B4C-5B282320D636}"/>
              </a:ext>
            </a:extLst>
          </p:cNvPr>
          <p:cNvSpPr txBox="1"/>
          <p:nvPr/>
        </p:nvSpPr>
        <p:spPr>
          <a:xfrm>
            <a:off x="4286396" y="1178979"/>
            <a:ext cx="4146115" cy="1077218"/>
          </a:xfrm>
          <a:prstGeom prst="rect">
            <a:avLst/>
          </a:prstGeom>
          <a:noFill/>
          <a:ln w="12700">
            <a:solidFill>
              <a:srgbClr val="FF0000"/>
            </a:solidFill>
          </a:ln>
        </p:spPr>
        <p:txBody>
          <a:bodyPr wrap="square" rtlCol="0">
            <a:spAutoFit/>
          </a:bodyPr>
          <a:lstStyle/>
          <a:p>
            <a:pPr algn="ctr"/>
            <a:r>
              <a:rPr lang="en-GB" sz="1600" b="1" dirty="0">
                <a:latin typeface="Arial" panose="020B0604020202020204" pitchFamily="34" charset="0"/>
                <a:cs typeface="Arial" panose="020B0604020202020204" pitchFamily="34" charset="0"/>
              </a:rPr>
              <a:t>On Day 10 if the investigation is going to take longer than thought the Customer Feedback Team will contact the Member directly with a revised date</a:t>
            </a:r>
          </a:p>
        </p:txBody>
      </p:sp>
      <p:sp>
        <p:nvSpPr>
          <p:cNvPr id="12" name="Rectangle 11">
            <a:extLst>
              <a:ext uri="{FF2B5EF4-FFF2-40B4-BE49-F238E27FC236}">
                <a16:creationId xmlns:a16="http://schemas.microsoft.com/office/drawing/2014/main" id="{0E2A1B1A-FE52-418E-9EA8-88673C891EB4}"/>
              </a:ext>
            </a:extLst>
          </p:cNvPr>
          <p:cNvSpPr/>
          <p:nvPr/>
        </p:nvSpPr>
        <p:spPr>
          <a:xfrm>
            <a:off x="0" y="179676"/>
            <a:ext cx="4146115" cy="75087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latin typeface="Arial" panose="020B0604020202020204" pitchFamily="34" charset="0"/>
                <a:cs typeface="Arial" panose="020B0604020202020204" pitchFamily="34" charset="0"/>
              </a:rPr>
              <a:t>Members Enquiry Process</a:t>
            </a:r>
          </a:p>
        </p:txBody>
      </p:sp>
      <p:pic>
        <p:nvPicPr>
          <p:cNvPr id="2" name="Picture 1">
            <a:extLst>
              <a:ext uri="{FF2B5EF4-FFF2-40B4-BE49-F238E27FC236}">
                <a16:creationId xmlns:a16="http://schemas.microsoft.com/office/drawing/2014/main" id="{41ADA6F6-ABAC-4AE3-8B49-C9260A28A611}"/>
              </a:ext>
            </a:extLst>
          </p:cNvPr>
          <p:cNvPicPr>
            <a:picLocks noChangeAspect="1"/>
          </p:cNvPicPr>
          <p:nvPr/>
        </p:nvPicPr>
        <p:blipFill>
          <a:blip r:embed="rId8"/>
          <a:stretch>
            <a:fillRect/>
          </a:stretch>
        </p:blipFill>
        <p:spPr>
          <a:xfrm>
            <a:off x="344169" y="5826760"/>
            <a:ext cx="11533605" cy="1031240"/>
          </a:xfrm>
          <a:prstGeom prst="rect">
            <a:avLst/>
          </a:prstGeom>
        </p:spPr>
      </p:pic>
      <p:sp>
        <p:nvSpPr>
          <p:cNvPr id="4" name="Title 1">
            <a:extLst>
              <a:ext uri="{FF2B5EF4-FFF2-40B4-BE49-F238E27FC236}">
                <a16:creationId xmlns:a16="http://schemas.microsoft.com/office/drawing/2014/main" id="{94E009E6-3034-4733-A2D1-2D2243A7F06C}"/>
              </a:ext>
            </a:extLst>
          </p:cNvPr>
          <p:cNvSpPr txBox="1">
            <a:spLocks/>
          </p:cNvSpPr>
          <p:nvPr/>
        </p:nvSpPr>
        <p:spPr>
          <a:xfrm>
            <a:off x="167525" y="5449319"/>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78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2BE3EF39-8371-481B-8FFB-75B78E26955F}"/>
              </a:ext>
            </a:extLst>
          </p:cNvPr>
          <p:cNvGraphicFramePr/>
          <p:nvPr>
            <p:extLst>
              <p:ext uri="{D42A27DB-BD31-4B8C-83A1-F6EECF244321}">
                <p14:modId xmlns:p14="http://schemas.microsoft.com/office/powerpoint/2010/main" val="670802423"/>
              </p:ext>
            </p:extLst>
          </p:nvPr>
        </p:nvGraphicFramePr>
        <p:xfrm>
          <a:off x="152722" y="507906"/>
          <a:ext cx="11761948" cy="3208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11">
            <a:extLst>
              <a:ext uri="{FF2B5EF4-FFF2-40B4-BE49-F238E27FC236}">
                <a16:creationId xmlns:a16="http://schemas.microsoft.com/office/drawing/2014/main" id="{0E2A1B1A-FE52-418E-9EA8-88673C891EB4}"/>
              </a:ext>
            </a:extLst>
          </p:cNvPr>
          <p:cNvSpPr/>
          <p:nvPr/>
        </p:nvSpPr>
        <p:spPr>
          <a:xfrm>
            <a:off x="0" y="179676"/>
            <a:ext cx="4146115" cy="75087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Service Request Process (using My B&amp;D)</a:t>
            </a:r>
          </a:p>
        </p:txBody>
      </p:sp>
      <p:pic>
        <p:nvPicPr>
          <p:cNvPr id="2" name="Picture 1">
            <a:extLst>
              <a:ext uri="{FF2B5EF4-FFF2-40B4-BE49-F238E27FC236}">
                <a16:creationId xmlns:a16="http://schemas.microsoft.com/office/drawing/2014/main" id="{41ADA6F6-ABAC-4AE3-8B49-C9260A28A611}"/>
              </a:ext>
            </a:extLst>
          </p:cNvPr>
          <p:cNvPicPr>
            <a:picLocks noChangeAspect="1"/>
          </p:cNvPicPr>
          <p:nvPr/>
        </p:nvPicPr>
        <p:blipFill>
          <a:blip r:embed="rId8"/>
          <a:stretch>
            <a:fillRect/>
          </a:stretch>
        </p:blipFill>
        <p:spPr>
          <a:xfrm>
            <a:off x="344169" y="5826760"/>
            <a:ext cx="11533605" cy="1031240"/>
          </a:xfrm>
          <a:prstGeom prst="rect">
            <a:avLst/>
          </a:prstGeom>
        </p:spPr>
      </p:pic>
      <p:sp>
        <p:nvSpPr>
          <p:cNvPr id="4" name="Title 1">
            <a:extLst>
              <a:ext uri="{FF2B5EF4-FFF2-40B4-BE49-F238E27FC236}">
                <a16:creationId xmlns:a16="http://schemas.microsoft.com/office/drawing/2014/main" id="{94E009E6-3034-4733-A2D1-2D2243A7F06C}"/>
              </a:ext>
            </a:extLst>
          </p:cNvPr>
          <p:cNvSpPr txBox="1">
            <a:spLocks/>
          </p:cNvSpPr>
          <p:nvPr/>
        </p:nvSpPr>
        <p:spPr>
          <a:xfrm>
            <a:off x="152722" y="5489534"/>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highlight>
                <a:srgbClr val="FFFF00"/>
              </a:highligh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8D32133-0D97-4501-B307-CE48A3E89C1D}"/>
              </a:ext>
            </a:extLst>
          </p:cNvPr>
          <p:cNvSpPr txBox="1"/>
          <p:nvPr/>
        </p:nvSpPr>
        <p:spPr>
          <a:xfrm>
            <a:off x="152722" y="2883532"/>
            <a:ext cx="11603849" cy="156966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a:t>
            </a:r>
            <a:r>
              <a:rPr lang="en-GB" sz="1200" b="1" dirty="0">
                <a:latin typeface="Arial" panose="020B0604020202020204" pitchFamily="34" charset="0"/>
                <a:cs typeface="Arial" panose="020B0604020202020204" pitchFamily="34" charset="0"/>
              </a:rPr>
              <a:t>Raising members enquiries </a:t>
            </a:r>
            <a:br>
              <a:rPr lang="en-GB" sz="1200" dirty="0">
                <a:latin typeface="Arial" panose="020B0604020202020204" pitchFamily="34" charset="0"/>
                <a:cs typeface="Arial" panose="020B0604020202020204" pitchFamily="34" charset="0"/>
              </a:rPr>
            </a:br>
            <a:r>
              <a:rPr lang="en-GB" sz="1200" dirty="0">
                <a:latin typeface="Arial" panose="020B0604020202020204" pitchFamily="34" charset="0"/>
                <a:cs typeface="Arial" panose="020B0604020202020204" pitchFamily="34" charset="0"/>
              </a:rPr>
              <a:t>A Members enquiry should only be raised for a failed service request if:</a:t>
            </a:r>
            <a:br>
              <a:rPr lang="en-GB" sz="1200" dirty="0">
                <a:latin typeface="Arial" panose="020B0604020202020204" pitchFamily="34" charset="0"/>
                <a:cs typeface="Arial" panose="020B0604020202020204" pitchFamily="34" charset="0"/>
              </a:rPr>
            </a:br>
            <a:r>
              <a:rPr lang="en-GB" sz="1200" dirty="0">
                <a:latin typeface="Arial" panose="020B0604020202020204" pitchFamily="34" charset="0"/>
                <a:cs typeface="Arial" panose="020B0604020202020204" pitchFamily="34" charset="0"/>
              </a:rPr>
              <a:t>1. No response has been obtained from the service within 28 days of logging and you have chased at least once</a:t>
            </a:r>
          </a:p>
          <a:p>
            <a:r>
              <a:rPr lang="en-GB" sz="1200" dirty="0">
                <a:latin typeface="Arial" panose="020B0604020202020204" pitchFamily="34" charset="0"/>
                <a:cs typeface="Arial" panose="020B0604020202020204" pitchFamily="34" charset="0"/>
              </a:rPr>
              <a:t>2. The service request was deemed as complete on My B&amp;D but evidence shows that it was not (e.g. fly tip not cleared)</a:t>
            </a:r>
          </a:p>
          <a:p>
            <a:r>
              <a:rPr lang="en-GB" sz="1200" dirty="0">
                <a:latin typeface="Arial" panose="020B0604020202020204" pitchFamily="34" charset="0"/>
                <a:cs typeface="Arial" panose="020B0604020202020204" pitchFamily="34" charset="0"/>
              </a:rPr>
              <a:t>3. Ongoing issues for which a resolution has not been found. (e.g. 6 missed bin collections in a 8 week period which would indicate a specific issue with the address.)</a:t>
            </a:r>
          </a:p>
          <a:p>
            <a:endParaRPr lang="en-GB"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p>
        </p:txBody>
      </p:sp>
      <p:sp>
        <p:nvSpPr>
          <p:cNvPr id="8" name="TextBox 7">
            <a:extLst>
              <a:ext uri="{FF2B5EF4-FFF2-40B4-BE49-F238E27FC236}">
                <a16:creationId xmlns:a16="http://schemas.microsoft.com/office/drawing/2014/main" id="{E9619046-E9F7-4104-ADB5-1949F42FE589}"/>
              </a:ext>
            </a:extLst>
          </p:cNvPr>
          <p:cNvSpPr txBox="1"/>
          <p:nvPr/>
        </p:nvSpPr>
        <p:spPr>
          <a:xfrm>
            <a:off x="302015" y="4162064"/>
            <a:ext cx="11533605" cy="1569660"/>
          </a:xfrm>
          <a:prstGeom prst="rect">
            <a:avLst/>
          </a:prstGeom>
          <a:solidFill>
            <a:srgbClr val="FF0000"/>
          </a:solidFill>
          <a:ln>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1600" dirty="0">
                <a:latin typeface="Arial" panose="020B0604020202020204" pitchFamily="34" charset="0"/>
                <a:cs typeface="Arial" panose="020B0604020202020204" pitchFamily="34" charset="0"/>
              </a:rPr>
              <a:t>We recommend using My B&amp;D for the following service requests: </a:t>
            </a:r>
          </a:p>
          <a:p>
            <a:pPr algn="ctr"/>
            <a:r>
              <a:rPr lang="en-GB" sz="1600" dirty="0">
                <a:latin typeface="Arial" panose="020B0604020202020204" pitchFamily="34" charset="0"/>
                <a:cs typeface="Arial" panose="020B0604020202020204" pitchFamily="34" charset="0"/>
              </a:rPr>
              <a:t>report environmental health or waste issues such as fly-tipping</a:t>
            </a:r>
          </a:p>
          <a:p>
            <a:pPr algn="ctr"/>
            <a:r>
              <a:rPr lang="en-GB" sz="1600" dirty="0">
                <a:latin typeface="Arial" panose="020B0604020202020204" pitchFamily="34" charset="0"/>
                <a:cs typeface="Arial" panose="020B0604020202020204" pitchFamily="34" charset="0"/>
              </a:rPr>
              <a:t>report a missed bin collection or requesting a bulky waste collection</a:t>
            </a:r>
          </a:p>
          <a:p>
            <a:pPr algn="ctr"/>
            <a:endParaRPr lang="en-GB" sz="16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As you can track and chase requests without having to email the service</a:t>
            </a:r>
          </a:p>
          <a:p>
            <a:pPr algn="ctr"/>
            <a:r>
              <a:rPr lang="en-GB" sz="1600" dirty="0">
                <a:latin typeface="Arial" panose="020B0604020202020204" pitchFamily="34" charset="0"/>
                <a:cs typeface="Arial" panose="020B0604020202020204" pitchFamily="34" charset="0"/>
              </a:rPr>
              <a:t>We can use the data to track how services are performing and use to reinforce good practices and work on improvements </a:t>
            </a:r>
          </a:p>
        </p:txBody>
      </p:sp>
    </p:spTree>
    <p:extLst>
      <p:ext uri="{BB962C8B-B14F-4D97-AF65-F5344CB8AC3E}">
        <p14:creationId xmlns:p14="http://schemas.microsoft.com/office/powerpoint/2010/main" val="56677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478F2C9A-EC15-4578-889C-83D6CF57AA20}"/>
              </a:ext>
            </a:extLst>
          </p:cNvPr>
          <p:cNvSpPr/>
          <p:nvPr/>
        </p:nvSpPr>
        <p:spPr>
          <a:xfrm>
            <a:off x="966952" y="1204108"/>
            <a:ext cx="2669406" cy="178117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lnSpcReduction="10000"/>
          </a:bodyPr>
          <a:lstStyle/>
          <a:p>
            <a:pPr>
              <a:lnSpc>
                <a:spcPct val="90000"/>
              </a:lnSpc>
              <a:spcBef>
                <a:spcPct val="0"/>
              </a:spcBef>
              <a:spcAft>
                <a:spcPts val="600"/>
              </a:spcAft>
            </a:pPr>
            <a:r>
              <a:rPr lang="en-US" sz="3200" b="1" kern="1200" dirty="0">
                <a:solidFill>
                  <a:srgbClr val="FFFFFF"/>
                </a:solidFill>
                <a:latin typeface="Arial" panose="020B0604020202020204" pitchFamily="34" charset="0"/>
                <a:ea typeface="+mj-ea"/>
                <a:cs typeface="Arial" panose="020B0604020202020204" pitchFamily="34" charset="0"/>
              </a:rPr>
              <a:t>Service Requests (using Report it)</a:t>
            </a:r>
          </a:p>
        </p:txBody>
      </p:sp>
      <p:sp>
        <p:nvSpPr>
          <p:cNvPr id="3" name="TextBox 2">
            <a:extLst>
              <a:ext uri="{FF2B5EF4-FFF2-40B4-BE49-F238E27FC236}">
                <a16:creationId xmlns:a16="http://schemas.microsoft.com/office/drawing/2014/main" id="{DA08FA81-5730-4DD9-B0F6-602A51AA6E55}"/>
              </a:ext>
            </a:extLst>
          </p:cNvPr>
          <p:cNvSpPr txBox="1"/>
          <p:nvPr/>
        </p:nvSpPr>
        <p:spPr>
          <a:xfrm>
            <a:off x="212113" y="3404422"/>
            <a:ext cx="4272802" cy="3336012"/>
          </a:xfrm>
          <a:prstGeom prst="rect">
            <a:avLst/>
          </a:prstGeom>
        </p:spPr>
        <p:txBody>
          <a:bodyPr vert="horz" lIns="91440" tIns="45720" rIns="91440" bIns="45720" rtlCol="0">
            <a:normAutofit/>
          </a:bodyPr>
          <a:lstStyle/>
          <a:p>
            <a:pPr>
              <a:lnSpc>
                <a:spcPct val="90000"/>
              </a:lnSpc>
              <a:spcAft>
                <a:spcPts val="600"/>
              </a:spcAft>
            </a:pPr>
            <a:r>
              <a:rPr lang="en-US" sz="1400" dirty="0">
                <a:latin typeface="Arial" panose="020B0604020202020204" pitchFamily="34" charset="0"/>
                <a:cs typeface="Arial" panose="020B0604020202020204" pitchFamily="34" charset="0"/>
              </a:rPr>
              <a:t>To support customers and Members we have other reporting functions other than My B&amp;D</a:t>
            </a:r>
          </a:p>
          <a:p>
            <a:pPr>
              <a:lnSpc>
                <a:spcPct val="90000"/>
              </a:lnSpc>
              <a:spcAft>
                <a:spcPts val="600"/>
              </a:spcAft>
            </a:pPr>
            <a:endParaRPr lang="en-US" sz="1400" dirty="0">
              <a:latin typeface="Arial" panose="020B0604020202020204" pitchFamily="34" charset="0"/>
              <a:cs typeface="Arial" panose="020B0604020202020204" pitchFamily="34" charset="0"/>
            </a:endParaRPr>
          </a:p>
          <a:p>
            <a:pPr>
              <a:lnSpc>
                <a:spcPct val="90000"/>
              </a:lnSpc>
              <a:spcAft>
                <a:spcPts val="600"/>
              </a:spcAft>
            </a:pPr>
            <a:r>
              <a:rPr lang="en-US" sz="1400" b="1" dirty="0">
                <a:latin typeface="Arial" panose="020B0604020202020204" pitchFamily="34" charset="0"/>
                <a:cs typeface="Arial" panose="020B0604020202020204" pitchFamily="34" charset="0"/>
              </a:rPr>
              <a:t>Report it via website </a:t>
            </a:r>
            <a:r>
              <a:rPr lang="en-US" sz="1400" dirty="0">
                <a:latin typeface="Arial" panose="020B0604020202020204" pitchFamily="34" charset="0"/>
                <a:cs typeface="Arial" panose="020B0604020202020204" pitchFamily="34" charset="0"/>
                <a:hlinkClick r:id="rId2"/>
              </a:rPr>
              <a:t>https://www.lbbd.gov.uk/report-it</a:t>
            </a:r>
            <a:endParaRPr lang="en-US" sz="1400" dirty="0">
              <a:latin typeface="Arial" panose="020B0604020202020204" pitchFamily="34" charset="0"/>
              <a:cs typeface="Arial" panose="020B0604020202020204" pitchFamily="34" charset="0"/>
            </a:endParaRPr>
          </a:p>
          <a:p>
            <a:pPr>
              <a:lnSpc>
                <a:spcPct val="90000"/>
              </a:lnSpc>
              <a:spcAft>
                <a:spcPts val="600"/>
              </a:spcAft>
            </a:pPr>
            <a:r>
              <a:rPr lang="en-US" sz="1400" dirty="0">
                <a:latin typeface="Arial" panose="020B0604020202020204" pitchFamily="34" charset="0"/>
                <a:cs typeface="Arial" panose="020B0604020202020204" pitchFamily="34" charset="0"/>
              </a:rPr>
              <a:t>(each form will state, an SLA once submitted, and information is contained on each tile before you submit) </a:t>
            </a:r>
          </a:p>
          <a:p>
            <a:pPr>
              <a:lnSpc>
                <a:spcPct val="90000"/>
              </a:lnSpc>
              <a:spcAft>
                <a:spcPts val="600"/>
              </a:spcAft>
            </a:pPr>
            <a:endParaRPr lang="en-US" sz="1400" b="1" dirty="0">
              <a:latin typeface="Arial" panose="020B0604020202020204" pitchFamily="34" charset="0"/>
              <a:cs typeface="Arial" panose="020B0604020202020204" pitchFamily="34" charset="0"/>
            </a:endParaRPr>
          </a:p>
          <a:p>
            <a:pPr>
              <a:lnSpc>
                <a:spcPct val="90000"/>
              </a:lnSpc>
              <a:spcAft>
                <a:spcPts val="600"/>
              </a:spcAft>
            </a:pPr>
            <a:r>
              <a:rPr lang="en-US" sz="1400" b="1" dirty="0">
                <a:latin typeface="Arial" panose="020B0604020202020204" pitchFamily="34" charset="0"/>
                <a:cs typeface="Arial" panose="020B0604020202020204" pitchFamily="34" charset="0"/>
              </a:rPr>
              <a:t>Resident Housing Repairs(non-emergency) </a:t>
            </a:r>
            <a:r>
              <a:rPr lang="en-US" sz="1400" dirty="0">
                <a:latin typeface="Arial" panose="020B0604020202020204" pitchFamily="34" charset="0"/>
                <a:cs typeface="Arial" panose="020B0604020202020204" pitchFamily="34" charset="0"/>
                <a:hlinkClick r:id="rId3"/>
              </a:rPr>
              <a:t>https://www.lbbd.gov.uk/council-house-repairs</a:t>
            </a:r>
            <a:r>
              <a:rPr lang="en-US" sz="1400" dirty="0">
                <a:latin typeface="Arial" panose="020B0604020202020204" pitchFamily="34" charset="0"/>
                <a:cs typeface="Arial" panose="020B0604020202020204" pitchFamily="34" charset="0"/>
              </a:rPr>
              <a:t> </a:t>
            </a:r>
          </a:p>
          <a:p>
            <a:pPr>
              <a:lnSpc>
                <a:spcPct val="90000"/>
              </a:lnSpc>
              <a:spcAft>
                <a:spcPts val="600"/>
              </a:spcAft>
            </a:pPr>
            <a:endParaRPr lang="en-US" sz="1400" dirty="0">
              <a:latin typeface="Arial" panose="020B0604020202020204" pitchFamily="34" charset="0"/>
              <a:cs typeface="Arial" panose="020B0604020202020204" pitchFamily="34" charset="0"/>
            </a:endParaRPr>
          </a:p>
          <a:p>
            <a:pPr>
              <a:lnSpc>
                <a:spcPct val="90000"/>
              </a:lnSpc>
              <a:spcAft>
                <a:spcPts val="600"/>
              </a:spcAft>
            </a:pPr>
            <a:r>
              <a:rPr lang="en-US" sz="1400" dirty="0">
                <a:latin typeface="Arial" panose="020B0604020202020204" pitchFamily="34" charset="0"/>
                <a:cs typeface="Arial" panose="020B0604020202020204" pitchFamily="34" charset="0"/>
              </a:rPr>
              <a:t>The platforms enables both customers and members to report issues directly</a:t>
            </a:r>
          </a:p>
        </p:txBody>
      </p:sp>
      <p:pic>
        <p:nvPicPr>
          <p:cNvPr id="5" name="Picture 4">
            <a:extLst>
              <a:ext uri="{FF2B5EF4-FFF2-40B4-BE49-F238E27FC236}">
                <a16:creationId xmlns:a16="http://schemas.microsoft.com/office/drawing/2014/main" id="{8F81A6D2-4763-4478-8C0A-834E5509D34A}"/>
              </a:ext>
            </a:extLst>
          </p:cNvPr>
          <p:cNvPicPr>
            <a:picLocks noChangeAspect="1"/>
          </p:cNvPicPr>
          <p:nvPr/>
        </p:nvPicPr>
        <p:blipFill>
          <a:blip r:embed="rId4"/>
          <a:stretch>
            <a:fillRect/>
          </a:stretch>
        </p:blipFill>
        <p:spPr>
          <a:xfrm>
            <a:off x="4922879" y="221501"/>
            <a:ext cx="7269121" cy="6414998"/>
          </a:xfrm>
          <a:prstGeom prst="rect">
            <a:avLst/>
          </a:prstGeom>
        </p:spPr>
      </p:pic>
      <p:sp>
        <p:nvSpPr>
          <p:cNvPr id="6" name="Arrow: Right 5">
            <a:extLst>
              <a:ext uri="{FF2B5EF4-FFF2-40B4-BE49-F238E27FC236}">
                <a16:creationId xmlns:a16="http://schemas.microsoft.com/office/drawing/2014/main" id="{3DF315B4-5766-4A41-A612-41C2C06D325E}"/>
              </a:ext>
            </a:extLst>
          </p:cNvPr>
          <p:cNvSpPr/>
          <p:nvPr/>
        </p:nvSpPr>
        <p:spPr>
          <a:xfrm>
            <a:off x="2915129" y="4293326"/>
            <a:ext cx="2007750" cy="29609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6F768C2E-6BB2-4F71-91A9-7D5289D0C10D}"/>
              </a:ext>
            </a:extLst>
          </p:cNvPr>
          <p:cNvSpPr txBox="1"/>
          <p:nvPr/>
        </p:nvSpPr>
        <p:spPr>
          <a:xfrm>
            <a:off x="9165590" y="6497999"/>
            <a:ext cx="2873607" cy="276999"/>
          </a:xfrm>
          <a:prstGeom prst="rect">
            <a:avLst/>
          </a:prstGeom>
          <a:noFill/>
        </p:spPr>
        <p:txBody>
          <a:bodyPr wrap="none" rtlCol="0">
            <a:spAutoFit/>
          </a:bodyPr>
          <a:lstStyle/>
          <a:p>
            <a:r>
              <a:rPr lang="en-GB" sz="1200" i="1" dirty="0">
                <a:latin typeface="Arial" panose="020B0604020202020204" pitchFamily="34" charset="0"/>
                <a:cs typeface="Arial" panose="020B0604020202020204" pitchFamily="34" charset="0"/>
              </a:rPr>
              <a:t>*Please see Appendix 1 for more detail </a:t>
            </a:r>
          </a:p>
        </p:txBody>
      </p:sp>
    </p:spTree>
    <p:extLst>
      <p:ext uri="{BB962C8B-B14F-4D97-AF65-F5344CB8AC3E}">
        <p14:creationId xmlns:p14="http://schemas.microsoft.com/office/powerpoint/2010/main" val="1629433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7C27876-BBA8-4885-BEF0-DA8430C15916}"/>
              </a:ext>
            </a:extLst>
          </p:cNvPr>
          <p:cNvSpPr/>
          <p:nvPr/>
        </p:nvSpPr>
        <p:spPr>
          <a:xfrm>
            <a:off x="343296" y="1366657"/>
            <a:ext cx="11348185" cy="980023"/>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lumMod val="95000"/>
                    <a:lumOff val="5000"/>
                  </a:schemeClr>
                </a:solidFill>
                <a:latin typeface="Arial" panose="020B0604020202020204" pitchFamily="34" charset="0"/>
                <a:cs typeface="Arial" panose="020B0604020202020204" pitchFamily="34" charset="0"/>
              </a:rPr>
              <a:t>Following the 10 day period further chases are undertaken on a regular basis by the Feedback Team to ensure that cases remain a priority to close. </a:t>
            </a:r>
          </a:p>
        </p:txBody>
      </p:sp>
      <p:sp>
        <p:nvSpPr>
          <p:cNvPr id="4" name="Rectangle 3">
            <a:extLst>
              <a:ext uri="{FF2B5EF4-FFF2-40B4-BE49-F238E27FC236}">
                <a16:creationId xmlns:a16="http://schemas.microsoft.com/office/drawing/2014/main" id="{FC2E10BB-C2D8-4F01-9592-57BA23FA17DF}"/>
              </a:ext>
            </a:extLst>
          </p:cNvPr>
          <p:cNvSpPr/>
          <p:nvPr/>
        </p:nvSpPr>
        <p:spPr>
          <a:xfrm>
            <a:off x="343297" y="2782786"/>
            <a:ext cx="11348185" cy="980023"/>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lumMod val="95000"/>
                    <a:lumOff val="5000"/>
                  </a:schemeClr>
                </a:solidFill>
                <a:latin typeface="Arial" panose="020B0604020202020204" pitchFamily="34" charset="0"/>
                <a:cs typeface="Arial" panose="020B0604020202020204" pitchFamily="34" charset="0"/>
              </a:rPr>
              <a:t>Weekly Reports on a Monday are sent to all Directors so that they are aware of any case which goes over the due date. It is the expectation that Directors will monitor the open cases list to ensure teams are closing cases. </a:t>
            </a:r>
          </a:p>
        </p:txBody>
      </p:sp>
      <p:sp>
        <p:nvSpPr>
          <p:cNvPr id="5" name="Rectangle 4">
            <a:extLst>
              <a:ext uri="{FF2B5EF4-FFF2-40B4-BE49-F238E27FC236}">
                <a16:creationId xmlns:a16="http://schemas.microsoft.com/office/drawing/2014/main" id="{5742CC5D-0A3F-42D9-AC87-17EDE7B6894A}"/>
              </a:ext>
            </a:extLst>
          </p:cNvPr>
          <p:cNvSpPr/>
          <p:nvPr/>
        </p:nvSpPr>
        <p:spPr>
          <a:xfrm>
            <a:off x="343295" y="4198915"/>
            <a:ext cx="11348185" cy="980023"/>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lumMod val="95000"/>
                    <a:lumOff val="5000"/>
                  </a:schemeClr>
                </a:solidFill>
                <a:latin typeface="Arial" panose="020B0604020202020204" pitchFamily="34" charset="0"/>
                <a:cs typeface="Arial" panose="020B0604020202020204" pitchFamily="34" charset="0"/>
              </a:rPr>
              <a:t>Monday AM a report is produced for both the Chief Executive and Deputy Chief Executive which is also sent to all Heads of Service who have teams who appear. </a:t>
            </a:r>
          </a:p>
        </p:txBody>
      </p:sp>
      <p:sp>
        <p:nvSpPr>
          <p:cNvPr id="6" name="Rectangle 5">
            <a:extLst>
              <a:ext uri="{FF2B5EF4-FFF2-40B4-BE49-F238E27FC236}">
                <a16:creationId xmlns:a16="http://schemas.microsoft.com/office/drawing/2014/main" id="{177BFB1B-750C-418E-8052-F3DF84B28C8B}"/>
              </a:ext>
            </a:extLst>
          </p:cNvPr>
          <p:cNvSpPr/>
          <p:nvPr/>
        </p:nvSpPr>
        <p:spPr>
          <a:xfrm>
            <a:off x="0" y="179676"/>
            <a:ext cx="4146115" cy="75087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Overdue Casework </a:t>
            </a:r>
          </a:p>
        </p:txBody>
      </p:sp>
    </p:spTree>
    <p:extLst>
      <p:ext uri="{BB962C8B-B14F-4D97-AF65-F5344CB8AC3E}">
        <p14:creationId xmlns:p14="http://schemas.microsoft.com/office/powerpoint/2010/main" val="4045613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863DD41-71F9-485A-AC56-1EFFA28636CF}"/>
              </a:ext>
            </a:extLst>
          </p:cNvPr>
          <p:cNvGraphicFramePr>
            <a:graphicFrameLocks noGrp="1"/>
          </p:cNvGraphicFramePr>
          <p:nvPr/>
        </p:nvGraphicFramePr>
        <p:xfrm>
          <a:off x="792420" y="1064024"/>
          <a:ext cx="3511870" cy="4729952"/>
        </p:xfrm>
        <a:graphic>
          <a:graphicData uri="http://schemas.openxmlformats.org/drawingml/2006/table">
            <a:tbl>
              <a:tblPr>
                <a:tableStyleId>{5C22544A-7EE6-4342-B048-85BDC9FD1C3A}</a:tableStyleId>
              </a:tblPr>
              <a:tblGrid>
                <a:gridCol w="3511870">
                  <a:extLst>
                    <a:ext uri="{9D8B030D-6E8A-4147-A177-3AD203B41FA5}">
                      <a16:colId xmlns:a16="http://schemas.microsoft.com/office/drawing/2014/main" val="2149547734"/>
                    </a:ext>
                  </a:extLst>
                </a:gridCol>
              </a:tblGrid>
              <a:tr h="204750">
                <a:tc>
                  <a:txBody>
                    <a:bodyPr/>
                    <a:lstStyle/>
                    <a:p>
                      <a:pPr algn="l" fontAlgn="ctr"/>
                      <a:r>
                        <a:rPr lang="en-GB" sz="1200" b="1" i="0" u="none" strike="noStrike" dirty="0">
                          <a:solidFill>
                            <a:srgbClr val="C00000"/>
                          </a:solidFill>
                          <a:effectLst/>
                          <a:latin typeface="Calibri" panose="020F0502020204030204" pitchFamily="34" charset="0"/>
                        </a:rPr>
                        <a:t>WASTE &amp; ENFORCEMENT</a:t>
                      </a:r>
                    </a:p>
                  </a:txBody>
                  <a:tcPr marL="6350" marR="6350" marT="6350" marB="0" anchor="ctr">
                    <a:solidFill>
                      <a:schemeClr val="bg1">
                        <a:lumMod val="95000"/>
                      </a:schemeClr>
                    </a:solidFill>
                  </a:tcPr>
                </a:tc>
                <a:extLst>
                  <a:ext uri="{0D108BD9-81ED-4DB2-BD59-A6C34878D82A}">
                    <a16:rowId xmlns:a16="http://schemas.microsoft.com/office/drawing/2014/main" val="2023789751"/>
                  </a:ext>
                </a:extLst>
              </a:tr>
              <a:tr h="204750">
                <a:tc>
                  <a:txBody>
                    <a:bodyPr/>
                    <a:lstStyle/>
                    <a:p>
                      <a:pPr algn="l" fontAlgn="ctr"/>
                      <a:r>
                        <a:rPr lang="en-GB" sz="1600" u="none" strike="noStrike" dirty="0">
                          <a:effectLst/>
                        </a:rPr>
                        <a:t>Report dumped rubbish (fly-tipping)</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1081105406"/>
                  </a:ext>
                </a:extLst>
              </a:tr>
              <a:tr h="204750">
                <a:tc>
                  <a:txBody>
                    <a:bodyPr/>
                    <a:lstStyle/>
                    <a:p>
                      <a:pPr algn="l" fontAlgn="ctr"/>
                      <a:r>
                        <a:rPr lang="en-GB" sz="1600" u="none" strike="noStrike" dirty="0">
                          <a:effectLst/>
                        </a:rPr>
                        <a:t>Report noise</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1915293705"/>
                  </a:ext>
                </a:extLst>
              </a:tr>
              <a:tr h="204750">
                <a:tc>
                  <a:txBody>
                    <a:bodyPr/>
                    <a:lstStyle/>
                    <a:p>
                      <a:pPr algn="l" fontAlgn="ctr"/>
                      <a:r>
                        <a:rPr lang="en-GB" sz="1600" u="none" strike="noStrike" dirty="0">
                          <a:effectLst/>
                        </a:rPr>
                        <a:t>Smoke and smells nuisance</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3958102188"/>
                  </a:ext>
                </a:extLst>
              </a:tr>
              <a:tr h="204750">
                <a:tc>
                  <a:txBody>
                    <a:bodyPr/>
                    <a:lstStyle/>
                    <a:p>
                      <a:pPr algn="l" fontAlgn="ctr"/>
                      <a:r>
                        <a:rPr lang="en-GB" sz="1600" u="none" strike="noStrike" dirty="0">
                          <a:effectLst/>
                        </a:rPr>
                        <a:t>Report eyesore (untidy) garden</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776952571"/>
                  </a:ext>
                </a:extLst>
              </a:tr>
              <a:tr h="204750">
                <a:tc>
                  <a:txBody>
                    <a:bodyPr/>
                    <a:lstStyle/>
                    <a:p>
                      <a:pPr algn="l" fontAlgn="ctr"/>
                      <a:r>
                        <a:rPr lang="en-GB" sz="1600" u="none" strike="noStrike" dirty="0">
                          <a:effectLst/>
                        </a:rPr>
                        <a:t>Report illegal front garden parking</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1837566822"/>
                  </a:ext>
                </a:extLst>
              </a:tr>
              <a:tr h="204750">
                <a:tc>
                  <a:txBody>
                    <a:bodyPr/>
                    <a:lstStyle/>
                    <a:p>
                      <a:pPr algn="l" fontAlgn="ctr"/>
                      <a:r>
                        <a:rPr lang="en-GB" sz="1600" u="none" strike="noStrike" dirty="0">
                          <a:effectLst/>
                        </a:rPr>
                        <a:t>Report filthy and verminous property</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2586047603"/>
                  </a:ext>
                </a:extLst>
              </a:tr>
              <a:tr h="204750">
                <a:tc>
                  <a:txBody>
                    <a:bodyPr/>
                    <a:lstStyle/>
                    <a:p>
                      <a:pPr algn="l" fontAlgn="ctr"/>
                      <a:r>
                        <a:rPr lang="en-GB" sz="1600" u="none" strike="noStrike" dirty="0">
                          <a:effectLst/>
                        </a:rPr>
                        <a:t>Report suspected food poisoning</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1544584473"/>
                  </a:ext>
                </a:extLst>
              </a:tr>
              <a:tr h="204750">
                <a:tc>
                  <a:txBody>
                    <a:bodyPr/>
                    <a:lstStyle/>
                    <a:p>
                      <a:pPr algn="l" fontAlgn="ctr"/>
                      <a:r>
                        <a:rPr lang="en-GB" sz="1600" u="none" strike="noStrike" dirty="0">
                          <a:effectLst/>
                        </a:rPr>
                        <a:t>Report abandoned vehicles</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2278082945"/>
                  </a:ext>
                </a:extLst>
              </a:tr>
              <a:tr h="204750">
                <a:tc>
                  <a:txBody>
                    <a:bodyPr/>
                    <a:lstStyle/>
                    <a:p>
                      <a:pPr algn="l" fontAlgn="ctr"/>
                      <a:r>
                        <a:rPr lang="en-GB" sz="1600" u="none" strike="noStrike" dirty="0">
                          <a:effectLst/>
                        </a:rPr>
                        <a:t>Report fly-posting (unauthorised stickers and posters)</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2355166144"/>
                  </a:ext>
                </a:extLst>
              </a:tr>
              <a:tr h="204750">
                <a:tc>
                  <a:txBody>
                    <a:bodyPr/>
                    <a:lstStyle/>
                    <a:p>
                      <a:pPr algn="l" fontAlgn="ctr"/>
                      <a:r>
                        <a:rPr lang="en-GB" sz="1600" u="none" strike="noStrike" dirty="0">
                          <a:effectLst/>
                        </a:rPr>
                        <a:t>Complain about trading standards</a:t>
                      </a:r>
                      <a:endParaRPr lang="en-GB" sz="1600" b="0" i="0" u="none" strike="noStrike" dirty="0">
                        <a:solidFill>
                          <a:srgbClr val="000000"/>
                        </a:solidFill>
                        <a:effectLst/>
                        <a:latin typeface="Calibri" panose="020F0502020204030204" pitchFamily="34" charset="0"/>
                      </a:endParaRPr>
                    </a:p>
                  </a:txBody>
                  <a:tcPr marL="6350" marR="6350" marT="6350" marB="0" anchor="ctr">
                    <a:solidFill>
                      <a:schemeClr val="bg1">
                        <a:lumMod val="95000"/>
                      </a:schemeClr>
                    </a:solidFill>
                  </a:tcPr>
                </a:tc>
                <a:extLst>
                  <a:ext uri="{0D108BD9-81ED-4DB2-BD59-A6C34878D82A}">
                    <a16:rowId xmlns:a16="http://schemas.microsoft.com/office/drawing/2014/main" val="1726655442"/>
                  </a:ext>
                </a:extLst>
              </a:tr>
              <a:tr h="679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Missed domestic and recycling bin collection</a:t>
                      </a:r>
                    </a:p>
                  </a:txBody>
                  <a:tcPr marL="6350" marR="6350" marT="6350" marB="0" anchor="ctr">
                    <a:solidFill>
                      <a:schemeClr val="bg1">
                        <a:lumMod val="95000"/>
                      </a:schemeClr>
                    </a:solidFill>
                  </a:tcPr>
                </a:tc>
                <a:extLst>
                  <a:ext uri="{0D108BD9-81ED-4DB2-BD59-A6C34878D82A}">
                    <a16:rowId xmlns:a16="http://schemas.microsoft.com/office/drawing/2014/main" val="4158673283"/>
                  </a:ext>
                </a:extLst>
              </a:tr>
              <a:tr h="2108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Missed garden waste collection</a:t>
                      </a:r>
                    </a:p>
                  </a:txBody>
                  <a:tcPr marL="6350" marR="6350" marT="6350" marB="0" anchor="ctr">
                    <a:solidFill>
                      <a:schemeClr val="bg1">
                        <a:lumMod val="95000"/>
                      </a:schemeClr>
                    </a:solidFill>
                  </a:tcPr>
                </a:tc>
                <a:extLst>
                  <a:ext uri="{0D108BD9-81ED-4DB2-BD59-A6C34878D82A}">
                    <a16:rowId xmlns:a16="http://schemas.microsoft.com/office/drawing/2014/main" val="755491437"/>
                  </a:ext>
                </a:extLst>
              </a:tr>
              <a:tr h="28467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Request a new or replacement bin</a:t>
                      </a:r>
                    </a:p>
                  </a:txBody>
                  <a:tcPr marL="6350" marR="6350" marT="6350" marB="0" anchor="ctr">
                    <a:solidFill>
                      <a:schemeClr val="bg1">
                        <a:lumMod val="95000"/>
                      </a:schemeClr>
                    </a:solidFill>
                  </a:tcPr>
                </a:tc>
                <a:extLst>
                  <a:ext uri="{0D108BD9-81ED-4DB2-BD59-A6C34878D82A}">
                    <a16:rowId xmlns:a16="http://schemas.microsoft.com/office/drawing/2014/main" val="2177169631"/>
                  </a:ext>
                </a:extLst>
              </a:tr>
              <a:tr h="1639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Report illegal street trading and car sales</a:t>
                      </a:r>
                    </a:p>
                  </a:txBody>
                  <a:tcPr marL="6350" marR="6350" marT="6350" marB="0" anchor="ctr">
                    <a:solidFill>
                      <a:schemeClr val="bg1">
                        <a:lumMod val="95000"/>
                      </a:schemeClr>
                    </a:solidFill>
                  </a:tcPr>
                </a:tc>
                <a:extLst>
                  <a:ext uri="{0D108BD9-81ED-4DB2-BD59-A6C34878D82A}">
                    <a16:rowId xmlns:a16="http://schemas.microsoft.com/office/drawing/2014/main" val="2296485495"/>
                  </a:ext>
                </a:extLst>
              </a:tr>
              <a:tr h="24209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Report a lost or found dog</a:t>
                      </a:r>
                    </a:p>
                  </a:txBody>
                  <a:tcPr marL="6350" marR="6350" marT="6350" marB="0" anchor="ctr">
                    <a:solidFill>
                      <a:schemeClr val="bg1">
                        <a:lumMod val="95000"/>
                      </a:schemeClr>
                    </a:solidFill>
                  </a:tcPr>
                </a:tc>
                <a:extLst>
                  <a:ext uri="{0D108BD9-81ED-4DB2-BD59-A6C34878D82A}">
                    <a16:rowId xmlns:a16="http://schemas.microsoft.com/office/drawing/2014/main" val="3338161229"/>
                  </a:ext>
                </a:extLst>
              </a:tr>
              <a:tr h="17252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Calibri" panose="020F0502020204030204" pitchFamily="34" charset="0"/>
                        </a:rPr>
                        <a:t>Report graffiti</a:t>
                      </a:r>
                    </a:p>
                  </a:txBody>
                  <a:tcPr marL="6350" marR="6350" marT="6350" marB="0" anchor="ctr">
                    <a:solidFill>
                      <a:schemeClr val="bg1">
                        <a:lumMod val="95000"/>
                      </a:schemeClr>
                    </a:solidFill>
                  </a:tcPr>
                </a:tc>
                <a:extLst>
                  <a:ext uri="{0D108BD9-81ED-4DB2-BD59-A6C34878D82A}">
                    <a16:rowId xmlns:a16="http://schemas.microsoft.com/office/drawing/2014/main" val="1538324342"/>
                  </a:ext>
                </a:extLst>
              </a:tr>
            </a:tbl>
          </a:graphicData>
        </a:graphic>
      </p:graphicFrame>
      <p:graphicFrame>
        <p:nvGraphicFramePr>
          <p:cNvPr id="10" name="Table 9">
            <a:extLst>
              <a:ext uri="{FF2B5EF4-FFF2-40B4-BE49-F238E27FC236}">
                <a16:creationId xmlns:a16="http://schemas.microsoft.com/office/drawing/2014/main" id="{96FA805F-63FE-4F21-B96D-E8F51FADD988}"/>
              </a:ext>
            </a:extLst>
          </p:cNvPr>
          <p:cNvGraphicFramePr>
            <a:graphicFrameLocks noGrp="1"/>
          </p:cNvGraphicFramePr>
          <p:nvPr/>
        </p:nvGraphicFramePr>
        <p:xfrm>
          <a:off x="8334795" y="1064024"/>
          <a:ext cx="3250779" cy="1927860"/>
        </p:xfrm>
        <a:graphic>
          <a:graphicData uri="http://schemas.openxmlformats.org/drawingml/2006/table">
            <a:tbl>
              <a:tblPr>
                <a:tableStyleId>{5C22544A-7EE6-4342-B048-85BDC9FD1C3A}</a:tableStyleId>
              </a:tblPr>
              <a:tblGrid>
                <a:gridCol w="3250779">
                  <a:extLst>
                    <a:ext uri="{9D8B030D-6E8A-4147-A177-3AD203B41FA5}">
                      <a16:colId xmlns:a16="http://schemas.microsoft.com/office/drawing/2014/main" val="1620890758"/>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HOUSING BENEFIT</a:t>
                      </a:r>
                    </a:p>
                  </a:txBody>
                  <a:tcPr marL="6350" marR="6350" marT="6350" marB="0" anchor="ctr">
                    <a:solidFill>
                      <a:schemeClr val="bg1">
                        <a:lumMod val="95000"/>
                      </a:schemeClr>
                    </a:solidFill>
                  </a:tcPr>
                </a:tc>
                <a:extLst>
                  <a:ext uri="{0D108BD9-81ED-4DB2-BD59-A6C34878D82A}">
                    <a16:rowId xmlns:a16="http://schemas.microsoft.com/office/drawing/2014/main" val="712583774"/>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Explanations, reviews and appeals</a:t>
                      </a:r>
                    </a:p>
                  </a:txBody>
                  <a:tcPr marL="6350" marR="6350" marT="6350" marB="0" anchor="ctr">
                    <a:solidFill>
                      <a:schemeClr val="bg1">
                        <a:lumMod val="95000"/>
                      </a:schemeClr>
                    </a:solidFill>
                  </a:tcPr>
                </a:tc>
                <a:extLst>
                  <a:ext uri="{0D108BD9-81ED-4DB2-BD59-A6C34878D82A}">
                    <a16:rowId xmlns:a16="http://schemas.microsoft.com/office/drawing/2014/main" val="4157197245"/>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Pupil premium registration (free school meals)</a:t>
                      </a:r>
                    </a:p>
                  </a:txBody>
                  <a:tcPr marL="6350" marR="6350" marT="6350" marB="0" anchor="ctr">
                    <a:solidFill>
                      <a:schemeClr val="bg1">
                        <a:lumMod val="95000"/>
                      </a:schemeClr>
                    </a:solidFill>
                  </a:tcPr>
                </a:tc>
                <a:extLst>
                  <a:ext uri="{0D108BD9-81ED-4DB2-BD59-A6C34878D82A}">
                    <a16:rowId xmlns:a16="http://schemas.microsoft.com/office/drawing/2014/main" val="1327114734"/>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Discretionary housing payments for moving costs </a:t>
                      </a:r>
                    </a:p>
                  </a:txBody>
                  <a:tcPr marL="6350" marR="6350" marT="6350" marB="0" anchor="ctr">
                    <a:solidFill>
                      <a:schemeClr val="bg1">
                        <a:lumMod val="95000"/>
                      </a:schemeClr>
                    </a:solidFill>
                  </a:tcPr>
                </a:tc>
                <a:extLst>
                  <a:ext uri="{0D108BD9-81ED-4DB2-BD59-A6C34878D82A}">
                    <a16:rowId xmlns:a16="http://schemas.microsoft.com/office/drawing/2014/main" val="4291370215"/>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General enquiries</a:t>
                      </a:r>
                    </a:p>
                  </a:txBody>
                  <a:tcPr marL="6350" marR="6350" marT="6350" marB="0" anchor="ctr">
                    <a:solidFill>
                      <a:schemeClr val="bg1">
                        <a:lumMod val="95000"/>
                      </a:schemeClr>
                    </a:solidFill>
                  </a:tcPr>
                </a:tc>
                <a:extLst>
                  <a:ext uri="{0D108BD9-81ED-4DB2-BD59-A6C34878D82A}">
                    <a16:rowId xmlns:a16="http://schemas.microsoft.com/office/drawing/2014/main" val="2059886691"/>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DHP for Universal Credit</a:t>
                      </a:r>
                    </a:p>
                  </a:txBody>
                  <a:tcPr marL="6350" marR="6350" marT="6350" marB="0" anchor="ctr">
                    <a:solidFill>
                      <a:schemeClr val="bg1">
                        <a:lumMod val="95000"/>
                      </a:schemeClr>
                    </a:solidFill>
                  </a:tcPr>
                </a:tc>
                <a:extLst>
                  <a:ext uri="{0D108BD9-81ED-4DB2-BD59-A6C34878D82A}">
                    <a16:rowId xmlns:a16="http://schemas.microsoft.com/office/drawing/2014/main" val="1018072786"/>
                  </a:ext>
                </a:extLst>
              </a:tr>
            </a:tbl>
          </a:graphicData>
        </a:graphic>
      </p:graphicFrame>
      <p:graphicFrame>
        <p:nvGraphicFramePr>
          <p:cNvPr id="11" name="Table 10">
            <a:extLst>
              <a:ext uri="{FF2B5EF4-FFF2-40B4-BE49-F238E27FC236}">
                <a16:creationId xmlns:a16="http://schemas.microsoft.com/office/drawing/2014/main" id="{95E967E3-45D9-4362-9D0B-FC40500DCB0A}"/>
              </a:ext>
            </a:extLst>
          </p:cNvPr>
          <p:cNvGraphicFramePr>
            <a:graphicFrameLocks noGrp="1"/>
          </p:cNvGraphicFramePr>
          <p:nvPr/>
        </p:nvGraphicFramePr>
        <p:xfrm>
          <a:off x="8334795" y="3092523"/>
          <a:ext cx="3250779" cy="1433830"/>
        </p:xfrm>
        <a:graphic>
          <a:graphicData uri="http://schemas.openxmlformats.org/drawingml/2006/table">
            <a:tbl>
              <a:tblPr>
                <a:tableStyleId>{5C22544A-7EE6-4342-B048-85BDC9FD1C3A}</a:tableStyleId>
              </a:tblPr>
              <a:tblGrid>
                <a:gridCol w="3250779">
                  <a:extLst>
                    <a:ext uri="{9D8B030D-6E8A-4147-A177-3AD203B41FA5}">
                      <a16:colId xmlns:a16="http://schemas.microsoft.com/office/drawing/2014/main" val="3702732638"/>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HOUSING RENT</a:t>
                      </a:r>
                    </a:p>
                  </a:txBody>
                  <a:tcPr marL="6350" marR="6350" marT="6350" marB="0" anchor="ctr">
                    <a:solidFill>
                      <a:schemeClr val="bg1">
                        <a:lumMod val="95000"/>
                      </a:schemeClr>
                    </a:solidFill>
                  </a:tcPr>
                </a:tc>
                <a:extLst>
                  <a:ext uri="{0D108BD9-81ED-4DB2-BD59-A6C34878D82A}">
                    <a16:rowId xmlns:a16="http://schemas.microsoft.com/office/drawing/2014/main" val="3924120053"/>
                  </a:ext>
                </a:extLst>
              </a:tr>
              <a:tr h="184150">
                <a:tc>
                  <a:txBody>
                    <a:bodyPr/>
                    <a:lstStyle/>
                    <a:p>
                      <a:pPr algn="l" fontAlgn="ctr"/>
                      <a:r>
                        <a:rPr lang="en-GB" sz="1600" u="none" strike="noStrike" kern="1200" dirty="0">
                          <a:solidFill>
                            <a:schemeClr val="dk1"/>
                          </a:solidFill>
                          <a:effectLst/>
                          <a:latin typeface="+mn-lt"/>
                          <a:ea typeface="+mn-ea"/>
                          <a:cs typeface="+mn-cs"/>
                        </a:rPr>
                        <a:t>Request for bar-coded letter</a:t>
                      </a:r>
                    </a:p>
                  </a:txBody>
                  <a:tcPr marL="6350" marR="6350" marT="6350" marB="0" anchor="ctr">
                    <a:solidFill>
                      <a:schemeClr val="bg1">
                        <a:lumMod val="95000"/>
                      </a:schemeClr>
                    </a:solidFill>
                  </a:tcPr>
                </a:tc>
                <a:extLst>
                  <a:ext uri="{0D108BD9-81ED-4DB2-BD59-A6C34878D82A}">
                    <a16:rowId xmlns:a16="http://schemas.microsoft.com/office/drawing/2014/main" val="1408582560"/>
                  </a:ext>
                </a:extLst>
              </a:tr>
              <a:tr h="184150">
                <a:tc>
                  <a:txBody>
                    <a:bodyPr/>
                    <a:lstStyle/>
                    <a:p>
                      <a:pPr algn="l" fontAlgn="ctr"/>
                      <a:r>
                        <a:rPr lang="en-GB" sz="1600" u="none" strike="noStrike" kern="1200" dirty="0">
                          <a:solidFill>
                            <a:schemeClr val="dk1"/>
                          </a:solidFill>
                          <a:effectLst/>
                          <a:latin typeface="+mn-lt"/>
                          <a:ea typeface="+mn-ea"/>
                          <a:cs typeface="+mn-cs"/>
                        </a:rPr>
                        <a:t>Housing Cost Element </a:t>
                      </a:r>
                    </a:p>
                  </a:txBody>
                  <a:tcPr marL="6350" marR="6350" marT="6350" marB="0" anchor="ctr">
                    <a:solidFill>
                      <a:schemeClr val="bg1">
                        <a:lumMod val="95000"/>
                      </a:schemeClr>
                    </a:solidFill>
                  </a:tcPr>
                </a:tc>
                <a:extLst>
                  <a:ext uri="{0D108BD9-81ED-4DB2-BD59-A6C34878D82A}">
                    <a16:rowId xmlns:a16="http://schemas.microsoft.com/office/drawing/2014/main" val="4028849312"/>
                  </a:ext>
                </a:extLst>
              </a:tr>
              <a:tr h="184150">
                <a:tc>
                  <a:txBody>
                    <a:bodyPr/>
                    <a:lstStyle/>
                    <a:p>
                      <a:pPr algn="l" fontAlgn="ctr"/>
                      <a:r>
                        <a:rPr lang="en-GB" sz="1600" u="none" strike="noStrike" kern="1200">
                          <a:solidFill>
                            <a:schemeClr val="dk1"/>
                          </a:solidFill>
                          <a:effectLst/>
                          <a:latin typeface="+mn-lt"/>
                          <a:ea typeface="+mn-ea"/>
                          <a:cs typeface="+mn-cs"/>
                        </a:rPr>
                        <a:t>Request permission to discuss a rent account</a:t>
                      </a:r>
                    </a:p>
                  </a:txBody>
                  <a:tcPr marL="6350" marR="6350" marT="6350" marB="0" anchor="ctr">
                    <a:solidFill>
                      <a:schemeClr val="bg1">
                        <a:lumMod val="95000"/>
                      </a:schemeClr>
                    </a:solidFill>
                  </a:tcPr>
                </a:tc>
                <a:extLst>
                  <a:ext uri="{0D108BD9-81ED-4DB2-BD59-A6C34878D82A}">
                    <a16:rowId xmlns:a16="http://schemas.microsoft.com/office/drawing/2014/main" val="1615716742"/>
                  </a:ext>
                </a:extLst>
              </a:tr>
              <a:tr h="184150">
                <a:tc>
                  <a:txBody>
                    <a:bodyPr/>
                    <a:lstStyle/>
                    <a:p>
                      <a:pPr algn="l" fontAlgn="ctr"/>
                      <a:r>
                        <a:rPr lang="en-GB" sz="1600" u="none" strike="noStrike" kern="1200" dirty="0">
                          <a:solidFill>
                            <a:schemeClr val="dk1"/>
                          </a:solidFill>
                          <a:effectLst/>
                          <a:latin typeface="+mn-lt"/>
                          <a:ea typeface="+mn-ea"/>
                          <a:cs typeface="+mn-cs"/>
                        </a:rPr>
                        <a:t>Rent enquiry</a:t>
                      </a:r>
                    </a:p>
                  </a:txBody>
                  <a:tcPr marL="6350" marR="6350" marT="6350" marB="0" anchor="ctr">
                    <a:solidFill>
                      <a:schemeClr val="bg1">
                        <a:lumMod val="95000"/>
                      </a:schemeClr>
                    </a:solidFill>
                  </a:tcPr>
                </a:tc>
                <a:extLst>
                  <a:ext uri="{0D108BD9-81ED-4DB2-BD59-A6C34878D82A}">
                    <a16:rowId xmlns:a16="http://schemas.microsoft.com/office/drawing/2014/main" val="102273909"/>
                  </a:ext>
                </a:extLst>
              </a:tr>
            </a:tbl>
          </a:graphicData>
        </a:graphic>
      </p:graphicFrame>
      <p:graphicFrame>
        <p:nvGraphicFramePr>
          <p:cNvPr id="12" name="Table 11">
            <a:extLst>
              <a:ext uri="{FF2B5EF4-FFF2-40B4-BE49-F238E27FC236}">
                <a16:creationId xmlns:a16="http://schemas.microsoft.com/office/drawing/2014/main" id="{F6E57514-62E5-4EE1-B8D4-C350C2BD1676}"/>
              </a:ext>
            </a:extLst>
          </p:cNvPr>
          <p:cNvGraphicFramePr>
            <a:graphicFrameLocks noGrp="1"/>
          </p:cNvGraphicFramePr>
          <p:nvPr/>
        </p:nvGraphicFramePr>
        <p:xfrm>
          <a:off x="4563608" y="1064024"/>
          <a:ext cx="3511871" cy="933450"/>
        </p:xfrm>
        <a:graphic>
          <a:graphicData uri="http://schemas.openxmlformats.org/drawingml/2006/table">
            <a:tbl>
              <a:tblPr>
                <a:tableStyleId>{5C22544A-7EE6-4342-B048-85BDC9FD1C3A}</a:tableStyleId>
              </a:tblPr>
              <a:tblGrid>
                <a:gridCol w="3511871">
                  <a:extLst>
                    <a:ext uri="{9D8B030D-6E8A-4147-A177-3AD203B41FA5}">
                      <a16:colId xmlns:a16="http://schemas.microsoft.com/office/drawing/2014/main" val="768383792"/>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COMSOL</a:t>
                      </a:r>
                    </a:p>
                  </a:txBody>
                  <a:tcPr marL="6350" marR="6350" marT="6350" marB="0" anchor="ctr">
                    <a:solidFill>
                      <a:schemeClr val="bg1">
                        <a:lumMod val="95000"/>
                      </a:schemeClr>
                    </a:solidFill>
                  </a:tcPr>
                </a:tc>
                <a:extLst>
                  <a:ext uri="{0D108BD9-81ED-4DB2-BD59-A6C34878D82A}">
                    <a16:rowId xmlns:a16="http://schemas.microsoft.com/office/drawing/2014/main" val="2216953464"/>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Antisocial behaviour - ASB</a:t>
                      </a:r>
                    </a:p>
                  </a:txBody>
                  <a:tcPr marL="6350" marR="6350" marT="6350" marB="0" anchor="ctr">
                    <a:solidFill>
                      <a:schemeClr val="bg1">
                        <a:lumMod val="95000"/>
                      </a:schemeClr>
                    </a:solidFill>
                  </a:tcPr>
                </a:tc>
                <a:extLst>
                  <a:ext uri="{0D108BD9-81ED-4DB2-BD59-A6C34878D82A}">
                    <a16:rowId xmlns:a16="http://schemas.microsoft.com/office/drawing/2014/main" val="2720634912"/>
                  </a:ext>
                </a:extLst>
              </a:tr>
              <a:tr h="276124">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Community trigger -follow up form after ASB</a:t>
                      </a:r>
                    </a:p>
                  </a:txBody>
                  <a:tcPr marL="6350" marR="6350" marT="6350" marB="0" anchor="ctr">
                    <a:solidFill>
                      <a:schemeClr val="bg1">
                        <a:lumMod val="95000"/>
                      </a:schemeClr>
                    </a:solidFill>
                  </a:tcPr>
                </a:tc>
                <a:extLst>
                  <a:ext uri="{0D108BD9-81ED-4DB2-BD59-A6C34878D82A}">
                    <a16:rowId xmlns:a16="http://schemas.microsoft.com/office/drawing/2014/main" val="172698134"/>
                  </a:ext>
                </a:extLst>
              </a:tr>
            </a:tbl>
          </a:graphicData>
        </a:graphic>
      </p:graphicFrame>
      <p:graphicFrame>
        <p:nvGraphicFramePr>
          <p:cNvPr id="14" name="Table 13">
            <a:extLst>
              <a:ext uri="{FF2B5EF4-FFF2-40B4-BE49-F238E27FC236}">
                <a16:creationId xmlns:a16="http://schemas.microsoft.com/office/drawing/2014/main" id="{92A27CCF-2B01-483A-9D83-A957ED6E6CF6}"/>
              </a:ext>
            </a:extLst>
          </p:cNvPr>
          <p:cNvGraphicFramePr>
            <a:graphicFrameLocks noGrp="1"/>
          </p:cNvGraphicFramePr>
          <p:nvPr/>
        </p:nvGraphicFramePr>
        <p:xfrm>
          <a:off x="4563607" y="2169900"/>
          <a:ext cx="3511871" cy="439420"/>
        </p:xfrm>
        <a:graphic>
          <a:graphicData uri="http://schemas.openxmlformats.org/drawingml/2006/table">
            <a:tbl>
              <a:tblPr>
                <a:tableStyleId>{5C22544A-7EE6-4342-B048-85BDC9FD1C3A}</a:tableStyleId>
              </a:tblPr>
              <a:tblGrid>
                <a:gridCol w="3511871">
                  <a:extLst>
                    <a:ext uri="{9D8B030D-6E8A-4147-A177-3AD203B41FA5}">
                      <a16:colId xmlns:a16="http://schemas.microsoft.com/office/drawing/2014/main" val="1991528584"/>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COUNCIL TAX</a:t>
                      </a:r>
                    </a:p>
                  </a:txBody>
                  <a:tcPr marL="6350" marR="6350" marT="6350" marB="0" anchor="ctr">
                    <a:solidFill>
                      <a:schemeClr val="bg1">
                        <a:lumMod val="95000"/>
                      </a:schemeClr>
                    </a:solidFill>
                  </a:tcPr>
                </a:tc>
                <a:extLst>
                  <a:ext uri="{0D108BD9-81ED-4DB2-BD59-A6C34878D82A}">
                    <a16:rowId xmlns:a16="http://schemas.microsoft.com/office/drawing/2014/main" val="2151886065"/>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Propose an arrangement</a:t>
                      </a:r>
                    </a:p>
                  </a:txBody>
                  <a:tcPr marL="6350" marR="6350" marT="6350" marB="0" anchor="ctr">
                    <a:solidFill>
                      <a:schemeClr val="bg1">
                        <a:lumMod val="95000"/>
                      </a:schemeClr>
                    </a:solidFill>
                  </a:tcPr>
                </a:tc>
                <a:extLst>
                  <a:ext uri="{0D108BD9-81ED-4DB2-BD59-A6C34878D82A}">
                    <a16:rowId xmlns:a16="http://schemas.microsoft.com/office/drawing/2014/main" val="3394102087"/>
                  </a:ext>
                </a:extLst>
              </a:tr>
            </a:tbl>
          </a:graphicData>
        </a:graphic>
      </p:graphicFrame>
      <p:graphicFrame>
        <p:nvGraphicFramePr>
          <p:cNvPr id="15" name="Table 14">
            <a:extLst>
              <a:ext uri="{FF2B5EF4-FFF2-40B4-BE49-F238E27FC236}">
                <a16:creationId xmlns:a16="http://schemas.microsoft.com/office/drawing/2014/main" id="{3E4ECFA3-A4F1-4F49-AB14-E3E11FA9F7D5}"/>
              </a:ext>
            </a:extLst>
          </p:cNvPr>
          <p:cNvGraphicFramePr>
            <a:graphicFrameLocks noGrp="1"/>
          </p:cNvGraphicFramePr>
          <p:nvPr/>
        </p:nvGraphicFramePr>
        <p:xfrm>
          <a:off x="4552495" y="2810347"/>
          <a:ext cx="3511871" cy="933450"/>
        </p:xfrm>
        <a:graphic>
          <a:graphicData uri="http://schemas.openxmlformats.org/drawingml/2006/table">
            <a:tbl>
              <a:tblPr>
                <a:tableStyleId>{5C22544A-7EE6-4342-B048-85BDC9FD1C3A}</a:tableStyleId>
              </a:tblPr>
              <a:tblGrid>
                <a:gridCol w="3511871">
                  <a:extLst>
                    <a:ext uri="{9D8B030D-6E8A-4147-A177-3AD203B41FA5}">
                      <a16:colId xmlns:a16="http://schemas.microsoft.com/office/drawing/2014/main" val="1848110477"/>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ENVIROMENTAL HEALTH</a:t>
                      </a:r>
                    </a:p>
                  </a:txBody>
                  <a:tcPr marL="6350" marR="6350" marT="6350" marB="0" anchor="ctr">
                    <a:solidFill>
                      <a:schemeClr val="bg1">
                        <a:lumMod val="95000"/>
                      </a:schemeClr>
                    </a:solidFill>
                  </a:tcPr>
                </a:tc>
                <a:extLst>
                  <a:ext uri="{0D108BD9-81ED-4DB2-BD59-A6C34878D82A}">
                    <a16:rowId xmlns:a16="http://schemas.microsoft.com/office/drawing/2014/main" val="3096024671"/>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Report environmental pollution </a:t>
                      </a:r>
                    </a:p>
                  </a:txBody>
                  <a:tcPr marL="6350" marR="6350" marT="6350" marB="0" anchor="ctr">
                    <a:solidFill>
                      <a:schemeClr val="bg1">
                        <a:lumMod val="95000"/>
                      </a:schemeClr>
                    </a:solidFill>
                  </a:tcPr>
                </a:tc>
                <a:extLst>
                  <a:ext uri="{0D108BD9-81ED-4DB2-BD59-A6C34878D82A}">
                    <a16:rowId xmlns:a16="http://schemas.microsoft.com/office/drawing/2014/main" val="2486546729"/>
                  </a:ext>
                </a:extLst>
              </a:tr>
              <a:tr h="133072">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Complain about food quality or a food premises</a:t>
                      </a:r>
                    </a:p>
                  </a:txBody>
                  <a:tcPr marL="6350" marR="6350" marT="6350" marB="0" anchor="ctr">
                    <a:solidFill>
                      <a:schemeClr val="bg1">
                        <a:lumMod val="95000"/>
                      </a:schemeClr>
                    </a:solidFill>
                  </a:tcPr>
                </a:tc>
                <a:extLst>
                  <a:ext uri="{0D108BD9-81ED-4DB2-BD59-A6C34878D82A}">
                    <a16:rowId xmlns:a16="http://schemas.microsoft.com/office/drawing/2014/main" val="2979927729"/>
                  </a:ext>
                </a:extLst>
              </a:tr>
            </a:tbl>
          </a:graphicData>
        </a:graphic>
      </p:graphicFrame>
      <p:graphicFrame>
        <p:nvGraphicFramePr>
          <p:cNvPr id="16" name="Table 15">
            <a:extLst>
              <a:ext uri="{FF2B5EF4-FFF2-40B4-BE49-F238E27FC236}">
                <a16:creationId xmlns:a16="http://schemas.microsoft.com/office/drawing/2014/main" id="{F93F0AEC-6629-4811-96FD-5D19ABBA2ED4}"/>
              </a:ext>
            </a:extLst>
          </p:cNvPr>
          <p:cNvGraphicFramePr>
            <a:graphicFrameLocks noGrp="1"/>
          </p:cNvGraphicFramePr>
          <p:nvPr/>
        </p:nvGraphicFramePr>
        <p:xfrm>
          <a:off x="4557257" y="3863612"/>
          <a:ext cx="3511871" cy="696506"/>
        </p:xfrm>
        <a:graphic>
          <a:graphicData uri="http://schemas.openxmlformats.org/drawingml/2006/table">
            <a:tbl>
              <a:tblPr>
                <a:tableStyleId>{5C22544A-7EE6-4342-B048-85BDC9FD1C3A}</a:tableStyleId>
              </a:tblPr>
              <a:tblGrid>
                <a:gridCol w="3511871">
                  <a:extLst>
                    <a:ext uri="{9D8B030D-6E8A-4147-A177-3AD203B41FA5}">
                      <a16:colId xmlns:a16="http://schemas.microsoft.com/office/drawing/2014/main" val="2153687350"/>
                    </a:ext>
                  </a:extLst>
                </a:gridCol>
              </a:tblGrid>
              <a:tr h="191122">
                <a:tc>
                  <a:txBody>
                    <a:bodyPr/>
                    <a:lstStyle/>
                    <a:p>
                      <a:pPr algn="l" fontAlgn="ctr"/>
                      <a:r>
                        <a:rPr lang="en-GB" sz="1200" b="1" i="0" u="none" strike="noStrike" dirty="0">
                          <a:solidFill>
                            <a:srgbClr val="C00000"/>
                          </a:solidFill>
                          <a:effectLst/>
                          <a:latin typeface="Calibri" panose="020F0502020204030204" pitchFamily="34" charset="0"/>
                        </a:rPr>
                        <a:t>TREES / PARK</a:t>
                      </a:r>
                    </a:p>
                  </a:txBody>
                  <a:tcPr marL="6350" marR="6350" marT="6414" marB="0" anchor="ctr">
                    <a:solidFill>
                      <a:schemeClr val="bg1">
                        <a:lumMod val="95000"/>
                      </a:schemeClr>
                    </a:solidFill>
                  </a:tcPr>
                </a:tc>
                <a:extLst>
                  <a:ext uri="{0D108BD9-81ED-4DB2-BD59-A6C34878D82A}">
                    <a16:rowId xmlns:a16="http://schemas.microsoft.com/office/drawing/2014/main" val="218447597"/>
                  </a:ext>
                </a:extLst>
              </a:tr>
              <a:tr h="252692">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Report trees</a:t>
                      </a:r>
                    </a:p>
                  </a:txBody>
                  <a:tcPr marL="6350" marR="6350" marT="6414" marB="0" anchor="ctr">
                    <a:solidFill>
                      <a:schemeClr val="bg1">
                        <a:lumMod val="95000"/>
                      </a:schemeClr>
                    </a:solidFill>
                  </a:tcPr>
                </a:tc>
                <a:extLst>
                  <a:ext uri="{0D108BD9-81ED-4DB2-BD59-A6C34878D82A}">
                    <a16:rowId xmlns:a16="http://schemas.microsoft.com/office/drawing/2014/main" val="121191515"/>
                  </a:ext>
                </a:extLst>
              </a:tr>
              <a:tr h="252692">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Report storms</a:t>
                      </a:r>
                    </a:p>
                  </a:txBody>
                  <a:tcPr marL="6350" marR="6350" marT="6414" marB="0" anchor="ctr">
                    <a:solidFill>
                      <a:schemeClr val="bg1">
                        <a:lumMod val="95000"/>
                      </a:schemeClr>
                    </a:solidFill>
                  </a:tcPr>
                </a:tc>
                <a:extLst>
                  <a:ext uri="{0D108BD9-81ED-4DB2-BD59-A6C34878D82A}">
                    <a16:rowId xmlns:a16="http://schemas.microsoft.com/office/drawing/2014/main" val="4026862918"/>
                  </a:ext>
                </a:extLst>
              </a:tr>
            </a:tbl>
          </a:graphicData>
        </a:graphic>
      </p:graphicFrame>
      <p:sp>
        <p:nvSpPr>
          <p:cNvPr id="13" name="Title 1">
            <a:extLst>
              <a:ext uri="{FF2B5EF4-FFF2-40B4-BE49-F238E27FC236}">
                <a16:creationId xmlns:a16="http://schemas.microsoft.com/office/drawing/2014/main" id="{58F1243A-67F2-4A3C-9F01-2AAB4693B5D8}"/>
              </a:ext>
            </a:extLst>
          </p:cNvPr>
          <p:cNvSpPr txBox="1">
            <a:spLocks/>
          </p:cNvSpPr>
          <p:nvPr/>
        </p:nvSpPr>
        <p:spPr>
          <a:xfrm>
            <a:off x="344169" y="172987"/>
            <a:ext cx="10972800" cy="6965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FF0000"/>
                </a:solidFill>
                <a:latin typeface="Arial" panose="020B0604020202020204" pitchFamily="34" charset="0"/>
                <a:cs typeface="Arial" panose="020B0604020202020204" pitchFamily="34" charset="0"/>
              </a:rPr>
              <a:t>Appendix 1 Reported via e-forms</a:t>
            </a:r>
            <a:endParaRPr lang="en-GB" sz="2800" b="1" dirty="0">
              <a:solidFill>
                <a:srgbClr val="FF0000"/>
              </a:solidFill>
              <a:highlight>
                <a:srgbClr val="FFFF00"/>
              </a:highlight>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34904984-AFD0-4530-B73D-FD872D034664}"/>
              </a:ext>
            </a:extLst>
          </p:cNvPr>
          <p:cNvGraphicFramePr>
            <a:graphicFrameLocks noGrp="1"/>
          </p:cNvGraphicFramePr>
          <p:nvPr/>
        </p:nvGraphicFramePr>
        <p:xfrm>
          <a:off x="4547732" y="4721534"/>
          <a:ext cx="3511871" cy="439420"/>
        </p:xfrm>
        <a:graphic>
          <a:graphicData uri="http://schemas.openxmlformats.org/drawingml/2006/table">
            <a:tbl>
              <a:tblPr>
                <a:tableStyleId>{5C22544A-7EE6-4342-B048-85BDC9FD1C3A}</a:tableStyleId>
              </a:tblPr>
              <a:tblGrid>
                <a:gridCol w="3511871">
                  <a:extLst>
                    <a:ext uri="{9D8B030D-6E8A-4147-A177-3AD203B41FA5}">
                      <a16:colId xmlns:a16="http://schemas.microsoft.com/office/drawing/2014/main" val="2102712867"/>
                    </a:ext>
                  </a:extLst>
                </a:gridCol>
              </a:tblGrid>
              <a:tr h="184150">
                <a:tc>
                  <a:txBody>
                    <a:bodyPr/>
                    <a:lstStyle/>
                    <a:p>
                      <a:pPr algn="l" fontAlgn="ctr"/>
                      <a:r>
                        <a:rPr lang="en-GB" sz="1200" b="1" i="0" u="none" strike="noStrike" dirty="0">
                          <a:solidFill>
                            <a:srgbClr val="C00000"/>
                          </a:solidFill>
                          <a:effectLst/>
                          <a:latin typeface="Calibri" panose="020F0502020204030204" pitchFamily="34" charset="0"/>
                        </a:rPr>
                        <a:t>HOUSING REPAIRS</a:t>
                      </a:r>
                    </a:p>
                  </a:txBody>
                  <a:tcPr marL="6350" marR="6350" marT="6350" marB="0" anchor="ctr">
                    <a:solidFill>
                      <a:schemeClr val="bg1">
                        <a:lumMod val="95000"/>
                      </a:schemeClr>
                    </a:solidFill>
                  </a:tcPr>
                </a:tc>
                <a:extLst>
                  <a:ext uri="{0D108BD9-81ED-4DB2-BD59-A6C34878D82A}">
                    <a16:rowId xmlns:a16="http://schemas.microsoft.com/office/drawing/2014/main" val="3350866523"/>
                  </a:ext>
                </a:extLst>
              </a:tr>
              <a:tr h="184150">
                <a:tc>
                  <a:txBody>
                    <a:bodyPr/>
                    <a:lstStyle/>
                    <a:p>
                      <a:pPr marL="0" algn="l" defTabSz="914400" rtl="0" eaLnBrk="1" fontAlgn="ctr" latinLnBrk="0" hangingPunct="1"/>
                      <a:r>
                        <a:rPr lang="en-GB" sz="1600" u="none" strike="noStrike" kern="1200" dirty="0">
                          <a:solidFill>
                            <a:schemeClr val="dk1"/>
                          </a:solidFill>
                          <a:effectLst/>
                          <a:latin typeface="+mn-lt"/>
                          <a:ea typeface="+mn-ea"/>
                          <a:cs typeface="+mn-cs"/>
                        </a:rPr>
                        <a:t>Ability to book non-urgent housing repairs</a:t>
                      </a:r>
                    </a:p>
                  </a:txBody>
                  <a:tcPr marL="6350" marR="6350" marT="6350" marB="0" anchor="ctr">
                    <a:solidFill>
                      <a:schemeClr val="bg1">
                        <a:lumMod val="95000"/>
                      </a:schemeClr>
                    </a:solidFill>
                  </a:tcPr>
                </a:tc>
                <a:extLst>
                  <a:ext uri="{0D108BD9-81ED-4DB2-BD59-A6C34878D82A}">
                    <a16:rowId xmlns:a16="http://schemas.microsoft.com/office/drawing/2014/main" val="2242692139"/>
                  </a:ext>
                </a:extLst>
              </a:tr>
            </a:tbl>
          </a:graphicData>
        </a:graphic>
      </p:graphicFrame>
      <p:pic>
        <p:nvPicPr>
          <p:cNvPr id="4" name="Picture 3">
            <a:extLst>
              <a:ext uri="{FF2B5EF4-FFF2-40B4-BE49-F238E27FC236}">
                <a16:creationId xmlns:a16="http://schemas.microsoft.com/office/drawing/2014/main" id="{C8C4A28E-0953-45FB-BF1A-3380CFDE51B1}"/>
              </a:ext>
            </a:extLst>
          </p:cNvPr>
          <p:cNvPicPr>
            <a:picLocks noChangeAspect="1"/>
          </p:cNvPicPr>
          <p:nvPr/>
        </p:nvPicPr>
        <p:blipFill>
          <a:blip r:embed="rId3"/>
          <a:stretch>
            <a:fillRect/>
          </a:stretch>
        </p:blipFill>
        <p:spPr>
          <a:xfrm>
            <a:off x="344169" y="5826760"/>
            <a:ext cx="11533605" cy="1031240"/>
          </a:xfrm>
          <a:prstGeom prst="rect">
            <a:avLst/>
          </a:prstGeom>
        </p:spPr>
      </p:pic>
    </p:spTree>
    <p:extLst>
      <p:ext uri="{BB962C8B-B14F-4D97-AF65-F5344CB8AC3E}">
        <p14:creationId xmlns:p14="http://schemas.microsoft.com/office/powerpoint/2010/main" val="3532335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933</Words>
  <Application>Microsoft Office PowerPoint</Application>
  <PresentationFormat>Widescreen</PresentationFormat>
  <Paragraphs>96</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Monvoisin Natalia</dc:creator>
  <cp:lastModifiedBy>Monvoisin Natalia</cp:lastModifiedBy>
  <cp:revision>5</cp:revision>
  <dcterms:created xsi:type="dcterms:W3CDTF">2021-09-28T08:19:30Z</dcterms:created>
  <dcterms:modified xsi:type="dcterms:W3CDTF">2022-05-10T10:07:38Z</dcterms:modified>
</cp:coreProperties>
</file>