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9" r:id="rId4"/>
  </p:sldMasterIdLst>
  <p:sldIdLst>
    <p:sldId id="256" r:id="rId5"/>
    <p:sldId id="257" r:id="rId6"/>
    <p:sldId id="260" r:id="rId7"/>
    <p:sldId id="261" r:id="rId8"/>
    <p:sldId id="262" r:id="rId9"/>
    <p:sldId id="264" r:id="rId10"/>
    <p:sldId id="265" r:id="rId11"/>
    <p:sldId id="266" r:id="rId12"/>
    <p:sldId id="267" r:id="rId13"/>
    <p:sldId id="273" r:id="rId14"/>
    <p:sldId id="284" r:id="rId15"/>
    <p:sldId id="268" r:id="rId16"/>
    <p:sldId id="274" r:id="rId17"/>
    <p:sldId id="275" r:id="rId18"/>
    <p:sldId id="276" r:id="rId19"/>
    <p:sldId id="277" r:id="rId20"/>
    <p:sldId id="278" r:id="rId21"/>
    <p:sldId id="269" r:id="rId22"/>
    <p:sldId id="279" r:id="rId23"/>
    <p:sldId id="271" r:id="rId24"/>
    <p:sldId id="280" r:id="rId25"/>
    <p:sldId id="281" r:id="rId26"/>
    <p:sldId id="282" r:id="rId27"/>
    <p:sldId id="283" r:id="rId28"/>
    <p:sldId id="27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498D22-C568-4134-8643-6CAF1621E026}" v="2" dt="2022-08-04T14:01:34.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3"/>
    <p:restoredTop sz="94667"/>
  </p:normalViewPr>
  <p:slideViewPr>
    <p:cSldViewPr snapToGrid="0" snapToObjects="1">
      <p:cViewPr varScale="1">
        <p:scale>
          <a:sx n="64" d="100"/>
          <a:sy n="64" d="100"/>
        </p:scale>
        <p:origin x="748" y="48"/>
      </p:cViewPr>
      <p:guideLst>
        <p:guide orient="horz" pos="2160"/>
        <p:guide pos="3840"/>
      </p:guideLst>
    </p:cSldViewPr>
  </p:slideViewPr>
  <p:notesTextViewPr>
    <p:cViewPr>
      <p:scale>
        <a:sx n="1" d="1"/>
        <a:sy n="1" d="1"/>
      </p:scale>
      <p:origin x="0" y="0"/>
    </p:cViewPr>
  </p:notesTextViewPr>
  <p:sorterViewPr>
    <p:cViewPr>
      <p:scale>
        <a:sx n="100" d="100"/>
        <a:sy n="100" d="100"/>
      </p:scale>
      <p:origin x="0" y="-28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ild Paul" userId="f0e4c1b4-dfc6-43d0-8cb3-8b5b99b3ab85" providerId="ADAL" clId="{6A498D22-C568-4134-8643-6CAF1621E026}"/>
    <pc:docChg chg="custSel addSld modSld">
      <pc:chgData name="Feild Paul" userId="f0e4c1b4-dfc6-43d0-8cb3-8b5b99b3ab85" providerId="ADAL" clId="{6A498D22-C568-4134-8643-6CAF1621E026}" dt="2022-08-04T15:11:10.467" v="1278" actId="20577"/>
      <pc:docMkLst>
        <pc:docMk/>
      </pc:docMkLst>
      <pc:sldChg chg="modSp mod">
        <pc:chgData name="Feild Paul" userId="f0e4c1b4-dfc6-43d0-8cb3-8b5b99b3ab85" providerId="ADAL" clId="{6A498D22-C568-4134-8643-6CAF1621E026}" dt="2022-08-04T14:53:41.063" v="1020" actId="1076"/>
        <pc:sldMkLst>
          <pc:docMk/>
          <pc:sldMk cId="608787283" sldId="256"/>
        </pc:sldMkLst>
        <pc:spChg chg="mod">
          <ac:chgData name="Feild Paul" userId="f0e4c1b4-dfc6-43d0-8cb3-8b5b99b3ab85" providerId="ADAL" clId="{6A498D22-C568-4134-8643-6CAF1621E026}" dt="2022-08-04T14:53:41.063" v="1020" actId="1076"/>
          <ac:spMkLst>
            <pc:docMk/>
            <pc:sldMk cId="608787283" sldId="256"/>
            <ac:spMk id="6" creationId="{444373CE-F7E9-F843-8BAA-981C65D577A0}"/>
          </ac:spMkLst>
        </pc:spChg>
        <pc:spChg chg="mod">
          <ac:chgData name="Feild Paul" userId="f0e4c1b4-dfc6-43d0-8cb3-8b5b99b3ab85" providerId="ADAL" clId="{6A498D22-C568-4134-8643-6CAF1621E026}" dt="2022-08-04T14:53:06.280" v="1014" actId="1076"/>
          <ac:spMkLst>
            <pc:docMk/>
            <pc:sldMk cId="608787283" sldId="256"/>
            <ac:spMk id="8" creationId="{DA1338F1-7DEC-2443-890F-0755F914482F}"/>
          </ac:spMkLst>
        </pc:spChg>
        <pc:picChg chg="mod">
          <ac:chgData name="Feild Paul" userId="f0e4c1b4-dfc6-43d0-8cb3-8b5b99b3ab85" providerId="ADAL" clId="{6A498D22-C568-4134-8643-6CAF1621E026}" dt="2022-08-04T14:53:36.350" v="1019" actId="1076"/>
          <ac:picMkLst>
            <pc:docMk/>
            <pc:sldMk cId="608787283" sldId="256"/>
            <ac:picMk id="5" creationId="{CD0F028B-57C9-E74E-8112-ACB213D76401}"/>
          </ac:picMkLst>
        </pc:picChg>
      </pc:sldChg>
      <pc:sldChg chg="modSp mod">
        <pc:chgData name="Feild Paul" userId="f0e4c1b4-dfc6-43d0-8cb3-8b5b99b3ab85" providerId="ADAL" clId="{6A498D22-C568-4134-8643-6CAF1621E026}" dt="2022-08-04T14:52:34.975" v="1010" actId="1076"/>
        <pc:sldMkLst>
          <pc:docMk/>
          <pc:sldMk cId="4077667934" sldId="257"/>
        </pc:sldMkLst>
        <pc:spChg chg="mod">
          <ac:chgData name="Feild Paul" userId="f0e4c1b4-dfc6-43d0-8cb3-8b5b99b3ab85" providerId="ADAL" clId="{6A498D22-C568-4134-8643-6CAF1621E026}" dt="2022-08-04T14:52:34.975" v="1010" actId="1076"/>
          <ac:spMkLst>
            <pc:docMk/>
            <pc:sldMk cId="4077667934" sldId="257"/>
            <ac:spMk id="4" creationId="{1C7DECD5-AC22-794C-8E01-ABD4B66F232E}"/>
          </ac:spMkLst>
        </pc:spChg>
        <pc:spChg chg="mod">
          <ac:chgData name="Feild Paul" userId="f0e4c1b4-dfc6-43d0-8cb3-8b5b99b3ab85" providerId="ADAL" clId="{6A498D22-C568-4134-8643-6CAF1621E026}" dt="2022-08-04T14:52:14.416" v="1007" actId="207"/>
          <ac:spMkLst>
            <pc:docMk/>
            <pc:sldMk cId="4077667934" sldId="257"/>
            <ac:spMk id="5" creationId="{7A815D1B-29EB-5C4B-8E2D-1F5E69A1E106}"/>
          </ac:spMkLst>
        </pc:spChg>
      </pc:sldChg>
      <pc:sldChg chg="modSp mod">
        <pc:chgData name="Feild Paul" userId="f0e4c1b4-dfc6-43d0-8cb3-8b5b99b3ab85" providerId="ADAL" clId="{6A498D22-C568-4134-8643-6CAF1621E026}" dt="2022-08-04T14:51:58.465" v="1004" actId="207"/>
        <pc:sldMkLst>
          <pc:docMk/>
          <pc:sldMk cId="2931222541" sldId="260"/>
        </pc:sldMkLst>
        <pc:spChg chg="mod">
          <ac:chgData name="Feild Paul" userId="f0e4c1b4-dfc6-43d0-8cb3-8b5b99b3ab85" providerId="ADAL" clId="{6A498D22-C568-4134-8643-6CAF1621E026}" dt="2022-08-04T10:15:12.915" v="121" actId="6549"/>
          <ac:spMkLst>
            <pc:docMk/>
            <pc:sldMk cId="2931222541" sldId="260"/>
            <ac:spMk id="4" creationId="{1C7DECD5-AC22-794C-8E01-ABD4B66F232E}"/>
          </ac:spMkLst>
        </pc:spChg>
        <pc:spChg chg="mod">
          <ac:chgData name="Feild Paul" userId="f0e4c1b4-dfc6-43d0-8cb3-8b5b99b3ab85" providerId="ADAL" clId="{6A498D22-C568-4134-8643-6CAF1621E026}" dt="2022-08-04T14:51:58.465" v="1004" actId="207"/>
          <ac:spMkLst>
            <pc:docMk/>
            <pc:sldMk cId="2931222541" sldId="260"/>
            <ac:spMk id="5" creationId="{7A815D1B-29EB-5C4B-8E2D-1F5E69A1E106}"/>
          </ac:spMkLst>
        </pc:spChg>
      </pc:sldChg>
      <pc:sldChg chg="modSp mod">
        <pc:chgData name="Feild Paul" userId="f0e4c1b4-dfc6-43d0-8cb3-8b5b99b3ab85" providerId="ADAL" clId="{6A498D22-C568-4134-8643-6CAF1621E026}" dt="2022-08-04T14:51:42.927" v="1001" actId="1076"/>
        <pc:sldMkLst>
          <pc:docMk/>
          <pc:sldMk cId="4034027804" sldId="261"/>
        </pc:sldMkLst>
        <pc:spChg chg="mod">
          <ac:chgData name="Feild Paul" userId="f0e4c1b4-dfc6-43d0-8cb3-8b5b99b3ab85" providerId="ADAL" clId="{6A498D22-C568-4134-8643-6CAF1621E026}" dt="2022-08-04T14:51:42.927" v="1001" actId="1076"/>
          <ac:spMkLst>
            <pc:docMk/>
            <pc:sldMk cId="4034027804" sldId="261"/>
            <ac:spMk id="4" creationId="{1C7DECD5-AC22-794C-8E01-ABD4B66F232E}"/>
          </ac:spMkLst>
        </pc:spChg>
        <pc:spChg chg="mod">
          <ac:chgData name="Feild Paul" userId="f0e4c1b4-dfc6-43d0-8cb3-8b5b99b3ab85" providerId="ADAL" clId="{6A498D22-C568-4134-8643-6CAF1621E026}" dt="2022-08-04T14:51:38.912" v="1000" actId="207"/>
          <ac:spMkLst>
            <pc:docMk/>
            <pc:sldMk cId="4034027804" sldId="261"/>
            <ac:spMk id="5" creationId="{7A815D1B-29EB-5C4B-8E2D-1F5E69A1E106}"/>
          </ac:spMkLst>
        </pc:spChg>
      </pc:sldChg>
      <pc:sldChg chg="modSp mod">
        <pc:chgData name="Feild Paul" userId="f0e4c1b4-dfc6-43d0-8cb3-8b5b99b3ab85" providerId="ADAL" clId="{6A498D22-C568-4134-8643-6CAF1621E026}" dt="2022-08-04T14:57:45.529" v="1027" actId="14100"/>
        <pc:sldMkLst>
          <pc:docMk/>
          <pc:sldMk cId="1464495659" sldId="262"/>
        </pc:sldMkLst>
        <pc:spChg chg="mod">
          <ac:chgData name="Feild Paul" userId="f0e4c1b4-dfc6-43d0-8cb3-8b5b99b3ab85" providerId="ADAL" clId="{6A498D22-C568-4134-8643-6CAF1621E026}" dt="2022-08-04T14:57:45.529" v="1027" actId="14100"/>
          <ac:spMkLst>
            <pc:docMk/>
            <pc:sldMk cId="1464495659" sldId="262"/>
            <ac:spMk id="4" creationId="{1C7DECD5-AC22-794C-8E01-ABD4B66F232E}"/>
          </ac:spMkLst>
        </pc:spChg>
        <pc:spChg chg="mod">
          <ac:chgData name="Feild Paul" userId="f0e4c1b4-dfc6-43d0-8cb3-8b5b99b3ab85" providerId="ADAL" clId="{6A498D22-C568-4134-8643-6CAF1621E026}" dt="2022-08-04T14:57:14.659" v="1024" actId="2711"/>
          <ac:spMkLst>
            <pc:docMk/>
            <pc:sldMk cId="1464495659" sldId="262"/>
            <ac:spMk id="5" creationId="{7A815D1B-29EB-5C4B-8E2D-1F5E69A1E106}"/>
          </ac:spMkLst>
        </pc:spChg>
      </pc:sldChg>
      <pc:sldChg chg="modSp mod">
        <pc:chgData name="Feild Paul" userId="f0e4c1b4-dfc6-43d0-8cb3-8b5b99b3ab85" providerId="ADAL" clId="{6A498D22-C568-4134-8643-6CAF1621E026}" dt="2022-08-04T14:58:55.319" v="1036" actId="1076"/>
        <pc:sldMkLst>
          <pc:docMk/>
          <pc:sldMk cId="4034054719" sldId="264"/>
        </pc:sldMkLst>
        <pc:spChg chg="mod">
          <ac:chgData name="Feild Paul" userId="f0e4c1b4-dfc6-43d0-8cb3-8b5b99b3ab85" providerId="ADAL" clId="{6A498D22-C568-4134-8643-6CAF1621E026}" dt="2022-08-04T14:58:55.319" v="1036" actId="1076"/>
          <ac:spMkLst>
            <pc:docMk/>
            <pc:sldMk cId="4034054719" sldId="264"/>
            <ac:spMk id="4" creationId="{1C7DECD5-AC22-794C-8E01-ABD4B66F232E}"/>
          </ac:spMkLst>
        </pc:spChg>
        <pc:spChg chg="mod">
          <ac:chgData name="Feild Paul" userId="f0e4c1b4-dfc6-43d0-8cb3-8b5b99b3ab85" providerId="ADAL" clId="{6A498D22-C568-4134-8643-6CAF1621E026}" dt="2022-08-04T14:58:20.352" v="1032" actId="207"/>
          <ac:spMkLst>
            <pc:docMk/>
            <pc:sldMk cId="4034054719" sldId="264"/>
            <ac:spMk id="5" creationId="{7A815D1B-29EB-5C4B-8E2D-1F5E69A1E106}"/>
          </ac:spMkLst>
        </pc:spChg>
      </pc:sldChg>
      <pc:sldChg chg="modSp mod">
        <pc:chgData name="Feild Paul" userId="f0e4c1b4-dfc6-43d0-8cb3-8b5b99b3ab85" providerId="ADAL" clId="{6A498D22-C568-4134-8643-6CAF1621E026}" dt="2022-08-04T14:59:11.249" v="1037" actId="2711"/>
        <pc:sldMkLst>
          <pc:docMk/>
          <pc:sldMk cId="1738473937" sldId="265"/>
        </pc:sldMkLst>
        <pc:spChg chg="mod">
          <ac:chgData name="Feild Paul" userId="f0e4c1b4-dfc6-43d0-8cb3-8b5b99b3ab85" providerId="ADAL" clId="{6A498D22-C568-4134-8643-6CAF1621E026}" dt="2022-08-04T14:59:11.249" v="1037" actId="2711"/>
          <ac:spMkLst>
            <pc:docMk/>
            <pc:sldMk cId="1738473937" sldId="265"/>
            <ac:spMk id="4" creationId="{1C7DECD5-AC22-794C-8E01-ABD4B66F232E}"/>
          </ac:spMkLst>
        </pc:spChg>
        <pc:spChg chg="mod">
          <ac:chgData name="Feild Paul" userId="f0e4c1b4-dfc6-43d0-8cb3-8b5b99b3ab85" providerId="ADAL" clId="{6A498D22-C568-4134-8643-6CAF1621E026}" dt="2022-08-04T14:50:37.031" v="994" actId="207"/>
          <ac:spMkLst>
            <pc:docMk/>
            <pc:sldMk cId="1738473937" sldId="265"/>
            <ac:spMk id="5" creationId="{7A815D1B-29EB-5C4B-8E2D-1F5E69A1E106}"/>
          </ac:spMkLst>
        </pc:spChg>
      </pc:sldChg>
      <pc:sldChg chg="modSp mod">
        <pc:chgData name="Feild Paul" userId="f0e4c1b4-dfc6-43d0-8cb3-8b5b99b3ab85" providerId="ADAL" clId="{6A498D22-C568-4134-8643-6CAF1621E026}" dt="2022-08-04T14:59:36.788" v="1038" actId="2711"/>
        <pc:sldMkLst>
          <pc:docMk/>
          <pc:sldMk cId="3863488676" sldId="266"/>
        </pc:sldMkLst>
        <pc:spChg chg="mod">
          <ac:chgData name="Feild Paul" userId="f0e4c1b4-dfc6-43d0-8cb3-8b5b99b3ab85" providerId="ADAL" clId="{6A498D22-C568-4134-8643-6CAF1621E026}" dt="2022-08-04T14:59:36.788" v="1038" actId="2711"/>
          <ac:spMkLst>
            <pc:docMk/>
            <pc:sldMk cId="3863488676" sldId="266"/>
            <ac:spMk id="4" creationId="{1C7DECD5-AC22-794C-8E01-ABD4B66F232E}"/>
          </ac:spMkLst>
        </pc:spChg>
        <pc:spChg chg="mod">
          <ac:chgData name="Feild Paul" userId="f0e4c1b4-dfc6-43d0-8cb3-8b5b99b3ab85" providerId="ADAL" clId="{6A498D22-C568-4134-8643-6CAF1621E026}" dt="2022-08-04T14:49:38.286" v="969" actId="2711"/>
          <ac:spMkLst>
            <pc:docMk/>
            <pc:sldMk cId="3863488676" sldId="266"/>
            <ac:spMk id="5" creationId="{7A815D1B-29EB-5C4B-8E2D-1F5E69A1E106}"/>
          </ac:spMkLst>
        </pc:spChg>
      </pc:sldChg>
      <pc:sldChg chg="modSp mod">
        <pc:chgData name="Feild Paul" userId="f0e4c1b4-dfc6-43d0-8cb3-8b5b99b3ab85" providerId="ADAL" clId="{6A498D22-C568-4134-8643-6CAF1621E026}" dt="2022-08-04T15:08:10.916" v="1249" actId="113"/>
        <pc:sldMkLst>
          <pc:docMk/>
          <pc:sldMk cId="1100911415" sldId="267"/>
        </pc:sldMkLst>
        <pc:spChg chg="mod">
          <ac:chgData name="Feild Paul" userId="f0e4c1b4-dfc6-43d0-8cb3-8b5b99b3ab85" providerId="ADAL" clId="{6A498D22-C568-4134-8643-6CAF1621E026}" dt="2022-08-04T15:08:10.916" v="1249" actId="113"/>
          <ac:spMkLst>
            <pc:docMk/>
            <pc:sldMk cId="1100911415" sldId="267"/>
            <ac:spMk id="4" creationId="{1C7DECD5-AC22-794C-8E01-ABD4B66F232E}"/>
          </ac:spMkLst>
        </pc:spChg>
        <pc:spChg chg="mod">
          <ac:chgData name="Feild Paul" userId="f0e4c1b4-dfc6-43d0-8cb3-8b5b99b3ab85" providerId="ADAL" clId="{6A498D22-C568-4134-8643-6CAF1621E026}" dt="2022-08-04T15:07:46.047" v="1247" actId="1076"/>
          <ac:spMkLst>
            <pc:docMk/>
            <pc:sldMk cId="1100911415" sldId="267"/>
            <ac:spMk id="5" creationId="{7A815D1B-29EB-5C4B-8E2D-1F5E69A1E106}"/>
          </ac:spMkLst>
        </pc:spChg>
      </pc:sldChg>
      <pc:sldChg chg="modSp mod">
        <pc:chgData name="Feild Paul" userId="f0e4c1b4-dfc6-43d0-8cb3-8b5b99b3ab85" providerId="ADAL" clId="{6A498D22-C568-4134-8643-6CAF1621E026}" dt="2022-08-04T15:08:50.105" v="1251" actId="14100"/>
        <pc:sldMkLst>
          <pc:docMk/>
          <pc:sldMk cId="3279533583" sldId="268"/>
        </pc:sldMkLst>
        <pc:spChg chg="mod">
          <ac:chgData name="Feild Paul" userId="f0e4c1b4-dfc6-43d0-8cb3-8b5b99b3ab85" providerId="ADAL" clId="{6A498D22-C568-4134-8643-6CAF1621E026}" dt="2022-08-04T15:08:50.105" v="1251" actId="14100"/>
          <ac:spMkLst>
            <pc:docMk/>
            <pc:sldMk cId="3279533583" sldId="268"/>
            <ac:spMk id="4" creationId="{1C7DECD5-AC22-794C-8E01-ABD4B66F232E}"/>
          </ac:spMkLst>
        </pc:spChg>
        <pc:spChg chg="mod">
          <ac:chgData name="Feild Paul" userId="f0e4c1b4-dfc6-43d0-8cb3-8b5b99b3ab85" providerId="ADAL" clId="{6A498D22-C568-4134-8643-6CAF1621E026}" dt="2022-08-04T14:48:22.818" v="956" actId="2711"/>
          <ac:spMkLst>
            <pc:docMk/>
            <pc:sldMk cId="3279533583" sldId="268"/>
            <ac:spMk id="5" creationId="{7A815D1B-29EB-5C4B-8E2D-1F5E69A1E106}"/>
          </ac:spMkLst>
        </pc:spChg>
      </pc:sldChg>
      <pc:sldChg chg="modSp mod">
        <pc:chgData name="Feild Paul" userId="f0e4c1b4-dfc6-43d0-8cb3-8b5b99b3ab85" providerId="ADAL" clId="{6A498D22-C568-4134-8643-6CAF1621E026}" dt="2022-08-04T14:48:54.240" v="962" actId="255"/>
        <pc:sldMkLst>
          <pc:docMk/>
          <pc:sldMk cId="2293954334" sldId="273"/>
        </pc:sldMkLst>
        <pc:spChg chg="mod">
          <ac:chgData name="Feild Paul" userId="f0e4c1b4-dfc6-43d0-8cb3-8b5b99b3ab85" providerId="ADAL" clId="{6A498D22-C568-4134-8643-6CAF1621E026}" dt="2022-08-04T14:43:54.811" v="853" actId="6549"/>
          <ac:spMkLst>
            <pc:docMk/>
            <pc:sldMk cId="2293954334" sldId="273"/>
            <ac:spMk id="4" creationId="{1C7DECD5-AC22-794C-8E01-ABD4B66F232E}"/>
          </ac:spMkLst>
        </pc:spChg>
        <pc:spChg chg="mod">
          <ac:chgData name="Feild Paul" userId="f0e4c1b4-dfc6-43d0-8cb3-8b5b99b3ab85" providerId="ADAL" clId="{6A498D22-C568-4134-8643-6CAF1621E026}" dt="2022-08-04T14:48:54.240" v="962" actId="255"/>
          <ac:spMkLst>
            <pc:docMk/>
            <pc:sldMk cId="2293954334" sldId="273"/>
            <ac:spMk id="5" creationId="{7A815D1B-29EB-5C4B-8E2D-1F5E69A1E106}"/>
          </ac:spMkLst>
        </pc:spChg>
      </pc:sldChg>
      <pc:sldChg chg="modSp mod">
        <pc:chgData name="Feild Paul" userId="f0e4c1b4-dfc6-43d0-8cb3-8b5b99b3ab85" providerId="ADAL" clId="{6A498D22-C568-4134-8643-6CAF1621E026}" dt="2022-08-04T15:11:10.467" v="1278" actId="20577"/>
        <pc:sldMkLst>
          <pc:docMk/>
          <pc:sldMk cId="44316058" sldId="274"/>
        </pc:sldMkLst>
        <pc:spChg chg="mod">
          <ac:chgData name="Feild Paul" userId="f0e4c1b4-dfc6-43d0-8cb3-8b5b99b3ab85" providerId="ADAL" clId="{6A498D22-C568-4134-8643-6CAF1621E026}" dt="2022-08-04T15:11:10.467" v="1278" actId="20577"/>
          <ac:spMkLst>
            <pc:docMk/>
            <pc:sldMk cId="44316058" sldId="274"/>
            <ac:spMk id="4" creationId="{1C7DECD5-AC22-794C-8E01-ABD4B66F232E}"/>
          </ac:spMkLst>
        </pc:spChg>
        <pc:spChg chg="mod">
          <ac:chgData name="Feild Paul" userId="f0e4c1b4-dfc6-43d0-8cb3-8b5b99b3ab85" providerId="ADAL" clId="{6A498D22-C568-4134-8643-6CAF1621E026}" dt="2022-08-04T14:47:55.895" v="952" actId="255"/>
          <ac:spMkLst>
            <pc:docMk/>
            <pc:sldMk cId="44316058" sldId="274"/>
            <ac:spMk id="5" creationId="{7A815D1B-29EB-5C4B-8E2D-1F5E69A1E106}"/>
          </ac:spMkLst>
        </pc:spChg>
      </pc:sldChg>
      <pc:sldChg chg="addSp modSp add mod">
        <pc:chgData name="Feild Paul" userId="f0e4c1b4-dfc6-43d0-8cb3-8b5b99b3ab85" providerId="ADAL" clId="{6A498D22-C568-4134-8643-6CAF1621E026}" dt="2022-08-04T14:48:37.585" v="959" actId="207"/>
        <pc:sldMkLst>
          <pc:docMk/>
          <pc:sldMk cId="1839350625" sldId="284"/>
        </pc:sldMkLst>
        <pc:spChg chg="mod">
          <ac:chgData name="Feild Paul" userId="f0e4c1b4-dfc6-43d0-8cb3-8b5b99b3ab85" providerId="ADAL" clId="{6A498D22-C568-4134-8643-6CAF1621E026}" dt="2022-08-04T14:04:52.314" v="825" actId="20577"/>
          <ac:spMkLst>
            <pc:docMk/>
            <pc:sldMk cId="1839350625" sldId="284"/>
            <ac:spMk id="4" creationId="{1C7DECD5-AC22-794C-8E01-ABD4B66F232E}"/>
          </ac:spMkLst>
        </pc:spChg>
        <pc:spChg chg="mod">
          <ac:chgData name="Feild Paul" userId="f0e4c1b4-dfc6-43d0-8cb3-8b5b99b3ab85" providerId="ADAL" clId="{6A498D22-C568-4134-8643-6CAF1621E026}" dt="2022-08-04T14:48:37.585" v="959" actId="207"/>
          <ac:spMkLst>
            <pc:docMk/>
            <pc:sldMk cId="1839350625" sldId="284"/>
            <ac:spMk id="5" creationId="{7A815D1B-29EB-5C4B-8E2D-1F5E69A1E106}"/>
          </ac:spMkLst>
        </pc:spChg>
        <pc:picChg chg="add mod">
          <ac:chgData name="Feild Paul" userId="f0e4c1b4-dfc6-43d0-8cb3-8b5b99b3ab85" providerId="ADAL" clId="{6A498D22-C568-4134-8643-6CAF1621E026}" dt="2022-08-04T14:02:14.318" v="685" actId="14100"/>
          <ac:picMkLst>
            <pc:docMk/>
            <pc:sldMk cId="1839350625" sldId="284"/>
            <ac:picMk id="3" creationId="{16AA572F-1F6E-640F-758C-347EE156AE4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22F0329-F01A-4246-8CDA-5537E6B937B3}"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4128881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22F0329-F01A-4246-8CDA-5537E6B937B3}"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3365040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22F0329-F01A-4246-8CDA-5537E6B937B3}"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197876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BCF16A-9A40-0946-9E17-261E3816CF29}"/>
              </a:ext>
            </a:extLst>
          </p:cNvPr>
          <p:cNvPicPr>
            <a:picLocks noChangeAspect="1"/>
          </p:cNvPicPr>
          <p:nvPr userDrawn="1"/>
        </p:nvPicPr>
        <p:blipFill>
          <a:blip r:embed="rId2"/>
          <a:stretch>
            <a:fillRect/>
          </a:stretch>
        </p:blipFill>
        <p:spPr>
          <a:xfrm>
            <a:off x="0" y="0"/>
            <a:ext cx="12199658" cy="6858000"/>
          </a:xfrm>
          <a:prstGeom prst="rect">
            <a:avLst/>
          </a:prstGeom>
        </p:spPr>
      </p:pic>
    </p:spTree>
    <p:extLst>
      <p:ext uri="{BB962C8B-B14F-4D97-AF65-F5344CB8AC3E}">
        <p14:creationId xmlns:p14="http://schemas.microsoft.com/office/powerpoint/2010/main" val="1349961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22F0329-F01A-4246-8CDA-5537E6B937B3}"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379982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22F0329-F01A-4246-8CDA-5537E6B937B3}"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2099628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22F0329-F01A-4246-8CDA-5537E6B937B3}"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381342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22F0329-F01A-4246-8CDA-5537E6B937B3}"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432267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22F0329-F01A-4246-8CDA-5537E6B937B3}" type="datetimeFigureOut">
              <a:rPr lang="en-US" smtClean="0"/>
              <a:t>8/4/2022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4066591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22F0329-F01A-4246-8CDA-5537E6B937B3}" type="datetimeFigureOut">
              <a:rPr lang="en-US" smtClean="0"/>
              <a:t>8/4/2022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125364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pic>
        <p:nvPicPr>
          <p:cNvPr id="5" name="Picture 4">
            <a:extLst>
              <a:ext uri="{FF2B5EF4-FFF2-40B4-BE49-F238E27FC236}">
                <a16:creationId xmlns:a16="http://schemas.microsoft.com/office/drawing/2014/main" id="{2D98E500-B956-430F-8CD9-35792F7BCD6A}"/>
              </a:ext>
            </a:extLst>
          </p:cNvPr>
          <p:cNvPicPr>
            <a:picLocks noChangeAspect="1"/>
          </p:cNvPicPr>
          <p:nvPr userDrawn="1"/>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1529183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22F0329-F01A-4246-8CDA-5537E6B937B3}"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240120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22F0329-F01A-4246-8CDA-5537E6B937B3}"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2174119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F0329-F01A-4246-8CDA-5537E6B937B3}" type="datetimeFigureOut">
              <a:rPr lang="en-US" smtClean="0"/>
              <a:t>8/4/2022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DD2C1-71BB-A242-A3AF-1409621C1FC6}" type="slidenum">
              <a:rPr lang="en-US" smtClean="0"/>
              <a:t>‹#›</a:t>
            </a:fld>
            <a:endParaRPr lang="en-US"/>
          </a:p>
        </p:txBody>
      </p:sp>
    </p:spTree>
    <p:extLst>
      <p:ext uri="{BB962C8B-B14F-4D97-AF65-F5344CB8AC3E}">
        <p14:creationId xmlns:p14="http://schemas.microsoft.com/office/powerpoint/2010/main" val="1190591979"/>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0F028B-57C9-E74E-8112-ACB213D76401}"/>
              </a:ext>
            </a:extLst>
          </p:cNvPr>
          <p:cNvPicPr>
            <a:picLocks noChangeAspect="1"/>
          </p:cNvPicPr>
          <p:nvPr/>
        </p:nvPicPr>
        <p:blipFill>
          <a:blip r:embed="rId2"/>
          <a:stretch>
            <a:fillRect/>
          </a:stretch>
        </p:blipFill>
        <p:spPr>
          <a:xfrm>
            <a:off x="-7658" y="0"/>
            <a:ext cx="12199658" cy="6858000"/>
          </a:xfrm>
          <a:prstGeom prst="rect">
            <a:avLst/>
          </a:prstGeom>
          <a:solidFill>
            <a:srgbClr val="FF0000"/>
          </a:solidFill>
        </p:spPr>
      </p:pic>
      <p:sp>
        <p:nvSpPr>
          <p:cNvPr id="8" name="TextBox 7">
            <a:extLst>
              <a:ext uri="{FF2B5EF4-FFF2-40B4-BE49-F238E27FC236}">
                <a16:creationId xmlns:a16="http://schemas.microsoft.com/office/drawing/2014/main" id="{DA1338F1-7DEC-2443-890F-0755F914482F}"/>
              </a:ext>
            </a:extLst>
          </p:cNvPr>
          <p:cNvSpPr txBox="1"/>
          <p:nvPr/>
        </p:nvSpPr>
        <p:spPr>
          <a:xfrm>
            <a:off x="659756" y="4065754"/>
            <a:ext cx="4919240" cy="1200329"/>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Dr. Paul Feild</a:t>
            </a:r>
          </a:p>
          <a:p>
            <a:r>
              <a:rPr lang="en-US" sz="2400" dirty="0">
                <a:solidFill>
                  <a:schemeClr val="bg1"/>
                </a:solidFill>
                <a:latin typeface="Arial" panose="020B0604020202020204" pitchFamily="34" charset="0"/>
                <a:cs typeface="Arial" panose="020B0604020202020204" pitchFamily="34" charset="0"/>
              </a:rPr>
              <a:t>Barking &amp; Dagenham Legal Practice </a:t>
            </a:r>
          </a:p>
        </p:txBody>
      </p:sp>
      <p:sp>
        <p:nvSpPr>
          <p:cNvPr id="6" name="TextBox 5">
            <a:extLst>
              <a:ext uri="{FF2B5EF4-FFF2-40B4-BE49-F238E27FC236}">
                <a16:creationId xmlns:a16="http://schemas.microsoft.com/office/drawing/2014/main" id="{444373CE-F7E9-F843-8BAA-981C65D577A0}"/>
              </a:ext>
            </a:extLst>
          </p:cNvPr>
          <p:cNvSpPr txBox="1"/>
          <p:nvPr/>
        </p:nvSpPr>
        <p:spPr>
          <a:xfrm>
            <a:off x="729330" y="1340273"/>
            <a:ext cx="8116496" cy="1938992"/>
          </a:xfrm>
          <a:prstGeom prst="rect">
            <a:avLst/>
          </a:prstGeom>
          <a:noFill/>
        </p:spPr>
        <p:txBody>
          <a:bodyPr wrap="square" rtlCol="0">
            <a:spAutoFit/>
          </a:bodyPr>
          <a:lstStyle/>
          <a:p>
            <a:r>
              <a:rPr lang="en-GB" sz="40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rPr>
              <a:t>Liability of Members</a:t>
            </a:r>
          </a:p>
          <a:p>
            <a:r>
              <a:rPr lang="en-GB" sz="40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rPr>
              <a:t>on Outside Bodies</a:t>
            </a:r>
          </a:p>
          <a:p>
            <a:r>
              <a:rPr lang="en-GB" sz="40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2022</a:t>
            </a:r>
            <a:endParaRPr lang="en-US" sz="4000" dirty="0">
              <a:solidFill>
                <a:schemeClr val="bg1">
                  <a:lumMod val="9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60878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820178" y="1479708"/>
            <a:ext cx="10132744" cy="4062651"/>
          </a:xfrm>
          <a:prstGeom prst="rect">
            <a:avLst/>
          </a:prstGeom>
          <a:noFill/>
        </p:spPr>
        <p:txBody>
          <a:bodyPr wrap="square" rtlCol="0">
            <a:spAutoFit/>
          </a:bodyPr>
          <a:lstStyle/>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There is unlikely to be the same level of support as with the Council, and grant funded and not for profit organisations can be under strong financial pressures  – it is better to learn the ropes and be </a:t>
            </a:r>
            <a:r>
              <a:rPr lang="en-GB" sz="2000" b="1" dirty="0">
                <a:latin typeface="Arial" panose="020B0604020202020204" pitchFamily="34" charset="0"/>
                <a:cs typeface="Arial" panose="020B0604020202020204" pitchFamily="34" charset="0"/>
              </a:rPr>
              <a:t>very wary </a:t>
            </a:r>
            <a:r>
              <a:rPr lang="en-GB" sz="2000" dirty="0">
                <a:latin typeface="Arial" panose="020B0604020202020204" pitchFamily="34" charset="0"/>
                <a:cs typeface="Arial" panose="020B0604020202020204" pitchFamily="34" charset="0"/>
              </a:rPr>
              <a:t>of taking on any finance responsibilities that you don’t fully understand.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Seek assurances by meeting with the body’s Chief Executive Officer / Finance Officers that matters are properly administered.</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Ask to see the </a:t>
            </a:r>
            <a:r>
              <a:rPr lang="en-GB" sz="2000" b="1" u="sng" dirty="0">
                <a:latin typeface="Arial" panose="020B0604020202020204" pitchFamily="34" charset="0"/>
                <a:cs typeface="Arial" panose="020B0604020202020204" pitchFamily="34" charset="0"/>
              </a:rPr>
              <a:t>annual report </a:t>
            </a:r>
            <a:r>
              <a:rPr lang="en-GB" sz="2000" dirty="0">
                <a:latin typeface="Arial" panose="020B0604020202020204" pitchFamily="34" charset="0"/>
                <a:cs typeface="Arial" panose="020B0604020202020204" pitchFamily="34" charset="0"/>
              </a:rPr>
              <a:t>and </a:t>
            </a:r>
            <a:r>
              <a:rPr lang="en-GB" sz="2000" b="1" u="sng" dirty="0">
                <a:latin typeface="Arial" panose="020B0604020202020204" pitchFamily="34" charset="0"/>
                <a:cs typeface="Arial" panose="020B0604020202020204" pitchFamily="34" charset="0"/>
              </a:rPr>
              <a:t>signed off last year accounts </a:t>
            </a:r>
            <a:r>
              <a:rPr lang="en-GB" sz="2000" dirty="0">
                <a:latin typeface="Arial" panose="020B0604020202020204" pitchFamily="34" charset="0"/>
                <a:cs typeface="Arial" panose="020B0604020202020204" pitchFamily="34" charset="0"/>
              </a:rPr>
              <a:t>if they cannot be provided insist you want to see them – </a:t>
            </a:r>
            <a:r>
              <a:rPr lang="en-GB" sz="2000" b="1" u="sng" dirty="0">
                <a:latin typeface="Arial" panose="020B0604020202020204" pitchFamily="34" charset="0"/>
                <a:cs typeface="Arial" panose="020B0604020202020204" pitchFamily="34" charset="0"/>
              </a:rPr>
              <a:t>do not </a:t>
            </a:r>
            <a:r>
              <a:rPr lang="en-GB" sz="2000" dirty="0">
                <a:latin typeface="Arial" panose="020B0604020202020204" pitchFamily="34" charset="0"/>
                <a:cs typeface="Arial" panose="020B0604020202020204" pitchFamily="34" charset="0"/>
              </a:rPr>
              <a:t>take on any finance / counter signatory role till they are!</a:t>
            </a:r>
          </a:p>
          <a:p>
            <a:endParaRPr lang="en-US" dirty="0">
              <a:solidFill>
                <a:schemeClr val="bg2">
                  <a:lumMod val="75000"/>
                </a:schemeClr>
              </a:solidFill>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833377"/>
            <a:ext cx="9855843" cy="1015663"/>
          </a:xfrm>
          <a:prstGeom prst="rect">
            <a:avLst/>
          </a:prstGeom>
          <a:noFill/>
        </p:spPr>
        <p:txBody>
          <a:bodyPr wrap="square" rtlCol="0">
            <a:spAutoFit/>
          </a:bodyPr>
          <a:lstStyle/>
          <a:p>
            <a:r>
              <a:rPr lang="en-GB" sz="2400" dirty="0">
                <a:solidFill>
                  <a:srgbClr val="C00000"/>
                </a:solidFill>
                <a:latin typeface="Arial Black" panose="020B0A04020102020204" pitchFamily="34" charset="0"/>
                <a:cs typeface="Arial" panose="020B0604020202020204" pitchFamily="34" charset="0"/>
              </a:rPr>
              <a:t>Golden Rule - </a:t>
            </a:r>
            <a:r>
              <a:rPr lang="en-GB" sz="2400" b="1" dirty="0">
                <a:solidFill>
                  <a:srgbClr val="C00000"/>
                </a:solidFill>
                <a:latin typeface="Arial Black" panose="020B0A04020102020204" pitchFamily="34" charset="0"/>
                <a:cs typeface="Arial" panose="020B0604020202020204" pitchFamily="34" charset="0"/>
              </a:rPr>
              <a:t>Don’t take on too much to begin with</a:t>
            </a:r>
            <a:r>
              <a:rPr lang="en-GB" sz="2800" dirty="0">
                <a:latin typeface="Arial" panose="020B0604020202020204" pitchFamily="34" charset="0"/>
                <a:cs typeface="Arial" panose="020B0604020202020204" pitchFamily="34" charset="0"/>
              </a:rPr>
              <a:t>. </a:t>
            </a:r>
          </a:p>
          <a:p>
            <a:endParaRPr lang="en-GB" sz="32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2293954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820178" y="1479708"/>
            <a:ext cx="10132744" cy="3447098"/>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If you do take on a counter-signature role. Make sure you are properly briefed as to the spending you are asked to authorise and speak to the other signatory.</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It is not unheard of for there to be some emergency and a cheque-book is sent or couriered to you to sign. Don’t.</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Further watch out for any request for you to sign cheques and as it were</a:t>
            </a:r>
          </a:p>
          <a:p>
            <a:r>
              <a:rPr lang="en-GB" sz="2000" b="1" dirty="0">
                <a:latin typeface="Arial" panose="020B0604020202020204" pitchFamily="34" charset="0"/>
                <a:cs typeface="Arial" panose="020B0604020202020204" pitchFamily="34" charset="0"/>
              </a:rPr>
              <a:t>“ just sign it – we’ll fill in the numbers and payee afterwards”. </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Don’t.</a:t>
            </a:r>
            <a:endParaRPr lang="en-GB" sz="2000" dirty="0">
              <a:latin typeface="Arial" panose="020B0604020202020204" pitchFamily="34" charset="0"/>
              <a:cs typeface="Arial" panose="020B0604020202020204" pitchFamily="34" charset="0"/>
            </a:endParaRPr>
          </a:p>
          <a:p>
            <a:endParaRPr lang="en-US" dirty="0">
              <a:solidFill>
                <a:schemeClr val="bg2">
                  <a:lumMod val="75000"/>
                </a:schemeClr>
              </a:solidFill>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833377"/>
            <a:ext cx="9855843" cy="523220"/>
          </a:xfrm>
          <a:prstGeom prst="rect">
            <a:avLst/>
          </a:prstGeom>
          <a:noFill/>
        </p:spPr>
        <p:txBody>
          <a:bodyPr wrap="square" rtlCol="0">
            <a:spAutoFit/>
          </a:bodyPr>
          <a:lstStyle/>
          <a:p>
            <a:r>
              <a:rPr lang="en-GB" sz="2800" dirty="0">
                <a:solidFill>
                  <a:srgbClr val="C00000"/>
                </a:solidFill>
                <a:latin typeface="Arial Black" panose="020B0A04020102020204" pitchFamily="34" charset="0"/>
                <a:cs typeface="Arial" panose="020B0604020202020204" pitchFamily="34" charset="0"/>
              </a:rPr>
              <a:t>Golden Rule</a:t>
            </a: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pic>
        <p:nvPicPr>
          <p:cNvPr id="3" name="Picture 2" descr="Piggy bank on white background">
            <a:extLst>
              <a:ext uri="{FF2B5EF4-FFF2-40B4-BE49-F238E27FC236}">
                <a16:creationId xmlns:a16="http://schemas.microsoft.com/office/drawing/2014/main" id="{16AA572F-1F6E-640F-758C-347EE156AE48}"/>
              </a:ext>
            </a:extLst>
          </p:cNvPr>
          <p:cNvPicPr>
            <a:picLocks noChangeAspect="1"/>
          </p:cNvPicPr>
          <p:nvPr/>
        </p:nvPicPr>
        <p:blipFill>
          <a:blip r:embed="rId3"/>
          <a:stretch>
            <a:fillRect/>
          </a:stretch>
        </p:blipFill>
        <p:spPr>
          <a:xfrm>
            <a:off x="7132320" y="3958010"/>
            <a:ext cx="2308678" cy="1820998"/>
          </a:xfrm>
          <a:prstGeom prst="rect">
            <a:avLst/>
          </a:prstGeom>
        </p:spPr>
      </p:pic>
    </p:spTree>
    <p:extLst>
      <p:ext uri="{BB962C8B-B14F-4D97-AF65-F5344CB8AC3E}">
        <p14:creationId xmlns:p14="http://schemas.microsoft.com/office/powerpoint/2010/main" val="1839350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820177" y="1798087"/>
            <a:ext cx="9855843" cy="3539430"/>
          </a:xfrm>
          <a:prstGeom prst="rect">
            <a:avLst/>
          </a:prstGeom>
          <a:noFill/>
        </p:spPr>
        <p:txBody>
          <a:bodyPr wrap="square" rtlCol="0">
            <a:spAutoFit/>
          </a:bodyPr>
          <a:lstStyle/>
          <a:p>
            <a:pPr>
              <a:defRPr/>
            </a:pPr>
            <a:r>
              <a:rPr lang="en-GB" sz="2000" dirty="0">
                <a:latin typeface="Arial" panose="020B0604020202020204" pitchFamily="34" charset="0"/>
                <a:cs typeface="Arial" panose="020B0604020202020204" pitchFamily="34" charset="0"/>
              </a:rPr>
              <a:t>Exposure to personal liability turns on the nature of the outside body and the terms on which a person is authorised:</a:t>
            </a:r>
          </a:p>
          <a:p>
            <a:pPr>
              <a:defRP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If a corporate body e.g., company or statutory authority, the member acts on behalf of the body then the body rather than Member personally is liable.</a:t>
            </a:r>
          </a:p>
          <a:p>
            <a:pPr>
              <a:defRP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If an unincorporated body e.g., say a sports’ club, liability is personal to the Member taking relevant decision BUT the Member can usually seek reimbursement from club resources or other members pursuant to a club contractual agreement or other indemnity arrangement. Find out first.</a:t>
            </a:r>
          </a:p>
          <a:p>
            <a:endParaRPr lang="en-US" sz="24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833377"/>
            <a:ext cx="9855843" cy="523220"/>
          </a:xfrm>
          <a:prstGeom prst="rect">
            <a:avLst/>
          </a:prstGeom>
          <a:noFill/>
        </p:spPr>
        <p:txBody>
          <a:bodyPr wrap="square" rtlCol="0">
            <a:spAutoFit/>
          </a:bodyPr>
          <a:lstStyle/>
          <a:p>
            <a:r>
              <a:rPr lang="en-GB" sz="2800" dirty="0">
                <a:solidFill>
                  <a:srgbClr val="C00000"/>
                </a:solidFill>
                <a:latin typeface="Arial Black" panose="020B0A04020102020204" pitchFamily="34" charset="0"/>
                <a:cs typeface="Arial" panose="020B0604020202020204" pitchFamily="34" charset="0"/>
              </a:rPr>
              <a:t>To what extent is Member personally liable?</a:t>
            </a: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3279533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820177" y="2151727"/>
            <a:ext cx="7743579" cy="2862322"/>
          </a:xfrm>
          <a:prstGeom prst="rect">
            <a:avLst/>
          </a:prstGeom>
          <a:noFill/>
        </p:spPr>
        <p:txBody>
          <a:bodyPr wrap="square" rtlCol="0">
            <a:spAutoFit/>
          </a:bodyPr>
          <a:lstStyle/>
          <a:p>
            <a:pPr>
              <a:defRPr/>
            </a:pPr>
            <a:r>
              <a:rPr lang="en-GB" sz="2000" dirty="0">
                <a:latin typeface="Arial" panose="020B0604020202020204" pitchFamily="34" charset="0"/>
                <a:cs typeface="Arial" panose="020B0604020202020204" pitchFamily="34" charset="0"/>
              </a:rPr>
              <a:t>Different bodies regulated by particular rules and external regulation which will fix legal obligations on a Member fulfilling relevant roles</a:t>
            </a:r>
          </a:p>
          <a:p>
            <a:pPr marL="342900" indent="-342900">
              <a:buFont typeface="Wingdings" panose="05000000000000000000" pitchFamily="2" charset="2"/>
              <a:buChar char="ü"/>
              <a:defRPr/>
            </a:pPr>
            <a:endParaRPr lang="en-GB" sz="2000" dirty="0">
              <a:latin typeface="Arial" panose="020B0604020202020204" pitchFamily="34" charset="0"/>
              <a:cs typeface="Arial" panose="020B0604020202020204" pitchFamily="34" charset="0"/>
            </a:endParaRPr>
          </a:p>
          <a:p>
            <a:pPr>
              <a:defRPr/>
            </a:pPr>
            <a:r>
              <a:rPr lang="en-GB" sz="2000" dirty="0">
                <a:latin typeface="Arial" panose="020B0604020202020204" pitchFamily="34" charset="0"/>
                <a:cs typeface="Arial" panose="020B0604020202020204" pitchFamily="34" charset="0"/>
              </a:rPr>
              <a:t>e.g. company director must act in best interests of the company, exercise independent judgement and is </a:t>
            </a:r>
            <a:r>
              <a:rPr lang="en-GB" sz="2000">
                <a:latin typeface="Arial" panose="020B0604020202020204" pitchFamily="34" charset="0"/>
                <a:cs typeface="Arial" panose="020B0604020202020204" pitchFamily="34" charset="0"/>
              </a:rPr>
              <a:t>expected to use </a:t>
            </a:r>
            <a:r>
              <a:rPr lang="en-GB" sz="2000" dirty="0">
                <a:latin typeface="Arial" panose="020B0604020202020204" pitchFamily="34" charset="0"/>
                <a:cs typeface="Arial" panose="020B0604020202020204" pitchFamily="34" charset="0"/>
              </a:rPr>
              <a:t>reasonable skill and care (Section 174 Companies Act 2006) </a:t>
            </a:r>
          </a:p>
          <a:p>
            <a:pPr lvl="1">
              <a:defRPr/>
            </a:pPr>
            <a:r>
              <a:rPr lang="en-GB" sz="1600" dirty="0"/>
              <a:t>. </a:t>
            </a:r>
          </a:p>
          <a:p>
            <a:endParaRPr lang="en-US" sz="24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833377"/>
            <a:ext cx="9855843"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Specific obligations pertaining to body in question</a:t>
            </a: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44316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820177" y="2080854"/>
            <a:ext cx="7743579" cy="3539430"/>
          </a:xfrm>
          <a:prstGeom prst="rect">
            <a:avLst/>
          </a:prstGeom>
          <a:noFill/>
        </p:spPr>
        <p:txBody>
          <a:bodyPr wrap="square" rtlCol="0">
            <a:spAutoFit/>
          </a:bodyPr>
          <a:lstStyle/>
          <a:p>
            <a:pPr>
              <a:defRPr/>
            </a:pPr>
            <a:r>
              <a:rPr lang="en-GB" sz="2000" b="1" dirty="0"/>
              <a:t>Trustees of charities</a:t>
            </a:r>
          </a:p>
          <a:p>
            <a:pPr>
              <a:defRPr/>
            </a:pPr>
            <a:endParaRPr lang="en-GB" sz="2000" dirty="0"/>
          </a:p>
          <a:p>
            <a:pPr marL="342900" indent="-342900">
              <a:buFont typeface="Arial" panose="020B0604020202020204" pitchFamily="34" charset="0"/>
              <a:buChar char="•"/>
              <a:defRPr/>
            </a:pPr>
            <a:r>
              <a:rPr lang="en-GB" sz="2000" dirty="0"/>
              <a:t>A trustee is generally personally liable for any breach of trust and must compensate charity for any loss UNLESS covered (as is usual) by indemnity agreement with charity. Trustees should consult constitution of their charity and get their own advice.</a:t>
            </a:r>
          </a:p>
          <a:p>
            <a:pPr marL="342900" indent="-342900">
              <a:buFont typeface="Arial" panose="020B0604020202020204" pitchFamily="34" charset="0"/>
              <a:buChar char="•"/>
              <a:defRPr/>
            </a:pPr>
            <a:endParaRPr lang="en-GB" sz="2000" dirty="0"/>
          </a:p>
          <a:p>
            <a:pPr marL="342900" indent="-342900">
              <a:buFont typeface="Arial" panose="020B0604020202020204" pitchFamily="34" charset="0"/>
              <a:buChar char="•"/>
              <a:defRPr/>
            </a:pPr>
            <a:r>
              <a:rPr lang="en-GB" sz="2000" dirty="0"/>
              <a:t>Member should insist on re-assurance regarding their role that it has an indemnity in place furthermore that the accounts are signed off for the last year and they be given a copy</a:t>
            </a:r>
            <a:r>
              <a:rPr lang="en-GB" sz="2000" b="1" dirty="0"/>
              <a:t>.</a:t>
            </a:r>
            <a:r>
              <a:rPr lang="en-GB" sz="1600" dirty="0"/>
              <a:t> </a:t>
            </a:r>
          </a:p>
          <a:p>
            <a:endParaRPr lang="en-US" sz="24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833377"/>
            <a:ext cx="9855843" cy="1200329"/>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Specific obligations pertaining to body in question</a:t>
            </a: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2937969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820177" y="1479708"/>
            <a:ext cx="7743579" cy="3847207"/>
          </a:xfrm>
          <a:prstGeom prst="rect">
            <a:avLst/>
          </a:prstGeom>
          <a:noFill/>
        </p:spPr>
        <p:txBody>
          <a:bodyPr wrap="square" rtlCol="0">
            <a:spAutoFit/>
          </a:bodyPr>
          <a:lstStyle/>
          <a:p>
            <a:pPr>
              <a:defRPr/>
            </a:pPr>
            <a:r>
              <a:rPr lang="en-GB" sz="2000" dirty="0"/>
              <a:t>Finances  - do’s and don’ts</a:t>
            </a:r>
          </a:p>
          <a:p>
            <a:pPr>
              <a:defRPr/>
            </a:pPr>
            <a:endParaRPr lang="en-GB" sz="2000" dirty="0"/>
          </a:p>
          <a:p>
            <a:pPr marL="342900" indent="-342900">
              <a:buFont typeface="Wingdings" panose="05000000000000000000" pitchFamily="2" charset="2"/>
              <a:buChar char="§"/>
              <a:defRPr/>
            </a:pPr>
            <a:r>
              <a:rPr lang="en-GB" sz="2000" b="1" dirty="0"/>
              <a:t>Don’t</a:t>
            </a:r>
            <a:r>
              <a:rPr lang="en-GB" sz="2000" dirty="0"/>
              <a:t> take on the role of counter signatory unless you fully understand what authorising</a:t>
            </a:r>
          </a:p>
          <a:p>
            <a:pPr>
              <a:defRPr/>
            </a:pPr>
            <a:endParaRPr lang="en-GB" sz="2000" dirty="0"/>
          </a:p>
          <a:p>
            <a:pPr marL="342900" indent="-342900">
              <a:buFont typeface="Wingdings" panose="05000000000000000000" pitchFamily="2" charset="2"/>
              <a:buChar char="§"/>
              <a:defRPr/>
            </a:pPr>
            <a:r>
              <a:rPr lang="en-GB" sz="2000" b="1" dirty="0"/>
              <a:t>Don’t</a:t>
            </a:r>
            <a:r>
              <a:rPr lang="en-GB" sz="2000" dirty="0"/>
              <a:t> sign off any accounts unless they have been approved by a qualified specialist accountant</a:t>
            </a:r>
          </a:p>
          <a:p>
            <a:pPr>
              <a:defRPr/>
            </a:pPr>
            <a:endParaRPr lang="en-GB" sz="2000" dirty="0"/>
          </a:p>
          <a:p>
            <a:pPr marL="342900" indent="-342900">
              <a:buFont typeface="Wingdings" panose="05000000000000000000" pitchFamily="2" charset="2"/>
              <a:buChar char="§"/>
              <a:defRPr/>
            </a:pPr>
            <a:r>
              <a:rPr lang="en-GB" sz="2000" b="1" dirty="0"/>
              <a:t>Do</a:t>
            </a:r>
            <a:r>
              <a:rPr lang="en-GB" sz="2000" dirty="0"/>
              <a:t> attempt to keep a ‘perfect record of any expenditure incurred by you as trustee’ if you want to claim it back – we know it can be hard but it’s the kind of area that will get scrutinised</a:t>
            </a:r>
            <a:endParaRPr lang="en-GB" sz="1600" dirty="0"/>
          </a:p>
          <a:p>
            <a:endParaRPr lang="en-US" sz="24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833377"/>
            <a:ext cx="9855843"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Trustees of charities </a:t>
            </a:r>
            <a:r>
              <a:rPr lang="en-GB" sz="3600" dirty="0" err="1">
                <a:latin typeface="Arial" panose="020B0604020202020204" pitchFamily="34" charset="0"/>
                <a:cs typeface="Arial" panose="020B0604020202020204" pitchFamily="34" charset="0"/>
              </a:rPr>
              <a:t>Con’t</a:t>
            </a:r>
            <a:endParaRPr lang="en-GB" sz="36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2716870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820177" y="1479708"/>
            <a:ext cx="7743579" cy="1692771"/>
          </a:xfrm>
          <a:prstGeom prst="rect">
            <a:avLst/>
          </a:prstGeom>
          <a:noFill/>
        </p:spPr>
        <p:txBody>
          <a:bodyPr wrap="square" rtlCol="0">
            <a:spAutoFit/>
          </a:bodyPr>
          <a:lstStyle/>
          <a:p>
            <a:pPr>
              <a:defRPr/>
            </a:pPr>
            <a:endParaRPr lang="en-GB" sz="2000" b="1" dirty="0"/>
          </a:p>
          <a:p>
            <a:pPr>
              <a:defRPr/>
            </a:pPr>
            <a:r>
              <a:rPr lang="en-GB" sz="2000" dirty="0"/>
              <a:t>General immunity from civil action for Members and officers when acting within the powers of the authority in good faith and without recklessness (s. 265 Public Health Act 1875)</a:t>
            </a:r>
          </a:p>
          <a:p>
            <a:endParaRPr lang="en-US" sz="24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833377"/>
            <a:ext cx="9855843"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Is the Member covered by the LA?</a:t>
            </a: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2998649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820177" y="1479708"/>
            <a:ext cx="7743579" cy="1938992"/>
          </a:xfrm>
          <a:prstGeom prst="rect">
            <a:avLst/>
          </a:prstGeom>
          <a:noFill/>
        </p:spPr>
        <p:txBody>
          <a:bodyPr wrap="square" rtlCol="0">
            <a:spAutoFit/>
          </a:bodyPr>
          <a:lstStyle/>
          <a:p>
            <a:pPr marL="342900" indent="-342900">
              <a:buFont typeface="Wingdings" panose="05000000000000000000" pitchFamily="2" charset="2"/>
              <a:buChar char="ü"/>
              <a:defRPr/>
            </a:pPr>
            <a:endParaRPr lang="en-GB" sz="2000" dirty="0"/>
          </a:p>
          <a:p>
            <a:pPr>
              <a:defRPr/>
            </a:pPr>
            <a:r>
              <a:rPr lang="en-GB" sz="2000" dirty="0"/>
              <a:t>The Council now has power to provide </a:t>
            </a:r>
            <a:r>
              <a:rPr lang="en-GB" sz="2000" u="sng" dirty="0"/>
              <a:t>indemnity </a:t>
            </a:r>
            <a:r>
              <a:rPr lang="en-GB" sz="2000" dirty="0"/>
              <a:t>for Members which will extend to actions on outside bodies in certain circumstances (The Local Authorities (Indemnities for Members and Officers) Order 2004)</a:t>
            </a:r>
          </a:p>
          <a:p>
            <a:pPr lvl="1">
              <a:defRPr/>
            </a:pPr>
            <a:r>
              <a:rPr lang="en-GB" sz="1600" dirty="0"/>
              <a:t>. </a:t>
            </a:r>
          </a:p>
          <a:p>
            <a:endParaRPr lang="en-US" sz="24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833377"/>
            <a:ext cx="9855843"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Is the Member covered by the Council?</a:t>
            </a: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4212765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820177" y="2163307"/>
            <a:ext cx="7743579" cy="2431435"/>
          </a:xfrm>
          <a:prstGeom prst="rect">
            <a:avLst/>
          </a:prstGeom>
          <a:noFill/>
        </p:spPr>
        <p:txBody>
          <a:bodyPr wrap="square" rtlCol="0">
            <a:spAutoFit/>
          </a:bodyPr>
          <a:lstStyle/>
          <a:p>
            <a:pPr lvl="1">
              <a:defRPr/>
            </a:pPr>
            <a:r>
              <a:rPr lang="en-GB" sz="2000" dirty="0"/>
              <a:t>Local authority may grant a Member such an indemnity against liabilities they incur as members of outside bodies </a:t>
            </a:r>
            <a:r>
              <a:rPr lang="en-GB" sz="2000" i="1" dirty="0"/>
              <a:t>where the appointment of the Member to the outside body is at the request of, or with the approval of, the authority or for the purposes of the authority.</a:t>
            </a:r>
          </a:p>
          <a:p>
            <a:pPr lvl="1">
              <a:defRPr/>
            </a:pPr>
            <a:endParaRPr lang="en-GB" sz="2000" dirty="0"/>
          </a:p>
          <a:p>
            <a:endParaRPr lang="en-US" sz="32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833377"/>
            <a:ext cx="9855843" cy="1200329"/>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Local Authorities (Indemnities for Members and Officers) Order 2004</a:t>
            </a: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1355021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659756" y="2033706"/>
            <a:ext cx="7743579" cy="2554545"/>
          </a:xfrm>
          <a:prstGeom prst="rect">
            <a:avLst/>
          </a:prstGeom>
          <a:noFill/>
        </p:spPr>
        <p:txBody>
          <a:bodyPr wrap="square" rtlCol="0">
            <a:spAutoFit/>
          </a:bodyPr>
          <a:lstStyle/>
          <a:p>
            <a:pPr marL="342900" indent="-342900">
              <a:buFont typeface="Arial" panose="020B0604020202020204" pitchFamily="34" charset="0"/>
              <a:buChar char="•"/>
              <a:defRPr/>
            </a:pPr>
            <a:r>
              <a:rPr lang="en-GB" sz="2000" dirty="0"/>
              <a:t>So Council cannot extend indemnity to appointments unconnected to the authority</a:t>
            </a:r>
          </a:p>
          <a:p>
            <a:pPr marL="342900" indent="-342900">
              <a:buFont typeface="Arial" panose="020B0604020202020204" pitchFamily="34" charset="0"/>
              <a:buChar char="•"/>
              <a:defRPr/>
            </a:pPr>
            <a:r>
              <a:rPr lang="en-GB" sz="2000" dirty="0"/>
              <a:t>The definition creates grey area i.e. how is it to be demonstrated that the appointment is for the ‘purposes’ of the authority?</a:t>
            </a:r>
          </a:p>
          <a:p>
            <a:pPr marL="342900" indent="-342900">
              <a:buFont typeface="Arial" panose="020B0604020202020204" pitchFamily="34" charset="0"/>
              <a:buChar char="•"/>
              <a:defRPr/>
            </a:pPr>
            <a:r>
              <a:rPr lang="en-GB" sz="2000" dirty="0"/>
              <a:t>Best practice: only extend cover where Member appointed by Council  or Council specifically approved appointment</a:t>
            </a:r>
          </a:p>
          <a:p>
            <a:pPr lvl="1">
              <a:defRPr/>
            </a:pPr>
            <a:r>
              <a:rPr lang="en-GB" sz="1600" dirty="0"/>
              <a:t>. </a:t>
            </a:r>
          </a:p>
          <a:p>
            <a:endParaRPr lang="en-US" sz="24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833377"/>
            <a:ext cx="9855843" cy="1200329"/>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Local Authorities (Indemnities for Members and Officers) Order 2004</a:t>
            </a: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427165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560365" y="1490475"/>
            <a:ext cx="7743579" cy="4401205"/>
          </a:xfrm>
          <a:prstGeom prst="rect">
            <a:avLst/>
          </a:prstGeom>
          <a:noFill/>
        </p:spPr>
        <p:txBody>
          <a:bodyPr wrap="square" rtlCol="0">
            <a:spAutoFit/>
          </a:bodyPr>
          <a:lstStyle/>
          <a:p>
            <a:pPr lvl="1">
              <a:defRPr/>
            </a:pPr>
            <a:r>
              <a:rPr lang="en-GB" sz="2000" dirty="0">
                <a:latin typeface="Arial" panose="020B0604020202020204" pitchFamily="34" charset="0"/>
                <a:cs typeface="Arial" panose="020B0604020202020204" pitchFamily="34" charset="0"/>
              </a:rPr>
              <a:t>Introduction</a:t>
            </a:r>
          </a:p>
          <a:p>
            <a:pPr lvl="1">
              <a:defRPr/>
            </a:pPr>
            <a:endParaRPr lang="en-GB"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en-GB" sz="2000" dirty="0">
                <a:latin typeface="Arial" panose="020B0604020202020204" pitchFamily="34" charset="0"/>
                <a:cs typeface="Arial" panose="020B0604020202020204" pitchFamily="34" charset="0"/>
              </a:rPr>
              <a:t>Appointments to Outside Bodies</a:t>
            </a:r>
          </a:p>
          <a:p>
            <a:pPr marL="742950" lvl="1" indent="-285750">
              <a:buFont typeface="Arial" panose="020B0604020202020204" pitchFamily="34" charset="0"/>
              <a:buChar char="•"/>
              <a:defRPr/>
            </a:pPr>
            <a:r>
              <a:rPr lang="en-GB" sz="2000" dirty="0">
                <a:latin typeface="Arial" panose="020B0604020202020204" pitchFamily="34" charset="0"/>
                <a:cs typeface="Arial" panose="020B0604020202020204" pitchFamily="34" charset="0"/>
              </a:rPr>
              <a:t>Members Code of Conduct</a:t>
            </a:r>
          </a:p>
          <a:p>
            <a:pPr marL="742950" lvl="1" indent="-285750">
              <a:buFont typeface="Arial" panose="020B0604020202020204" pitchFamily="34" charset="0"/>
              <a:buChar char="•"/>
              <a:defRPr/>
            </a:pPr>
            <a:r>
              <a:rPr lang="en-GB" sz="2000" dirty="0">
                <a:latin typeface="Arial" panose="020B0604020202020204" pitchFamily="34" charset="0"/>
                <a:cs typeface="Arial" panose="020B0604020202020204" pitchFamily="34" charset="0"/>
              </a:rPr>
              <a:t>Code of Conduct and acting for Outside Bodies</a:t>
            </a:r>
          </a:p>
          <a:p>
            <a:pPr marL="742950" lvl="1" indent="-285750">
              <a:buFont typeface="Arial" panose="020B0604020202020204" pitchFamily="34" charset="0"/>
              <a:buChar char="•"/>
              <a:defRPr/>
            </a:pPr>
            <a:r>
              <a:rPr lang="en-GB" sz="2000" dirty="0">
                <a:latin typeface="Arial" panose="020B0604020202020204" pitchFamily="34" charset="0"/>
                <a:cs typeface="Arial" panose="020B0604020202020204" pitchFamily="34" charset="0"/>
              </a:rPr>
              <a:t>Nolan Principles of Public Life</a:t>
            </a:r>
          </a:p>
          <a:p>
            <a:pPr marL="742950" lvl="1" indent="-285750">
              <a:buFont typeface="Arial" panose="020B0604020202020204" pitchFamily="34" charset="0"/>
              <a:buChar char="•"/>
              <a:defRPr/>
            </a:pPr>
            <a:r>
              <a:rPr lang="en-GB" sz="2000" dirty="0">
                <a:latin typeface="Arial" panose="020B0604020202020204" pitchFamily="34" charset="0"/>
                <a:cs typeface="Arial" panose="020B0604020202020204" pitchFamily="34" charset="0"/>
              </a:rPr>
              <a:t>Register of Interests</a:t>
            </a:r>
          </a:p>
          <a:p>
            <a:pPr marL="742950" lvl="1" indent="-285750">
              <a:buFont typeface="Arial" panose="020B0604020202020204" pitchFamily="34" charset="0"/>
              <a:buChar char="•"/>
              <a:defRPr/>
            </a:pPr>
            <a:r>
              <a:rPr lang="en-GB" sz="2000" dirty="0">
                <a:latin typeface="Arial" panose="020B0604020202020204" pitchFamily="34" charset="0"/>
                <a:cs typeface="Arial" panose="020B0604020202020204" pitchFamily="34" charset="0"/>
              </a:rPr>
              <a:t>Liability of Members</a:t>
            </a:r>
          </a:p>
          <a:p>
            <a:pPr marL="742950" lvl="1" indent="-285750">
              <a:buFont typeface="Arial" panose="020B0604020202020204" pitchFamily="34" charset="0"/>
              <a:buChar char="•"/>
              <a:defRPr/>
            </a:pPr>
            <a:r>
              <a:rPr lang="en-GB" sz="2000" dirty="0">
                <a:latin typeface="Arial" panose="020B0604020202020204" pitchFamily="34" charset="0"/>
                <a:cs typeface="Arial" panose="020B0604020202020204" pitchFamily="34" charset="0"/>
              </a:rPr>
              <a:t>Cover by the Council</a:t>
            </a:r>
          </a:p>
          <a:p>
            <a:pPr marL="742950" lvl="1" indent="-285750">
              <a:buFont typeface="Arial" panose="020B0604020202020204" pitchFamily="34" charset="0"/>
              <a:buChar char="•"/>
              <a:defRPr/>
            </a:pPr>
            <a:r>
              <a:rPr lang="en-GB" sz="2000" dirty="0">
                <a:latin typeface="Arial" panose="020B0604020202020204" pitchFamily="34" charset="0"/>
                <a:cs typeface="Arial" panose="020B0604020202020204" pitchFamily="34" charset="0"/>
              </a:rPr>
              <a:t>Dealing with the Council</a:t>
            </a:r>
          </a:p>
          <a:p>
            <a:pPr marL="742950" lvl="1" indent="-285750">
              <a:buFont typeface="Arial" panose="020B0604020202020204" pitchFamily="34" charset="0"/>
              <a:buChar char="•"/>
              <a:defRPr/>
            </a:pPr>
            <a:r>
              <a:rPr lang="en-GB" sz="2000" dirty="0">
                <a:latin typeface="Arial" panose="020B0604020202020204" pitchFamily="34" charset="0"/>
                <a:cs typeface="Arial" panose="020B0604020202020204" pitchFamily="34" charset="0"/>
              </a:rPr>
              <a:t>Recap</a:t>
            </a:r>
          </a:p>
          <a:p>
            <a:pPr marL="742950" lvl="1" indent="-285750">
              <a:buFont typeface="Arial" panose="020B0604020202020204" pitchFamily="34" charset="0"/>
              <a:buChar char="•"/>
              <a:defRPr/>
            </a:pPr>
            <a:r>
              <a:rPr lang="en-GB" sz="2000" dirty="0">
                <a:latin typeface="Arial" panose="020B0604020202020204" pitchFamily="34" charset="0"/>
                <a:cs typeface="Arial" panose="020B0604020202020204" pitchFamily="34" charset="0"/>
              </a:rPr>
              <a:t>Questions</a:t>
            </a:r>
          </a:p>
          <a:p>
            <a:pPr lvl="1">
              <a:defRPr/>
            </a:pPr>
            <a:r>
              <a:rPr lang="en-GB" sz="1600" dirty="0"/>
              <a:t>. </a:t>
            </a:r>
          </a:p>
          <a:p>
            <a:endParaRPr lang="en-US" sz="24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833377"/>
            <a:ext cx="9855843" cy="523220"/>
          </a:xfrm>
          <a:prstGeom prst="rect">
            <a:avLst/>
          </a:prstGeom>
          <a:noFill/>
        </p:spPr>
        <p:txBody>
          <a:bodyPr wrap="square" rtlCol="0">
            <a:spAutoFit/>
          </a:bodyPr>
          <a:lstStyle/>
          <a:p>
            <a:r>
              <a:rPr lang="en-GB" sz="2800" dirty="0">
                <a:solidFill>
                  <a:srgbClr val="C00000"/>
                </a:solidFill>
                <a:latin typeface="Arial Black" panose="020B0A04020102020204" pitchFamily="34" charset="0"/>
                <a:cs typeface="Arial" panose="020B0604020202020204" pitchFamily="34" charset="0"/>
              </a:rPr>
              <a:t>Matters Covered Today </a:t>
            </a: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4077667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659756" y="2136933"/>
            <a:ext cx="7743579" cy="3477875"/>
          </a:xfrm>
          <a:prstGeom prst="rect">
            <a:avLst/>
          </a:prstGeom>
          <a:noFill/>
        </p:spPr>
        <p:txBody>
          <a:bodyPr wrap="square" rtlCol="0">
            <a:spAutoFit/>
          </a:bodyPr>
          <a:lstStyle/>
          <a:p>
            <a:pPr>
              <a:defRPr/>
            </a:pPr>
            <a:r>
              <a:rPr lang="en-GB" sz="2000" dirty="0"/>
              <a:t>Regulations provide that local authority indemnity scheme </a:t>
            </a:r>
            <a:r>
              <a:rPr lang="en-GB" sz="2000" u="sng" dirty="0"/>
              <a:t>cannot</a:t>
            </a:r>
            <a:r>
              <a:rPr lang="en-GB" sz="2000" dirty="0"/>
              <a:t> cover:</a:t>
            </a:r>
          </a:p>
          <a:p>
            <a:pPr marL="342900" indent="-342900">
              <a:buFont typeface="Wingdings" panose="05000000000000000000" pitchFamily="2" charset="2"/>
              <a:buChar char="§"/>
              <a:defRPr/>
            </a:pPr>
            <a:endParaRPr lang="en-GB" sz="2000" dirty="0"/>
          </a:p>
          <a:p>
            <a:pPr marL="342900" indent="-342900">
              <a:buFont typeface="Wingdings" panose="05000000000000000000" pitchFamily="2" charset="2"/>
              <a:buChar char="§"/>
              <a:defRPr/>
            </a:pPr>
            <a:r>
              <a:rPr lang="en-GB" sz="2000" dirty="0"/>
              <a:t>Criminal liability of a Member</a:t>
            </a:r>
          </a:p>
          <a:p>
            <a:pPr marL="342900" indent="-342900">
              <a:buFont typeface="Wingdings" panose="05000000000000000000" pitchFamily="2" charset="2"/>
              <a:buChar char="§"/>
              <a:defRPr/>
            </a:pPr>
            <a:r>
              <a:rPr lang="en-GB" sz="2000" dirty="0"/>
              <a:t>Liability from fraud/deliberate wrongdoing or recklessness on the part of a Member</a:t>
            </a:r>
          </a:p>
          <a:p>
            <a:pPr marL="342900" indent="-342900">
              <a:buFont typeface="Wingdings" panose="05000000000000000000" pitchFamily="2" charset="2"/>
              <a:buChar char="§"/>
              <a:defRPr/>
            </a:pPr>
            <a:r>
              <a:rPr lang="en-GB" sz="2000" dirty="0"/>
              <a:t>Costs of </a:t>
            </a:r>
            <a:r>
              <a:rPr lang="en-GB" sz="2000" u="sng" dirty="0"/>
              <a:t>pursuing</a:t>
            </a:r>
            <a:r>
              <a:rPr lang="en-GB" sz="2000" dirty="0"/>
              <a:t> a defamation action (can cover defending defamation action)</a:t>
            </a:r>
          </a:p>
          <a:p>
            <a:pPr marL="342900" indent="-342900">
              <a:buFont typeface="Wingdings" panose="05000000000000000000" pitchFamily="2" charset="2"/>
              <a:buChar char="§"/>
              <a:defRPr/>
            </a:pPr>
            <a:r>
              <a:rPr lang="en-GB" sz="2000" dirty="0"/>
              <a:t>Actions outside the powers of the external body (even if action taken in honest belief that it was within the power)</a:t>
            </a:r>
          </a:p>
          <a:p>
            <a:pPr lvl="1">
              <a:defRPr/>
            </a:pPr>
            <a:r>
              <a:rPr lang="en-GB" sz="1600" dirty="0"/>
              <a:t>. </a:t>
            </a:r>
          </a:p>
          <a:p>
            <a:endParaRPr lang="en-US" sz="24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833377"/>
            <a:ext cx="9855843"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Extent of possible cover?</a:t>
            </a: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894357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659756" y="2136933"/>
            <a:ext cx="8027044" cy="3847207"/>
          </a:xfrm>
          <a:prstGeom prst="rect">
            <a:avLst/>
          </a:prstGeom>
          <a:noFill/>
        </p:spPr>
        <p:txBody>
          <a:bodyPr wrap="square" rtlCol="0">
            <a:spAutoFit/>
          </a:bodyPr>
          <a:lstStyle/>
          <a:p>
            <a:pPr marL="342900" indent="-342900">
              <a:buFont typeface="Wingdings" panose="05000000000000000000" pitchFamily="2" charset="2"/>
              <a:buChar char="ü"/>
              <a:defRPr/>
            </a:pPr>
            <a:r>
              <a:rPr lang="en-GB" sz="2000" dirty="0"/>
              <a:t>Member sitting, advising or observing on outside body for the council covered in relation to public liability, libel and slander and errors and omissions </a:t>
            </a:r>
          </a:p>
          <a:p>
            <a:pPr marL="342900" indent="-342900">
              <a:buFont typeface="Wingdings" panose="05000000000000000000" pitchFamily="2" charset="2"/>
              <a:buChar char="ü"/>
              <a:defRPr/>
            </a:pPr>
            <a:endParaRPr lang="en-GB" sz="2000" dirty="0"/>
          </a:p>
          <a:p>
            <a:pPr marL="342900" indent="-342900">
              <a:buFont typeface="Wingdings" panose="05000000000000000000" pitchFamily="2" charset="2"/>
              <a:buChar char="ü"/>
              <a:defRPr/>
            </a:pPr>
            <a:r>
              <a:rPr lang="en-GB" sz="2000" dirty="0"/>
              <a:t>Must be pursuant to council function or interests</a:t>
            </a:r>
          </a:p>
          <a:p>
            <a:pPr marL="342900" indent="-342900">
              <a:buFont typeface="Wingdings" panose="05000000000000000000" pitchFamily="2" charset="2"/>
              <a:buChar char="ü"/>
              <a:defRPr/>
            </a:pPr>
            <a:endParaRPr lang="en-GB" sz="2000" dirty="0"/>
          </a:p>
          <a:p>
            <a:pPr marL="342900" indent="-342900">
              <a:buFont typeface="Wingdings" panose="05000000000000000000" pitchFamily="2" charset="2"/>
              <a:buChar char="ü"/>
              <a:defRPr/>
            </a:pPr>
            <a:r>
              <a:rPr lang="en-GB" sz="2000" dirty="0"/>
              <a:t>Indemnity does NOT apply where</a:t>
            </a:r>
          </a:p>
          <a:p>
            <a:pPr>
              <a:defRPr/>
            </a:pPr>
            <a:endParaRPr lang="en-GB" sz="2000" dirty="0"/>
          </a:p>
          <a:p>
            <a:pPr marL="342900" indent="-342900">
              <a:buFont typeface="Wingdings" panose="05000000000000000000" pitchFamily="2" charset="2"/>
              <a:buChar char="ü"/>
              <a:defRPr/>
            </a:pPr>
            <a:r>
              <a:rPr lang="en-GB" sz="2000" dirty="0"/>
              <a:t>Member serves as director of company, trustee or other decision making capacity in </a:t>
            </a:r>
            <a:r>
              <a:rPr lang="en-GB" sz="2000" b="1" dirty="0"/>
              <a:t>their own right</a:t>
            </a:r>
            <a:r>
              <a:rPr lang="en-GB" sz="2000" dirty="0"/>
              <a:t>. Member should ensure outside body has relevant cover in place.</a:t>
            </a:r>
            <a:r>
              <a:rPr lang="en-GB" sz="1600" dirty="0"/>
              <a:t> </a:t>
            </a:r>
          </a:p>
          <a:p>
            <a:endParaRPr lang="en-US" sz="24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833377"/>
            <a:ext cx="9855843" cy="1200329"/>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Barking &amp; Dagenham Insurance - Indemnity Cover </a:t>
            </a: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1412761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659756" y="2136933"/>
            <a:ext cx="7743579" cy="1323439"/>
          </a:xfrm>
          <a:prstGeom prst="rect">
            <a:avLst/>
          </a:prstGeom>
          <a:noFill/>
        </p:spPr>
        <p:txBody>
          <a:bodyPr wrap="square" rtlCol="0">
            <a:spAutoFit/>
          </a:bodyPr>
          <a:lstStyle/>
          <a:p>
            <a:pPr>
              <a:defRPr/>
            </a:pPr>
            <a:r>
              <a:rPr lang="en-GB" sz="2000" dirty="0"/>
              <a:t>Member interest deemed NOT to be prejudicial in relation to certain items of business e.g. setting council tax (see Code (par. 10).</a:t>
            </a:r>
          </a:p>
          <a:p>
            <a:pPr lvl="1">
              <a:defRPr/>
            </a:pPr>
            <a:r>
              <a:rPr lang="en-GB" sz="1600" dirty="0"/>
              <a:t> </a:t>
            </a:r>
          </a:p>
          <a:p>
            <a:endParaRPr lang="en-US" sz="24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833377"/>
            <a:ext cx="9855843"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Outside bodies and Members Code of Conduct</a:t>
            </a: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2084527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659756" y="2136933"/>
            <a:ext cx="7743579" cy="2923877"/>
          </a:xfrm>
          <a:prstGeom prst="rect">
            <a:avLst/>
          </a:prstGeom>
          <a:noFill/>
        </p:spPr>
        <p:txBody>
          <a:bodyPr wrap="square" rtlCol="0">
            <a:spAutoFit/>
          </a:bodyPr>
          <a:lstStyle/>
          <a:p>
            <a:pPr>
              <a:defRPr/>
            </a:pPr>
            <a:r>
              <a:rPr lang="en-GB" sz="2000" b="1" dirty="0"/>
              <a:t>Further Reading</a:t>
            </a:r>
          </a:p>
          <a:p>
            <a:pPr>
              <a:defRPr/>
            </a:pPr>
            <a:r>
              <a:rPr lang="en-GB" sz="2000" dirty="0"/>
              <a:t>Councils Constitution – Code of Conduct</a:t>
            </a:r>
          </a:p>
          <a:p>
            <a:pPr marL="342900" indent="-342900">
              <a:buFont typeface="Wingdings" panose="05000000000000000000" pitchFamily="2" charset="2"/>
              <a:buChar char="Ø"/>
              <a:defRPr/>
            </a:pPr>
            <a:endParaRPr lang="en-GB" sz="2000" dirty="0"/>
          </a:p>
          <a:p>
            <a:pPr>
              <a:defRPr/>
            </a:pPr>
            <a:r>
              <a:rPr lang="en-GB" sz="2000" dirty="0"/>
              <a:t>Charity Commissioners – Plenty of advice  books</a:t>
            </a:r>
          </a:p>
          <a:p>
            <a:pPr>
              <a:defRPr/>
            </a:pPr>
            <a:r>
              <a:rPr lang="en-GB" sz="2000" dirty="0"/>
              <a:t>	- The Essential Trustee What you need to know</a:t>
            </a:r>
          </a:p>
          <a:p>
            <a:pPr marL="342900" indent="-342900">
              <a:buFont typeface="Wingdings" panose="05000000000000000000" pitchFamily="2" charset="2"/>
              <a:buChar char="Ø"/>
              <a:defRPr/>
            </a:pPr>
            <a:endParaRPr lang="en-GB" sz="2000" dirty="0"/>
          </a:p>
          <a:p>
            <a:pPr>
              <a:defRPr/>
            </a:pPr>
            <a:r>
              <a:rPr lang="en-GB" sz="2000" dirty="0" err="1"/>
              <a:t>DfEE</a:t>
            </a:r>
            <a:endParaRPr lang="en-GB" sz="2000" dirty="0"/>
          </a:p>
          <a:p>
            <a:pPr>
              <a:defRPr/>
            </a:pPr>
            <a:r>
              <a:rPr lang="en-GB" sz="2000" dirty="0"/>
              <a:t>	- Schools Colleges and Universities</a:t>
            </a:r>
            <a:endParaRPr lang="en-GB" sz="1600" dirty="0"/>
          </a:p>
          <a:p>
            <a:endParaRPr lang="en-US" sz="24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833377"/>
            <a:ext cx="9855843"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Reference</a:t>
            </a: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397918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659756" y="1585977"/>
            <a:ext cx="8347084" cy="3847207"/>
          </a:xfrm>
          <a:prstGeom prst="rect">
            <a:avLst/>
          </a:prstGeom>
          <a:noFill/>
        </p:spPr>
        <p:txBody>
          <a:bodyPr wrap="square" rtlCol="0">
            <a:spAutoFit/>
          </a:bodyPr>
          <a:lstStyle/>
          <a:p>
            <a:pPr>
              <a:defRPr/>
            </a:pPr>
            <a:r>
              <a:rPr lang="en-GB" sz="2000" dirty="0"/>
              <a:t>Councillor X is a trustee of a local charity whose aim is the provision of child care for disadvantaged families in the Borough. What are the issues with the following:</a:t>
            </a:r>
          </a:p>
          <a:p>
            <a:pPr marL="342900" indent="-342900">
              <a:buFont typeface="Wingdings" panose="05000000000000000000" pitchFamily="2" charset="2"/>
              <a:buChar char="ü"/>
              <a:defRPr/>
            </a:pPr>
            <a:endParaRPr lang="en-GB" sz="2000" dirty="0"/>
          </a:p>
          <a:p>
            <a:pPr marL="342900" indent="-342900">
              <a:buFont typeface="Wingdings" panose="05000000000000000000" pitchFamily="2" charset="2"/>
              <a:buChar char="v"/>
              <a:defRPr/>
            </a:pPr>
            <a:r>
              <a:rPr lang="en-GB" sz="2000" dirty="0"/>
              <a:t>Councillor X meeting with Head of Community Development on behalf of the charity to discuss child care provision in the Borough</a:t>
            </a:r>
          </a:p>
          <a:p>
            <a:pPr marL="342900" indent="-342900">
              <a:buFont typeface="Wingdings" panose="05000000000000000000" pitchFamily="2" charset="2"/>
              <a:buChar char="v"/>
              <a:defRPr/>
            </a:pPr>
            <a:endParaRPr lang="en-GB" sz="2000" dirty="0"/>
          </a:p>
          <a:p>
            <a:pPr marL="342900" indent="-342900">
              <a:buFont typeface="Wingdings" panose="05000000000000000000" pitchFamily="2" charset="2"/>
              <a:buChar char="v"/>
              <a:defRPr/>
            </a:pPr>
            <a:r>
              <a:rPr lang="en-GB" sz="2000" dirty="0"/>
              <a:t>Councillor X sitting in Cabinet and making decision whether the charity gets funding</a:t>
            </a:r>
          </a:p>
          <a:p>
            <a:pPr marL="342900" indent="-342900">
              <a:buFont typeface="Wingdings" panose="05000000000000000000" pitchFamily="2" charset="2"/>
              <a:buChar char="v"/>
              <a:defRPr/>
            </a:pPr>
            <a:endParaRPr lang="en-GB" sz="2000" dirty="0"/>
          </a:p>
          <a:p>
            <a:pPr marL="342900" indent="-342900">
              <a:buFont typeface="Wingdings" panose="05000000000000000000" pitchFamily="2" charset="2"/>
              <a:buChar char="v"/>
              <a:defRPr/>
            </a:pPr>
            <a:r>
              <a:rPr lang="en-GB" sz="2000" dirty="0"/>
              <a:t>Councillor X misappropriates funds pertaining to the charity.</a:t>
            </a:r>
            <a:endParaRPr lang="en-GB" sz="1600" dirty="0"/>
          </a:p>
          <a:p>
            <a:endParaRPr lang="en-US" sz="24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833377"/>
            <a:ext cx="9855843"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Scenario</a:t>
            </a: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3258592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820177" y="1479708"/>
            <a:ext cx="7743579" cy="4462760"/>
          </a:xfrm>
          <a:prstGeom prst="rect">
            <a:avLst/>
          </a:prstGeom>
          <a:noFill/>
        </p:spPr>
        <p:txBody>
          <a:bodyPr wrap="square" rtlCol="0">
            <a:spAutoFit/>
          </a:bodyPr>
          <a:lstStyle/>
          <a:p>
            <a:pPr>
              <a:defRPr/>
            </a:pPr>
            <a:r>
              <a:rPr lang="en-GB" sz="2000" dirty="0"/>
              <a:t>Recap</a:t>
            </a:r>
          </a:p>
          <a:p>
            <a:pPr marL="342900" indent="-342900">
              <a:buFont typeface="Wingdings" panose="05000000000000000000" pitchFamily="2" charset="2"/>
              <a:buChar char="Ø"/>
              <a:defRPr/>
            </a:pPr>
            <a:endParaRPr lang="en-GB" sz="2000" dirty="0"/>
          </a:p>
          <a:p>
            <a:pPr marL="342900" indent="-342900">
              <a:buFont typeface="Wingdings" panose="05000000000000000000" pitchFamily="2" charset="2"/>
              <a:buChar char="Ø"/>
              <a:defRPr/>
            </a:pPr>
            <a:r>
              <a:rPr lang="en-GB" sz="2000" dirty="0"/>
              <a:t>Code of Conduct </a:t>
            </a:r>
          </a:p>
          <a:p>
            <a:pPr marL="342900" indent="-342900">
              <a:buFont typeface="Wingdings" panose="05000000000000000000" pitchFamily="2" charset="2"/>
              <a:buChar char="Ø"/>
              <a:defRPr/>
            </a:pPr>
            <a:endParaRPr lang="en-GB" sz="2000" dirty="0"/>
          </a:p>
          <a:p>
            <a:pPr marL="342900" indent="-342900">
              <a:buFont typeface="Wingdings" panose="05000000000000000000" pitchFamily="2" charset="2"/>
              <a:buChar char="Ø"/>
              <a:defRPr/>
            </a:pPr>
            <a:r>
              <a:rPr lang="en-GB" sz="2000" dirty="0"/>
              <a:t>Declaring Interest</a:t>
            </a:r>
          </a:p>
          <a:p>
            <a:pPr marL="342900" indent="-342900">
              <a:buFont typeface="Wingdings" panose="05000000000000000000" pitchFamily="2" charset="2"/>
              <a:buChar char="Ø"/>
              <a:defRPr/>
            </a:pPr>
            <a:endParaRPr lang="en-GB" sz="2000" dirty="0"/>
          </a:p>
          <a:p>
            <a:pPr marL="342900" indent="-342900">
              <a:buFont typeface="Wingdings" panose="05000000000000000000" pitchFamily="2" charset="2"/>
              <a:buChar char="Ø"/>
              <a:defRPr/>
            </a:pPr>
            <a:r>
              <a:rPr lang="en-GB" sz="2000" dirty="0"/>
              <a:t>Seek advice from the Monitoring Officer</a:t>
            </a:r>
          </a:p>
          <a:p>
            <a:pPr>
              <a:defRPr/>
            </a:pPr>
            <a:r>
              <a:rPr lang="en-GB" sz="2000" dirty="0"/>
              <a:t>	 Based at 3rd Floor Town Hall Barking</a:t>
            </a:r>
          </a:p>
          <a:p>
            <a:pPr>
              <a:defRPr/>
            </a:pPr>
            <a:r>
              <a:rPr lang="en-GB" sz="2000" dirty="0"/>
              <a:t>	 020 227 2951</a:t>
            </a:r>
          </a:p>
          <a:p>
            <a:pPr marL="342900" indent="-342900">
              <a:buFont typeface="Wingdings" panose="05000000000000000000" pitchFamily="2" charset="2"/>
              <a:buChar char="Ø"/>
              <a:defRPr/>
            </a:pPr>
            <a:endParaRPr lang="en-GB" sz="2000" dirty="0"/>
          </a:p>
          <a:p>
            <a:pPr marL="342900" indent="-342900">
              <a:buFont typeface="Wingdings" panose="05000000000000000000" pitchFamily="2" charset="2"/>
              <a:buChar char="Ø"/>
              <a:defRPr/>
            </a:pPr>
            <a:r>
              <a:rPr lang="en-GB" sz="2000" dirty="0"/>
              <a:t>Questions</a:t>
            </a:r>
          </a:p>
          <a:p>
            <a:pPr marL="342900" indent="-342900">
              <a:buFont typeface="Wingdings" panose="05000000000000000000" pitchFamily="2" charset="2"/>
              <a:buChar char="Ø"/>
              <a:defRPr/>
            </a:pPr>
            <a:endParaRPr lang="en-GB" sz="2000" dirty="0"/>
          </a:p>
          <a:p>
            <a:pPr marL="342900" indent="-342900">
              <a:buFont typeface="Wingdings" panose="05000000000000000000" pitchFamily="2" charset="2"/>
              <a:buChar char="Ø"/>
              <a:defRPr/>
            </a:pPr>
            <a:r>
              <a:rPr lang="en-GB" sz="2000" dirty="0"/>
              <a:t>Feedback</a:t>
            </a:r>
          </a:p>
          <a:p>
            <a:endParaRPr lang="en-US" sz="24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833377"/>
            <a:ext cx="9855843"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Conclusion</a:t>
            </a: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725350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820177" y="1479708"/>
            <a:ext cx="7743579" cy="3785652"/>
          </a:xfrm>
          <a:prstGeom prst="rect">
            <a:avLst/>
          </a:prstGeom>
          <a:noFill/>
        </p:spPr>
        <p:txBody>
          <a:bodyPr wrap="square" rtlCol="0">
            <a:spAutoFit/>
          </a:bodyPr>
          <a:lstStyle/>
          <a:p>
            <a:pPr>
              <a:defRPr/>
            </a:pPr>
            <a:r>
              <a:rPr lang="en-GB" sz="2000" dirty="0"/>
              <a:t>There are various forms of appointment to outside bodies with differing liabilities in each:</a:t>
            </a:r>
          </a:p>
          <a:p>
            <a:pPr>
              <a:defRPr/>
            </a:pPr>
            <a:endParaRPr lang="en-GB" sz="2000" dirty="0"/>
          </a:p>
          <a:p>
            <a:pPr marL="342900" indent="-342900">
              <a:buFont typeface="Arial" panose="020B0604020202020204" pitchFamily="34" charset="0"/>
              <a:buChar char="•"/>
              <a:defRPr/>
            </a:pPr>
            <a:r>
              <a:rPr lang="en-GB" sz="2000" dirty="0"/>
              <a:t>Council appoints e.g. school governor, East London Waste Disposal Authority goes with the cabinet Environment Portfolio</a:t>
            </a:r>
          </a:p>
          <a:p>
            <a:pPr marL="342900" indent="-342900">
              <a:buFont typeface="Arial" panose="020B0604020202020204" pitchFamily="34" charset="0"/>
              <a:buChar char="•"/>
              <a:defRPr/>
            </a:pPr>
            <a:r>
              <a:rPr lang="en-GB" sz="2000" dirty="0"/>
              <a:t>Outside body asks LA to nominate but makes decision itself</a:t>
            </a:r>
          </a:p>
          <a:p>
            <a:pPr marL="342900" indent="-342900">
              <a:buFont typeface="Arial" panose="020B0604020202020204" pitchFamily="34" charset="0"/>
              <a:buChar char="•"/>
              <a:defRPr/>
            </a:pPr>
            <a:r>
              <a:rPr lang="en-GB" sz="2000" dirty="0"/>
              <a:t>Outside body approaches member directly (due to community connections)</a:t>
            </a:r>
          </a:p>
          <a:p>
            <a:pPr marL="342900" indent="-342900">
              <a:buFont typeface="Arial" panose="020B0604020202020204" pitchFamily="34" charset="0"/>
              <a:buChar char="•"/>
              <a:defRPr/>
            </a:pPr>
            <a:r>
              <a:rPr lang="en-GB" sz="2000" dirty="0"/>
              <a:t>Member joins outside body in his/her own right due to personal interest</a:t>
            </a:r>
          </a:p>
          <a:p>
            <a:pPr lvl="1">
              <a:defRPr/>
            </a:pPr>
            <a:endParaRPr lang="en-GB" sz="1600" dirty="0"/>
          </a:p>
          <a:p>
            <a:endParaRPr lang="en-US" sz="24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833377"/>
            <a:ext cx="9855843" cy="523220"/>
          </a:xfrm>
          <a:prstGeom prst="rect">
            <a:avLst/>
          </a:prstGeom>
          <a:noFill/>
        </p:spPr>
        <p:txBody>
          <a:bodyPr wrap="square" rtlCol="0">
            <a:spAutoFit/>
          </a:bodyPr>
          <a:lstStyle/>
          <a:p>
            <a:r>
              <a:rPr lang="en-GB" sz="2800" dirty="0">
                <a:solidFill>
                  <a:srgbClr val="C00000"/>
                </a:solidFill>
                <a:latin typeface="Arial Black" panose="020B0A04020102020204" pitchFamily="34" charset="0"/>
                <a:cs typeface="Arial" panose="020B0604020202020204" pitchFamily="34" charset="0"/>
              </a:rPr>
              <a:t>Members on outside bodies</a:t>
            </a: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2931222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820177" y="1690062"/>
            <a:ext cx="7743579" cy="3477875"/>
          </a:xfrm>
          <a:prstGeom prst="rect">
            <a:avLst/>
          </a:prstGeom>
          <a:noFill/>
        </p:spPr>
        <p:txBody>
          <a:bodyPr wrap="square" rtlCol="0">
            <a:spAutoFit/>
          </a:bodyPr>
          <a:lstStyle/>
          <a:p>
            <a:pPr>
              <a:defRPr/>
            </a:pPr>
            <a:r>
              <a:rPr lang="en-GB" sz="2000" dirty="0">
                <a:latin typeface="Arial" panose="020B0604020202020204" pitchFamily="34" charset="0"/>
                <a:cs typeface="Arial" panose="020B0604020202020204" pitchFamily="34" charset="0"/>
              </a:rPr>
              <a:t>A Local Authority  has various powers to appoint </a:t>
            </a:r>
          </a:p>
          <a:p>
            <a:pPr>
              <a:defRPr/>
            </a:pPr>
            <a:r>
              <a:rPr lang="en-GB" sz="2000" dirty="0">
                <a:latin typeface="Arial" panose="020B0604020202020204" pitchFamily="34" charset="0"/>
                <a:cs typeface="Arial" panose="020B0604020202020204" pitchFamily="34" charset="0"/>
              </a:rPr>
              <a:t>(e.g. Localism Act 2011, incidental power s. 111 LGA 1972)</a:t>
            </a:r>
          </a:p>
          <a:p>
            <a:pPr>
              <a:defRP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School governors</a:t>
            </a: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Companies</a:t>
            </a: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Joint Committees</a:t>
            </a: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Joint Boards</a:t>
            </a: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Charities</a:t>
            </a: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etc</a:t>
            </a:r>
          </a:p>
          <a:p>
            <a:pPr lvl="1">
              <a:defRPr/>
            </a:pPr>
            <a:r>
              <a:rPr lang="en-GB" sz="1600" dirty="0"/>
              <a:t>. </a:t>
            </a:r>
          </a:p>
          <a:p>
            <a:endParaRPr lang="en-US" sz="24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833377"/>
            <a:ext cx="9855843" cy="523220"/>
          </a:xfrm>
          <a:prstGeom prst="rect">
            <a:avLst/>
          </a:prstGeom>
          <a:noFill/>
        </p:spPr>
        <p:txBody>
          <a:bodyPr wrap="square" rtlCol="0">
            <a:spAutoFit/>
          </a:bodyPr>
          <a:lstStyle/>
          <a:p>
            <a:r>
              <a:rPr lang="en-GB" sz="2800" dirty="0">
                <a:solidFill>
                  <a:srgbClr val="C00000"/>
                </a:solidFill>
                <a:latin typeface="Arial Black" panose="020B0A04020102020204" pitchFamily="34" charset="0"/>
                <a:cs typeface="Arial" panose="020B0604020202020204" pitchFamily="34" charset="0"/>
              </a:rPr>
              <a:t>Possible Outside Council Appointments</a:t>
            </a: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4034027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820177" y="1479708"/>
            <a:ext cx="9855843" cy="4462760"/>
          </a:xfrm>
          <a:prstGeom prst="rect">
            <a:avLst/>
          </a:prstGeom>
          <a:noFill/>
        </p:spPr>
        <p:txBody>
          <a:bodyPr wrap="square" rtlCol="0">
            <a:spAutoFit/>
          </a:bodyPr>
          <a:lstStyle/>
          <a:p>
            <a:pPr>
              <a:defRPr/>
            </a:pPr>
            <a:r>
              <a:rPr lang="en-GB" sz="2000" b="1" dirty="0">
                <a:latin typeface="Arial" panose="020B0604020202020204" pitchFamily="34" charset="0"/>
                <a:cs typeface="Arial" panose="020B0604020202020204" pitchFamily="34" charset="0"/>
              </a:rPr>
              <a:t>Code of Conduct</a:t>
            </a:r>
          </a:p>
          <a:p>
            <a:pPr>
              <a:defRPr/>
            </a:pPr>
            <a:endParaRPr lang="en-GB" sz="2000" dirty="0">
              <a:latin typeface="Arial" panose="020B0604020202020204" pitchFamily="34" charset="0"/>
              <a:cs typeface="Arial" panose="020B0604020202020204" pitchFamily="34" charset="0"/>
            </a:endParaRPr>
          </a:p>
          <a:p>
            <a:pPr>
              <a:defRPr/>
            </a:pPr>
            <a:r>
              <a:rPr lang="en-GB" sz="2000" dirty="0">
                <a:latin typeface="Arial" panose="020B0604020202020204" pitchFamily="34" charset="0"/>
                <a:cs typeface="Arial" panose="020B0604020202020204" pitchFamily="34" charset="0"/>
              </a:rPr>
              <a:t>The Localism Act 2011 enabled authorities to develop their own Code of Conduct for Members provided they include the minimum set out in the Act. </a:t>
            </a:r>
          </a:p>
          <a:p>
            <a:pPr>
              <a:defRPr/>
            </a:pPr>
            <a:r>
              <a:rPr lang="en-GB" sz="2000" dirty="0">
                <a:latin typeface="Arial" panose="020B0604020202020204" pitchFamily="34" charset="0"/>
                <a:cs typeface="Arial" panose="020B0604020202020204" pitchFamily="34" charset="0"/>
              </a:rPr>
              <a:t>Section 28 (1)(a) of the Localism Act requires the Nolan principles must be included in a Council’s Code of Conduct (next slide).</a:t>
            </a:r>
          </a:p>
          <a:p>
            <a:pPr>
              <a:defRPr/>
            </a:pPr>
            <a:endParaRPr lang="en-GB" sz="2000" dirty="0">
              <a:latin typeface="Arial" panose="020B0604020202020204" pitchFamily="34" charset="0"/>
              <a:cs typeface="Arial" panose="020B0604020202020204" pitchFamily="34" charset="0"/>
            </a:endParaRPr>
          </a:p>
          <a:p>
            <a:pPr>
              <a:defRPr/>
            </a:pPr>
            <a:r>
              <a:rPr lang="en-GB" sz="2000" dirty="0">
                <a:latin typeface="Arial" panose="020B0604020202020204" pitchFamily="34" charset="0"/>
                <a:cs typeface="Arial" panose="020B0604020202020204" pitchFamily="34" charset="0"/>
              </a:rPr>
              <a:t>Section 28 (2) of the Localism Act requires the Code must also address the registration of interests.</a:t>
            </a:r>
          </a:p>
          <a:p>
            <a:pPr>
              <a:defRPr/>
            </a:pPr>
            <a:endParaRPr lang="en-GB" sz="2000" dirty="0">
              <a:latin typeface="Arial" panose="020B0604020202020204" pitchFamily="34" charset="0"/>
              <a:cs typeface="Arial" panose="020B0604020202020204" pitchFamily="34" charset="0"/>
            </a:endParaRPr>
          </a:p>
          <a:p>
            <a:pPr>
              <a:defRPr/>
            </a:pPr>
            <a:r>
              <a:rPr lang="en-GB" sz="2000" dirty="0">
                <a:latin typeface="Arial" panose="020B0604020202020204" pitchFamily="34" charset="0"/>
                <a:cs typeface="Arial" panose="020B0604020202020204" pitchFamily="34" charset="0"/>
              </a:rPr>
              <a:t>Section 28(4) of the Localism Act requires that the Council must establish arrangements to deal with breaches of the Code. </a:t>
            </a:r>
          </a:p>
          <a:p>
            <a:pPr>
              <a:defRPr/>
            </a:pPr>
            <a:r>
              <a:rPr lang="en-GB" sz="2000" dirty="0">
                <a:latin typeface="Arial" panose="020B0604020202020204" pitchFamily="34" charset="0"/>
                <a:cs typeface="Arial" panose="020B0604020202020204" pitchFamily="34" charset="0"/>
              </a:rPr>
              <a:t>Our Code for LBBD can be found at part E in the Constitution.</a:t>
            </a:r>
          </a:p>
          <a:p>
            <a:endParaRPr lang="en-US" sz="24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833377"/>
            <a:ext cx="9855843" cy="523220"/>
          </a:xfrm>
          <a:prstGeom prst="rect">
            <a:avLst/>
          </a:prstGeom>
          <a:noFill/>
        </p:spPr>
        <p:txBody>
          <a:bodyPr wrap="square" rtlCol="0">
            <a:spAutoFit/>
          </a:bodyPr>
          <a:lstStyle/>
          <a:p>
            <a:r>
              <a:rPr lang="en-GB" sz="2800" dirty="0">
                <a:solidFill>
                  <a:srgbClr val="C00000"/>
                </a:solidFill>
                <a:latin typeface="Arial Black" panose="020B0A04020102020204" pitchFamily="34" charset="0"/>
                <a:cs typeface="Arial" panose="020B0604020202020204" pitchFamily="34" charset="0"/>
              </a:rPr>
              <a:t>Members Code of Conduct</a:t>
            </a: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1464495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113439" y="1001001"/>
            <a:ext cx="10660578" cy="4983416"/>
          </a:xfrm>
          <a:prstGeom prst="rect">
            <a:avLst/>
          </a:prstGeom>
          <a:noFill/>
        </p:spPr>
        <p:txBody>
          <a:bodyPr wrap="square" rtlCol="0">
            <a:spAutoFit/>
          </a:bodyPr>
          <a:lstStyle/>
          <a:p>
            <a:pPr lvl="1">
              <a:spcAft>
                <a:spcPts val="100"/>
              </a:spcAft>
              <a:defRPr/>
            </a:pPr>
            <a:r>
              <a:rPr lang="en-GB" b="1" dirty="0">
                <a:latin typeface="Arial" panose="020B0604020202020204" pitchFamily="34" charset="0"/>
                <a:cs typeface="Arial" panose="020B0604020202020204" pitchFamily="34" charset="0"/>
              </a:rPr>
              <a:t>Selflessness</a:t>
            </a:r>
            <a:r>
              <a:rPr lang="en-GB" dirty="0">
                <a:latin typeface="Arial" panose="020B0604020202020204" pitchFamily="34" charset="0"/>
                <a:cs typeface="Arial" panose="020B0604020202020204" pitchFamily="34" charset="0"/>
              </a:rPr>
              <a:t> -  Members should act solely in terms of the public interest.</a:t>
            </a:r>
          </a:p>
          <a:p>
            <a:pPr lvl="1">
              <a:spcAft>
                <a:spcPts val="100"/>
              </a:spcAft>
              <a:defRPr/>
            </a:pPr>
            <a:r>
              <a:rPr lang="en-GB" b="1" dirty="0">
                <a:latin typeface="Arial" panose="020B0604020202020204" pitchFamily="34" charset="0"/>
                <a:cs typeface="Arial" panose="020B0604020202020204" pitchFamily="34" charset="0"/>
              </a:rPr>
              <a:t>Integrity</a:t>
            </a:r>
            <a:r>
              <a:rPr lang="en-GB" dirty="0">
                <a:latin typeface="Arial" panose="020B0604020202020204" pitchFamily="34" charset="0"/>
                <a:cs typeface="Arial" panose="020B0604020202020204" pitchFamily="34" charset="0"/>
              </a:rPr>
              <a:t> - Members must avoid placing themselves under any obligation to people or organisations that might try inappropriately to influence them in their work. They should not act or take decisions in order to gain financial or other material benefits for themselves, their family, or their friends. They must declare and resolve any interests and relationships.</a:t>
            </a:r>
          </a:p>
          <a:p>
            <a:pPr lvl="1">
              <a:spcAft>
                <a:spcPts val="100"/>
              </a:spcAft>
              <a:defRPr/>
            </a:pPr>
            <a:r>
              <a:rPr lang="en-GB" b="1" dirty="0">
                <a:latin typeface="Arial" panose="020B0604020202020204" pitchFamily="34" charset="0"/>
                <a:cs typeface="Arial" panose="020B0604020202020204" pitchFamily="34" charset="0"/>
              </a:rPr>
              <a:t>Objectivity</a:t>
            </a:r>
            <a:r>
              <a:rPr lang="en-GB" dirty="0">
                <a:latin typeface="Arial" panose="020B0604020202020204" pitchFamily="34" charset="0"/>
                <a:cs typeface="Arial" panose="020B0604020202020204" pitchFamily="34" charset="0"/>
              </a:rPr>
              <a:t>  - Members must act and take decisions impartially, fairly and on merit, using the best evidence and without discrimination or bias.</a:t>
            </a:r>
          </a:p>
          <a:p>
            <a:pPr lvl="1">
              <a:spcAft>
                <a:spcPts val="100"/>
              </a:spcAft>
              <a:defRPr/>
            </a:pPr>
            <a:r>
              <a:rPr lang="en-GB" b="1" dirty="0">
                <a:latin typeface="Arial" panose="020B0604020202020204" pitchFamily="34" charset="0"/>
                <a:cs typeface="Arial" panose="020B0604020202020204" pitchFamily="34" charset="0"/>
              </a:rPr>
              <a:t>Accountability</a:t>
            </a:r>
            <a:r>
              <a:rPr lang="en-GB" dirty="0">
                <a:latin typeface="Arial" panose="020B0604020202020204" pitchFamily="34" charset="0"/>
                <a:cs typeface="Arial" panose="020B0604020202020204" pitchFamily="34" charset="0"/>
              </a:rPr>
              <a:t>  - Members are accountable to the public for their decisions and actions and must submit themselves to the scrutiny necessary to ensure this.</a:t>
            </a:r>
          </a:p>
          <a:p>
            <a:pPr lvl="1">
              <a:spcAft>
                <a:spcPts val="100"/>
              </a:spcAft>
              <a:defRPr/>
            </a:pPr>
            <a:r>
              <a:rPr lang="en-GB" b="1" dirty="0">
                <a:latin typeface="Arial" panose="020B0604020202020204" pitchFamily="34" charset="0"/>
                <a:cs typeface="Arial" panose="020B0604020202020204" pitchFamily="34" charset="0"/>
              </a:rPr>
              <a:t>Openness</a:t>
            </a:r>
            <a:r>
              <a:rPr lang="en-GB" dirty="0">
                <a:latin typeface="Arial" panose="020B0604020202020204" pitchFamily="34" charset="0"/>
                <a:cs typeface="Arial" panose="020B0604020202020204" pitchFamily="34" charset="0"/>
              </a:rPr>
              <a:t>  - Members should act and take decisions in an open and transparent manner. Information should not be withheld from the public unless there are clear and lawful reasons for so doing.</a:t>
            </a:r>
          </a:p>
          <a:p>
            <a:pPr lvl="1">
              <a:spcAft>
                <a:spcPts val="100"/>
              </a:spcAft>
              <a:defRPr/>
            </a:pPr>
            <a:r>
              <a:rPr lang="en-GB" b="1" dirty="0">
                <a:latin typeface="Arial" panose="020B0604020202020204" pitchFamily="34" charset="0"/>
                <a:cs typeface="Arial" panose="020B0604020202020204" pitchFamily="34" charset="0"/>
              </a:rPr>
              <a:t>Honesty</a:t>
            </a:r>
            <a:r>
              <a:rPr lang="en-GB" dirty="0">
                <a:latin typeface="Arial" panose="020B0604020202020204" pitchFamily="34" charset="0"/>
                <a:cs typeface="Arial" panose="020B0604020202020204" pitchFamily="34" charset="0"/>
              </a:rPr>
              <a:t> - Members should be truthful.</a:t>
            </a:r>
          </a:p>
          <a:p>
            <a:pPr lvl="1">
              <a:spcAft>
                <a:spcPts val="100"/>
              </a:spcAft>
              <a:defRPr/>
            </a:pPr>
            <a:r>
              <a:rPr lang="en-GB" b="1" dirty="0">
                <a:latin typeface="Arial" panose="020B0604020202020204" pitchFamily="34" charset="0"/>
                <a:cs typeface="Arial" panose="020B0604020202020204" pitchFamily="34" charset="0"/>
              </a:rPr>
              <a:t>Leadership</a:t>
            </a:r>
            <a:r>
              <a:rPr lang="en-GB" dirty="0">
                <a:latin typeface="Arial" panose="020B0604020202020204" pitchFamily="34" charset="0"/>
                <a:cs typeface="Arial" panose="020B0604020202020204" pitchFamily="34" charset="0"/>
              </a:rPr>
              <a:t> - Members should exhibit these principles in their own behaviour. They should actively promote and robustly support the principles and be willing to challenge poor behaviour wherever it occurs.</a:t>
            </a:r>
          </a:p>
          <a:p>
            <a:endParaRPr lang="en-US" sz="24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510211"/>
            <a:ext cx="9855843" cy="461665"/>
          </a:xfrm>
          <a:prstGeom prst="rect">
            <a:avLst/>
          </a:prstGeom>
          <a:noFill/>
        </p:spPr>
        <p:txBody>
          <a:bodyPr wrap="square" rtlCol="0">
            <a:spAutoFit/>
          </a:bodyPr>
          <a:lstStyle/>
          <a:p>
            <a:r>
              <a:rPr lang="en-GB" sz="2400" dirty="0">
                <a:solidFill>
                  <a:srgbClr val="C00000"/>
                </a:solidFill>
                <a:latin typeface="Arial Black" panose="020B0A04020102020204" pitchFamily="34" charset="0"/>
                <a:cs typeface="Arial" panose="020B0604020202020204" pitchFamily="34" charset="0"/>
              </a:rPr>
              <a:t>The Nolan 7 Principles of Public Life</a:t>
            </a: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4034054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820177" y="1479708"/>
            <a:ext cx="7743579" cy="2554545"/>
          </a:xfrm>
          <a:prstGeom prst="rect">
            <a:avLst/>
          </a:prstGeom>
          <a:noFill/>
        </p:spPr>
        <p:txBody>
          <a:bodyPr wrap="square" rtlCol="0">
            <a:spAutoFit/>
          </a:bodyPr>
          <a:lstStyle/>
          <a:p>
            <a:pPr>
              <a:defRPr/>
            </a:pPr>
            <a:r>
              <a:rPr lang="en-GB" sz="2000" dirty="0">
                <a:latin typeface="Arial" panose="020B0604020202020204" pitchFamily="34" charset="0"/>
                <a:cs typeface="Arial" panose="020B0604020202020204" pitchFamily="34" charset="0"/>
              </a:rPr>
              <a:t>The Localism Act changed the concept of interests and established </a:t>
            </a:r>
            <a:r>
              <a:rPr lang="en-GB" sz="2000" b="1" dirty="0">
                <a:latin typeface="Arial" panose="020B0604020202020204" pitchFamily="34" charset="0"/>
                <a:cs typeface="Arial" panose="020B0604020202020204" pitchFamily="34" charset="0"/>
              </a:rPr>
              <a:t>“Disclosable Pecuniary Interests” </a:t>
            </a:r>
            <a:r>
              <a:rPr lang="en-GB" sz="2000" dirty="0">
                <a:latin typeface="Arial" panose="020B0604020202020204" pitchFamily="34" charset="0"/>
                <a:cs typeface="Arial" panose="020B0604020202020204" pitchFamily="34" charset="0"/>
              </a:rPr>
              <a:t>(DPI) . </a:t>
            </a:r>
          </a:p>
          <a:p>
            <a:pPr>
              <a:defRPr/>
            </a:pPr>
            <a:endParaRPr lang="en-GB" sz="2000" dirty="0">
              <a:latin typeface="Arial" panose="020B0604020202020204" pitchFamily="34" charset="0"/>
              <a:cs typeface="Arial" panose="020B0604020202020204" pitchFamily="34" charset="0"/>
            </a:endParaRPr>
          </a:p>
          <a:p>
            <a:pPr>
              <a:defRPr/>
            </a:pPr>
            <a:r>
              <a:rPr lang="en-GB" sz="2000" dirty="0">
                <a:latin typeface="Arial" panose="020B0604020202020204" pitchFamily="34" charset="0"/>
                <a:cs typeface="Arial" panose="020B0604020202020204" pitchFamily="34" charset="0"/>
              </a:rPr>
              <a:t>It is a legal requirement that such interests of the Member and their partner / spouse/ person they live with as if they were - are registered</a:t>
            </a:r>
          </a:p>
          <a:p>
            <a:pPr lvl="1">
              <a:defRPr/>
            </a:pPr>
            <a:r>
              <a:rPr lang="en-GB" sz="1600" dirty="0"/>
              <a:t>. </a:t>
            </a:r>
          </a:p>
          <a:p>
            <a:endParaRPr lang="en-US" sz="24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820177" y="714108"/>
            <a:ext cx="9855843" cy="523220"/>
          </a:xfrm>
          <a:prstGeom prst="rect">
            <a:avLst/>
          </a:prstGeom>
          <a:noFill/>
        </p:spPr>
        <p:txBody>
          <a:bodyPr wrap="square" rtlCol="0">
            <a:spAutoFit/>
          </a:bodyPr>
          <a:lstStyle/>
          <a:p>
            <a:r>
              <a:rPr lang="en-GB" sz="2800" dirty="0">
                <a:solidFill>
                  <a:srgbClr val="C00000"/>
                </a:solidFill>
                <a:latin typeface="Arial Black" panose="020B0A04020102020204" pitchFamily="34" charset="0"/>
                <a:cs typeface="Arial" panose="020B0604020202020204" pitchFamily="34" charset="0"/>
              </a:rPr>
              <a:t>Disclosable Pecuniary Interests</a:t>
            </a: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1738473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487680" y="1479708"/>
            <a:ext cx="10149840" cy="5109091"/>
          </a:xfrm>
          <a:prstGeom prst="rect">
            <a:avLst/>
          </a:prstGeom>
          <a:noFill/>
        </p:spPr>
        <p:txBody>
          <a:bodyPr wrap="square" rtlCol="0">
            <a:spAutoFit/>
          </a:bodyPr>
          <a:lstStyle/>
          <a:p>
            <a:pPr>
              <a:defRPr/>
            </a:pPr>
            <a:r>
              <a:rPr lang="en-GB" dirty="0">
                <a:latin typeface="Arial" panose="020B0604020202020204" pitchFamily="34" charset="0"/>
                <a:cs typeface="Arial" panose="020B0604020202020204" pitchFamily="34" charset="0"/>
              </a:rPr>
              <a:t>If a Member has “Disclosable Pecuniary Interest(s)” they cannot take part in business to consider any matter relating to that disclosable pecuniary interest even if they have registered it and declare unless the are first granted a dispensation. An application for a dispensation must be hade in writing to the Monitoring Officer.  The forms are downloadable. </a:t>
            </a:r>
          </a:p>
          <a:p>
            <a:pPr marL="342900" indent="-342900">
              <a:buFont typeface="Wingdings" panose="05000000000000000000" pitchFamily="2" charset="2"/>
              <a:buChar char="ü"/>
              <a:defRPr/>
            </a:pPr>
            <a:endParaRPr lang="en-GB" dirty="0">
              <a:latin typeface="Arial" panose="020B0604020202020204" pitchFamily="34" charset="0"/>
              <a:cs typeface="Arial" panose="020B0604020202020204" pitchFamily="34" charset="0"/>
            </a:endParaRPr>
          </a:p>
          <a:p>
            <a:pPr>
              <a:defRPr/>
            </a:pPr>
            <a:r>
              <a:rPr lang="en-GB" dirty="0">
                <a:latin typeface="Arial" panose="020B0604020202020204" pitchFamily="34" charset="0"/>
                <a:cs typeface="Arial" panose="020B0604020202020204" pitchFamily="34" charset="0"/>
              </a:rPr>
              <a:t>There are five Grounds for Granting a Dispensation that:</a:t>
            </a: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without the dispensation the number of persons prohibited by section 31(4) Localism Act from participating in any particular business would be so great a proportion of the body transacting the business as to impede the transaction of the business,</a:t>
            </a: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 without the dispensation the representation of different political groups on the body transacting any particular business would be so upset as to alter the likely outcome of any vote relating to the business,</a:t>
            </a: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granting the dispensation is in the interests of persons living in the authority’s area, </a:t>
            </a: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 without the dispensation each member of the authority’s Cabinet would be prohibited by section 31(4) from participating in any particular business to be transacted by the authority’s Cabinet, or </a:t>
            </a: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it is otherwise appropriate to grant a dispensation. </a:t>
            </a:r>
          </a:p>
          <a:p>
            <a:endParaRPr lang="en-US" sz="20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833377"/>
            <a:ext cx="9855843" cy="523220"/>
          </a:xfrm>
          <a:prstGeom prst="rect">
            <a:avLst/>
          </a:prstGeom>
          <a:noFill/>
        </p:spPr>
        <p:txBody>
          <a:bodyPr wrap="square" rtlCol="0">
            <a:spAutoFit/>
          </a:bodyPr>
          <a:lstStyle/>
          <a:p>
            <a:r>
              <a:rPr lang="en-GB" sz="2800" dirty="0">
                <a:solidFill>
                  <a:srgbClr val="C00000"/>
                </a:solidFill>
                <a:latin typeface="Arial Black" panose="020B0A04020102020204" pitchFamily="34" charset="0"/>
                <a:cs typeface="Arial" panose="020B0604020202020204" pitchFamily="34" charset="0"/>
              </a:rPr>
              <a:t>Dispensations</a:t>
            </a: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386348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DECD5-AC22-794C-8E01-ABD4B66F232E}"/>
              </a:ext>
            </a:extLst>
          </p:cNvPr>
          <p:cNvSpPr txBox="1"/>
          <p:nvPr/>
        </p:nvSpPr>
        <p:spPr>
          <a:xfrm>
            <a:off x="659756" y="1507629"/>
            <a:ext cx="10092987" cy="440120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Where councillor is member of outside body which deals with Council e.g., as recipient of grant funding</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b="1" dirty="0">
                <a:latin typeface="Arial" panose="020B0604020202020204" pitchFamily="34" charset="0"/>
                <a:cs typeface="Arial" panose="020B0604020202020204" pitchFamily="34" charset="0"/>
              </a:rPr>
              <a:t>If Member appointed by Council, </a:t>
            </a:r>
            <a:r>
              <a:rPr lang="en-GB" sz="2000" dirty="0">
                <a:latin typeface="Arial" panose="020B0604020202020204" pitchFamily="34" charset="0"/>
                <a:cs typeface="Arial" panose="020B0604020202020204" pitchFamily="34" charset="0"/>
              </a:rPr>
              <a:t>then Member can represent the relevant body. </a:t>
            </a:r>
            <a:r>
              <a:rPr lang="en-GB" sz="2000" u="sng" dirty="0">
                <a:latin typeface="Arial" panose="020B0604020202020204" pitchFamily="34" charset="0"/>
                <a:cs typeface="Arial" panose="020B0604020202020204" pitchFamily="34" charset="0"/>
              </a:rPr>
              <a:t>Code applies</a:t>
            </a:r>
            <a:r>
              <a:rPr lang="en-GB" sz="2000" dirty="0">
                <a:latin typeface="Arial" panose="020B0604020202020204" pitchFamily="34" charset="0"/>
                <a:cs typeface="Arial" panose="020B0604020202020204" pitchFamily="34" charset="0"/>
              </a:rPr>
              <a:t>.</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If Member has a </a:t>
            </a:r>
            <a:r>
              <a:rPr lang="en-GB" sz="2000" b="1" dirty="0">
                <a:latin typeface="Arial" panose="020B0604020202020204" pitchFamily="34" charset="0"/>
                <a:cs typeface="Arial" panose="020B0604020202020204" pitchFamily="34" charset="0"/>
              </a:rPr>
              <a:t>non-Council appointed role </a:t>
            </a:r>
            <a:r>
              <a:rPr lang="en-GB" sz="2000" dirty="0">
                <a:latin typeface="Arial" panose="020B0604020202020204" pitchFamily="34" charset="0"/>
                <a:cs typeface="Arial" panose="020B0604020202020204" pitchFamily="34" charset="0"/>
              </a:rPr>
              <a:t>on outside body the Code would not apply if Member acting as representative of the body unless the Member was dealing with the Council where it could be problematic as to whether that Member sought to influence an outcome from the Council in which case it could apply. No settled law on this point – highly recommended that Members don’t deal with the Council as a representative of an external body, get another to do it  – it can lead the Member open to criticism of undue influence </a:t>
            </a:r>
          </a:p>
          <a:p>
            <a:endParaRPr lang="en-US" sz="2000"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815D1B-29EB-5C4B-8E2D-1F5E69A1E106}"/>
              </a:ext>
            </a:extLst>
          </p:cNvPr>
          <p:cNvSpPr txBox="1"/>
          <p:nvPr/>
        </p:nvSpPr>
        <p:spPr>
          <a:xfrm>
            <a:off x="659756" y="472112"/>
            <a:ext cx="9855843" cy="954107"/>
          </a:xfrm>
          <a:prstGeom prst="rect">
            <a:avLst/>
          </a:prstGeom>
          <a:noFill/>
        </p:spPr>
        <p:txBody>
          <a:bodyPr wrap="square" rtlCol="0">
            <a:spAutoFit/>
          </a:bodyPr>
          <a:lstStyle/>
          <a:p>
            <a:r>
              <a:rPr lang="en-GB" sz="2800" dirty="0">
                <a:solidFill>
                  <a:srgbClr val="C00000"/>
                </a:solidFill>
                <a:latin typeface="Arial Black" panose="020B0A04020102020204" pitchFamily="34" charset="0"/>
                <a:cs typeface="Arial" panose="020B0604020202020204" pitchFamily="34" charset="0"/>
              </a:rPr>
              <a:t>Outside bodies and the </a:t>
            </a:r>
          </a:p>
          <a:p>
            <a:r>
              <a:rPr lang="en-GB" sz="2800" dirty="0">
                <a:solidFill>
                  <a:srgbClr val="C00000"/>
                </a:solidFill>
                <a:latin typeface="Arial Black" panose="020B0A04020102020204" pitchFamily="34" charset="0"/>
                <a:cs typeface="Arial" panose="020B0604020202020204" pitchFamily="34" charset="0"/>
              </a:rPr>
              <a:t>Councillors Code of Conduct</a:t>
            </a:r>
          </a:p>
        </p:txBody>
      </p:sp>
      <p:pic>
        <p:nvPicPr>
          <p:cNvPr id="9" name="Picture 8">
            <a:extLst>
              <a:ext uri="{FF2B5EF4-FFF2-40B4-BE49-F238E27FC236}">
                <a16:creationId xmlns:a16="http://schemas.microsoft.com/office/drawing/2014/main" id="{B0758F6A-8F1B-5F4F-8835-2FE8849F4EBA}"/>
              </a:ext>
            </a:extLst>
          </p:cNvPr>
          <p:cNvPicPr>
            <a:picLocks noChangeAspect="1"/>
          </p:cNvPicPr>
          <p:nvPr/>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11009114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2CBF97-2C9E-4270-8811-E42D010ECDDF}">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2960711-024A-490E-93D8-8453A1E8463A}">
  <ds:schemaRefs>
    <ds:schemaRef ds:uri="http://schemas.microsoft.com/sharepoint/v3/contenttype/forms"/>
  </ds:schemaRefs>
</ds:datastoreItem>
</file>

<file path=customXml/itemProps3.xml><?xml version="1.0" encoding="utf-8"?>
<ds:datastoreItem xmlns:ds="http://schemas.openxmlformats.org/officeDocument/2006/customXml" ds:itemID="{6A356379-18AB-46E3-9EBC-15AE842627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423</TotalTime>
  <Words>1975</Words>
  <Application>Microsoft Office PowerPoint</Application>
  <PresentationFormat>Widescreen</PresentationFormat>
  <Paragraphs>181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Fletcher Ritchie</dc:creator>
  <cp:lastModifiedBy>Feild Paul</cp:lastModifiedBy>
  <cp:revision>13</cp:revision>
  <dcterms:created xsi:type="dcterms:W3CDTF">2019-01-21T16:24:01Z</dcterms:created>
  <dcterms:modified xsi:type="dcterms:W3CDTF">2022-08-04T15:11:13Z</dcterms:modified>
</cp:coreProperties>
</file>