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0" r:id="rId7"/>
  </p:sldMasterIdLst>
  <p:sldIdLst>
    <p:sldId id="256" r:id="rId8"/>
    <p:sldId id="257" r:id="rId9"/>
    <p:sldId id="273" r:id="rId10"/>
    <p:sldId id="259" r:id="rId11"/>
    <p:sldId id="275" r:id="rId12"/>
    <p:sldId id="276" r:id="rId13"/>
    <p:sldId id="260" r:id="rId14"/>
    <p:sldId id="277" r:id="rId15"/>
    <p:sldId id="261" r:id="rId16"/>
    <p:sldId id="269" r:id="rId17"/>
    <p:sldId id="270" r:id="rId18"/>
    <p:sldId id="295" r:id="rId19"/>
    <p:sldId id="278" r:id="rId20"/>
    <p:sldId id="262" r:id="rId21"/>
    <p:sldId id="283" r:id="rId22"/>
    <p:sldId id="263" r:id="rId23"/>
    <p:sldId id="274" r:id="rId24"/>
    <p:sldId id="264" r:id="rId25"/>
    <p:sldId id="265" r:id="rId26"/>
    <p:sldId id="266" r:id="rId27"/>
    <p:sldId id="267" r:id="rId28"/>
    <p:sldId id="268" r:id="rId29"/>
    <p:sldId id="292" r:id="rId30"/>
    <p:sldId id="293" r:id="rId31"/>
    <p:sldId id="294" r:id="rId32"/>
    <p:sldId id="279" r:id="rId33"/>
    <p:sldId id="280"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1C994-EC95-4D91-AE64-7E509DB616B6}" v="7" dt="2022-05-10T14:47:14.8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60"/>
        <p:guide pos="3840"/>
      </p:guideLst>
    </p:cSldViewPr>
  </p:slideViewPr>
  <p:notesTextViewPr>
    <p:cViewPr>
      <p:scale>
        <a:sx n="1" d="1"/>
        <a:sy n="1" d="1"/>
      </p:scale>
      <p:origin x="0" y="0"/>
    </p:cViewPr>
  </p:notesTextViewPr>
  <p:sorterViewPr>
    <p:cViewPr>
      <p:scale>
        <a:sx n="100" d="100"/>
        <a:sy n="100" d="100"/>
      </p:scale>
      <p:origin x="0" y="-1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ild Paul" userId="f0e4c1b4-dfc6-43d0-8cb3-8b5b99b3ab85" providerId="ADAL" clId="{C341C994-EC95-4D91-AE64-7E509DB616B6}"/>
    <pc:docChg chg="undo custSel addSld delSld modSld sldOrd">
      <pc:chgData name="Feild Paul" userId="f0e4c1b4-dfc6-43d0-8cb3-8b5b99b3ab85" providerId="ADAL" clId="{C341C994-EC95-4D91-AE64-7E509DB616B6}" dt="2022-05-17T17:42:04.500" v="1356" actId="20577"/>
      <pc:docMkLst>
        <pc:docMk/>
      </pc:docMkLst>
      <pc:sldChg chg="modSp mod">
        <pc:chgData name="Feild Paul" userId="f0e4c1b4-dfc6-43d0-8cb3-8b5b99b3ab85" providerId="ADAL" clId="{C341C994-EC95-4D91-AE64-7E509DB616B6}" dt="2022-05-10T15:19:35.263" v="920" actId="6549"/>
        <pc:sldMkLst>
          <pc:docMk/>
          <pc:sldMk cId="4077667934" sldId="257"/>
        </pc:sldMkLst>
        <pc:spChg chg="mod">
          <ac:chgData name="Feild Paul" userId="f0e4c1b4-dfc6-43d0-8cb3-8b5b99b3ab85" providerId="ADAL" clId="{C341C994-EC95-4D91-AE64-7E509DB616B6}" dt="2022-05-10T15:19:35.263" v="920" actId="6549"/>
          <ac:spMkLst>
            <pc:docMk/>
            <pc:sldMk cId="4077667934" sldId="257"/>
            <ac:spMk id="6" creationId="{7B613C79-4D3B-4B5B-B4BB-6C920E43FF3E}"/>
          </ac:spMkLst>
        </pc:spChg>
      </pc:sldChg>
      <pc:sldChg chg="delSp modSp mod ord">
        <pc:chgData name="Feild Paul" userId="f0e4c1b4-dfc6-43d0-8cb3-8b5b99b3ab85" providerId="ADAL" clId="{C341C994-EC95-4D91-AE64-7E509DB616B6}" dt="2022-05-17T17:42:04.500" v="1356" actId="20577"/>
        <pc:sldMkLst>
          <pc:docMk/>
          <pc:sldMk cId="872608530" sldId="259"/>
        </pc:sldMkLst>
        <pc:spChg chg="mod">
          <ac:chgData name="Feild Paul" userId="f0e4c1b4-dfc6-43d0-8cb3-8b5b99b3ab85" providerId="ADAL" clId="{C341C994-EC95-4D91-AE64-7E509DB616B6}" dt="2022-05-17T17:42:04.500" v="1356" actId="20577"/>
          <ac:spMkLst>
            <pc:docMk/>
            <pc:sldMk cId="872608530" sldId="259"/>
            <ac:spMk id="2" creationId="{C505374A-AE81-499F-9F0B-3FE3E6AA8470}"/>
          </ac:spMkLst>
        </pc:spChg>
        <pc:picChg chg="del mod">
          <ac:chgData name="Feild Paul" userId="f0e4c1b4-dfc6-43d0-8cb3-8b5b99b3ab85" providerId="ADAL" clId="{C341C994-EC95-4D91-AE64-7E509DB616B6}" dt="2022-05-10T15:14:39.386" v="824" actId="21"/>
          <ac:picMkLst>
            <pc:docMk/>
            <pc:sldMk cId="872608530" sldId="259"/>
            <ac:picMk id="3" creationId="{619AE25D-8263-40A5-B1DE-3F934F8E4D99}"/>
          </ac:picMkLst>
        </pc:picChg>
      </pc:sldChg>
      <pc:sldChg chg="modSp mod">
        <pc:chgData name="Feild Paul" userId="f0e4c1b4-dfc6-43d0-8cb3-8b5b99b3ab85" providerId="ADAL" clId="{C341C994-EC95-4D91-AE64-7E509DB616B6}" dt="2022-05-10T14:33:22.308" v="1" actId="20577"/>
        <pc:sldMkLst>
          <pc:docMk/>
          <pc:sldMk cId="3763198325" sldId="260"/>
        </pc:sldMkLst>
        <pc:spChg chg="mod">
          <ac:chgData name="Feild Paul" userId="f0e4c1b4-dfc6-43d0-8cb3-8b5b99b3ab85" providerId="ADAL" clId="{C341C994-EC95-4D91-AE64-7E509DB616B6}" dt="2022-05-10T14:33:22.308" v="1" actId="20577"/>
          <ac:spMkLst>
            <pc:docMk/>
            <pc:sldMk cId="3763198325" sldId="260"/>
            <ac:spMk id="4" creationId="{76D25DBA-45F1-4C41-A1D0-B079FF7416F5}"/>
          </ac:spMkLst>
        </pc:spChg>
      </pc:sldChg>
      <pc:sldChg chg="modSp mod">
        <pc:chgData name="Feild Paul" userId="f0e4c1b4-dfc6-43d0-8cb3-8b5b99b3ab85" providerId="ADAL" clId="{C341C994-EC95-4D91-AE64-7E509DB616B6}" dt="2022-05-10T14:39:05.957" v="150" actId="20577"/>
        <pc:sldMkLst>
          <pc:docMk/>
          <pc:sldMk cId="3275200587" sldId="261"/>
        </pc:sldMkLst>
        <pc:spChg chg="mod">
          <ac:chgData name="Feild Paul" userId="f0e4c1b4-dfc6-43d0-8cb3-8b5b99b3ab85" providerId="ADAL" clId="{C341C994-EC95-4D91-AE64-7E509DB616B6}" dt="2022-05-10T14:39:05.957" v="150" actId="20577"/>
          <ac:spMkLst>
            <pc:docMk/>
            <pc:sldMk cId="3275200587" sldId="261"/>
            <ac:spMk id="3" creationId="{20E8A2A2-58DE-490B-8F8E-07903A4A9552}"/>
          </ac:spMkLst>
        </pc:spChg>
      </pc:sldChg>
      <pc:sldChg chg="modSp mod">
        <pc:chgData name="Feild Paul" userId="f0e4c1b4-dfc6-43d0-8cb3-8b5b99b3ab85" providerId="ADAL" clId="{C341C994-EC95-4D91-AE64-7E509DB616B6}" dt="2022-05-10T15:07:06.574" v="533" actId="20577"/>
        <pc:sldMkLst>
          <pc:docMk/>
          <pc:sldMk cId="2687679185" sldId="262"/>
        </pc:sldMkLst>
        <pc:spChg chg="mod">
          <ac:chgData name="Feild Paul" userId="f0e4c1b4-dfc6-43d0-8cb3-8b5b99b3ab85" providerId="ADAL" clId="{C341C994-EC95-4D91-AE64-7E509DB616B6}" dt="2022-05-10T15:07:06.574" v="533" actId="20577"/>
          <ac:spMkLst>
            <pc:docMk/>
            <pc:sldMk cId="2687679185" sldId="262"/>
            <ac:spMk id="3" creationId="{90F69E4C-AFCF-4AA3-934D-D2D559486AD6}"/>
          </ac:spMkLst>
        </pc:spChg>
      </pc:sldChg>
      <pc:sldChg chg="modSp mod">
        <pc:chgData name="Feild Paul" userId="f0e4c1b4-dfc6-43d0-8cb3-8b5b99b3ab85" providerId="ADAL" clId="{C341C994-EC95-4D91-AE64-7E509DB616B6}" dt="2022-05-10T14:42:42.902" v="178" actId="20577"/>
        <pc:sldMkLst>
          <pc:docMk/>
          <pc:sldMk cId="3243680284" sldId="269"/>
        </pc:sldMkLst>
        <pc:spChg chg="mod">
          <ac:chgData name="Feild Paul" userId="f0e4c1b4-dfc6-43d0-8cb3-8b5b99b3ab85" providerId="ADAL" clId="{C341C994-EC95-4D91-AE64-7E509DB616B6}" dt="2022-05-10T14:42:42.902" v="178" actId="20577"/>
          <ac:spMkLst>
            <pc:docMk/>
            <pc:sldMk cId="3243680284" sldId="269"/>
            <ac:spMk id="2" creationId="{F04FB34D-F673-4E1F-BDC9-467B8F9841C3}"/>
          </ac:spMkLst>
        </pc:spChg>
      </pc:sldChg>
      <pc:sldChg chg="modSp mod">
        <pc:chgData name="Feild Paul" userId="f0e4c1b4-dfc6-43d0-8cb3-8b5b99b3ab85" providerId="ADAL" clId="{C341C994-EC95-4D91-AE64-7E509DB616B6}" dt="2022-05-10T14:41:33.343" v="151" actId="113"/>
        <pc:sldMkLst>
          <pc:docMk/>
          <pc:sldMk cId="321344721" sldId="270"/>
        </pc:sldMkLst>
        <pc:spChg chg="mod">
          <ac:chgData name="Feild Paul" userId="f0e4c1b4-dfc6-43d0-8cb3-8b5b99b3ab85" providerId="ADAL" clId="{C341C994-EC95-4D91-AE64-7E509DB616B6}" dt="2022-05-10T14:41:33.343" v="151" actId="113"/>
          <ac:spMkLst>
            <pc:docMk/>
            <pc:sldMk cId="321344721" sldId="270"/>
            <ac:spMk id="3" creationId="{EB8669B7-476C-439F-9FFA-5CA5F259C843}"/>
          </ac:spMkLst>
        </pc:spChg>
      </pc:sldChg>
      <pc:sldChg chg="modSp mod">
        <pc:chgData name="Feild Paul" userId="f0e4c1b4-dfc6-43d0-8cb3-8b5b99b3ab85" providerId="ADAL" clId="{C341C994-EC95-4D91-AE64-7E509DB616B6}" dt="2022-05-10T15:16:20.420" v="834" actId="21"/>
        <pc:sldMkLst>
          <pc:docMk/>
          <pc:sldMk cId="1190509524" sldId="273"/>
        </pc:sldMkLst>
        <pc:spChg chg="mod">
          <ac:chgData name="Feild Paul" userId="f0e4c1b4-dfc6-43d0-8cb3-8b5b99b3ab85" providerId="ADAL" clId="{C341C994-EC95-4D91-AE64-7E509DB616B6}" dt="2022-05-10T15:16:20.420" v="834" actId="21"/>
          <ac:spMkLst>
            <pc:docMk/>
            <pc:sldMk cId="1190509524" sldId="273"/>
            <ac:spMk id="6" creationId="{7B613C79-4D3B-4B5B-B4BB-6C920E43FF3E}"/>
          </ac:spMkLst>
        </pc:spChg>
      </pc:sldChg>
      <pc:sldChg chg="modSp mod">
        <pc:chgData name="Feild Paul" userId="f0e4c1b4-dfc6-43d0-8cb3-8b5b99b3ab85" providerId="ADAL" clId="{C341C994-EC95-4D91-AE64-7E509DB616B6}" dt="2022-05-10T15:24:42.787" v="1355" actId="1076"/>
        <pc:sldMkLst>
          <pc:docMk/>
          <pc:sldMk cId="3988520401" sldId="275"/>
        </pc:sldMkLst>
        <pc:spChg chg="mod">
          <ac:chgData name="Feild Paul" userId="f0e4c1b4-dfc6-43d0-8cb3-8b5b99b3ab85" providerId="ADAL" clId="{C341C994-EC95-4D91-AE64-7E509DB616B6}" dt="2022-05-10T15:24:42.787" v="1355" actId="1076"/>
          <ac:spMkLst>
            <pc:docMk/>
            <pc:sldMk cId="3988520401" sldId="275"/>
            <ac:spMk id="2" creationId="{E6EAC0AC-31E7-48B1-864E-0CBEAA781D18}"/>
          </ac:spMkLst>
        </pc:spChg>
      </pc:sldChg>
      <pc:sldChg chg="modSp mod">
        <pc:chgData name="Feild Paul" userId="f0e4c1b4-dfc6-43d0-8cb3-8b5b99b3ab85" providerId="ADAL" clId="{C341C994-EC95-4D91-AE64-7E509DB616B6}" dt="2022-05-10T14:35:16.526" v="89" actId="20577"/>
        <pc:sldMkLst>
          <pc:docMk/>
          <pc:sldMk cId="125849039" sldId="277"/>
        </pc:sldMkLst>
        <pc:spChg chg="mod">
          <ac:chgData name="Feild Paul" userId="f0e4c1b4-dfc6-43d0-8cb3-8b5b99b3ab85" providerId="ADAL" clId="{C341C994-EC95-4D91-AE64-7E509DB616B6}" dt="2022-05-10T14:35:16.526" v="89" actId="20577"/>
          <ac:spMkLst>
            <pc:docMk/>
            <pc:sldMk cId="125849039" sldId="277"/>
            <ac:spMk id="3" creationId="{142E04B1-A659-406A-BD45-A15B366573F9}"/>
          </ac:spMkLst>
        </pc:spChg>
      </pc:sldChg>
      <pc:sldChg chg="modSp mod ord">
        <pc:chgData name="Feild Paul" userId="f0e4c1b4-dfc6-43d0-8cb3-8b5b99b3ab85" providerId="ADAL" clId="{C341C994-EC95-4D91-AE64-7E509DB616B6}" dt="2022-05-10T14:53:28.492" v="282" actId="948"/>
        <pc:sldMkLst>
          <pc:docMk/>
          <pc:sldMk cId="3556896777" sldId="278"/>
        </pc:sldMkLst>
        <pc:spChg chg="mod">
          <ac:chgData name="Feild Paul" userId="f0e4c1b4-dfc6-43d0-8cb3-8b5b99b3ab85" providerId="ADAL" clId="{C341C994-EC95-4D91-AE64-7E509DB616B6}" dt="2022-05-10T14:51:35.652" v="255" actId="1076"/>
          <ac:spMkLst>
            <pc:docMk/>
            <pc:sldMk cId="3556896777" sldId="278"/>
            <ac:spMk id="2" creationId="{F5DF6DBE-D2EE-4E83-8452-3842EF54C2C2}"/>
          </ac:spMkLst>
        </pc:spChg>
        <pc:spChg chg="mod">
          <ac:chgData name="Feild Paul" userId="f0e4c1b4-dfc6-43d0-8cb3-8b5b99b3ab85" providerId="ADAL" clId="{C341C994-EC95-4D91-AE64-7E509DB616B6}" dt="2022-05-10T14:53:28.492" v="282" actId="948"/>
          <ac:spMkLst>
            <pc:docMk/>
            <pc:sldMk cId="3556896777" sldId="278"/>
            <ac:spMk id="3" creationId="{90F69E4C-AFCF-4AA3-934D-D2D559486AD6}"/>
          </ac:spMkLst>
        </pc:spChg>
      </pc:sldChg>
      <pc:sldChg chg="add">
        <pc:chgData name="Feild Paul" userId="f0e4c1b4-dfc6-43d0-8cb3-8b5b99b3ab85" providerId="ADAL" clId="{C341C994-EC95-4D91-AE64-7E509DB616B6}" dt="2022-05-10T13:41:47.490" v="0"/>
        <pc:sldMkLst>
          <pc:docMk/>
          <pc:sldMk cId="2519141130" sldId="279"/>
        </pc:sldMkLst>
      </pc:sldChg>
      <pc:sldChg chg="add">
        <pc:chgData name="Feild Paul" userId="f0e4c1b4-dfc6-43d0-8cb3-8b5b99b3ab85" providerId="ADAL" clId="{C341C994-EC95-4D91-AE64-7E509DB616B6}" dt="2022-05-10T13:41:47.490" v="0"/>
        <pc:sldMkLst>
          <pc:docMk/>
          <pc:sldMk cId="3953669016" sldId="280"/>
        </pc:sldMkLst>
      </pc:sldChg>
      <pc:sldChg chg="add">
        <pc:chgData name="Feild Paul" userId="f0e4c1b4-dfc6-43d0-8cb3-8b5b99b3ab85" providerId="ADAL" clId="{C341C994-EC95-4D91-AE64-7E509DB616B6}" dt="2022-05-10T13:41:47.490" v="0"/>
        <pc:sldMkLst>
          <pc:docMk/>
          <pc:sldMk cId="1247475244" sldId="281"/>
        </pc:sldMkLst>
      </pc:sldChg>
      <pc:sldChg chg="add">
        <pc:chgData name="Feild Paul" userId="f0e4c1b4-dfc6-43d0-8cb3-8b5b99b3ab85" providerId="ADAL" clId="{C341C994-EC95-4D91-AE64-7E509DB616B6}" dt="2022-05-10T13:41:47.490" v="0"/>
        <pc:sldMkLst>
          <pc:docMk/>
          <pc:sldMk cId="1883228452" sldId="292"/>
        </pc:sldMkLst>
      </pc:sldChg>
      <pc:sldChg chg="add">
        <pc:chgData name="Feild Paul" userId="f0e4c1b4-dfc6-43d0-8cb3-8b5b99b3ab85" providerId="ADAL" clId="{C341C994-EC95-4D91-AE64-7E509DB616B6}" dt="2022-05-10T13:41:47.490" v="0"/>
        <pc:sldMkLst>
          <pc:docMk/>
          <pc:sldMk cId="1515782805" sldId="293"/>
        </pc:sldMkLst>
      </pc:sldChg>
      <pc:sldChg chg="add">
        <pc:chgData name="Feild Paul" userId="f0e4c1b4-dfc6-43d0-8cb3-8b5b99b3ab85" providerId="ADAL" clId="{C341C994-EC95-4D91-AE64-7E509DB616B6}" dt="2022-05-10T13:41:47.490" v="0"/>
        <pc:sldMkLst>
          <pc:docMk/>
          <pc:sldMk cId="2569388947" sldId="294"/>
        </pc:sldMkLst>
      </pc:sldChg>
      <pc:sldChg chg="modSp mod">
        <pc:chgData name="Feild Paul" userId="f0e4c1b4-dfc6-43d0-8cb3-8b5b99b3ab85" providerId="ADAL" clId="{C341C994-EC95-4D91-AE64-7E509DB616B6}" dt="2022-05-10T14:51:13.694" v="253" actId="21"/>
        <pc:sldMkLst>
          <pc:docMk/>
          <pc:sldMk cId="3040535740" sldId="295"/>
        </pc:sldMkLst>
        <pc:spChg chg="mod">
          <ac:chgData name="Feild Paul" userId="f0e4c1b4-dfc6-43d0-8cb3-8b5b99b3ab85" providerId="ADAL" clId="{C341C994-EC95-4D91-AE64-7E509DB616B6}" dt="2022-05-10T14:51:13.694" v="253" actId="21"/>
          <ac:spMkLst>
            <pc:docMk/>
            <pc:sldMk cId="3040535740" sldId="295"/>
            <ac:spMk id="3" creationId="{EB8669B7-476C-439F-9FFA-5CA5F259C843}"/>
          </ac:spMkLst>
        </pc:spChg>
      </pc:sldChg>
      <pc:sldChg chg="addSp modSp new del mod">
        <pc:chgData name="Feild Paul" userId="f0e4c1b4-dfc6-43d0-8cb3-8b5b99b3ab85" providerId="ADAL" clId="{C341C994-EC95-4D91-AE64-7E509DB616B6}" dt="2022-05-10T15:17:55.872" v="907" actId="2696"/>
        <pc:sldMkLst>
          <pc:docMk/>
          <pc:sldMk cId="1651767958" sldId="296"/>
        </pc:sldMkLst>
        <pc:spChg chg="add mod">
          <ac:chgData name="Feild Paul" userId="f0e4c1b4-dfc6-43d0-8cb3-8b5b99b3ab85" providerId="ADAL" clId="{C341C994-EC95-4D91-AE64-7E509DB616B6}" dt="2022-05-10T15:16:29.085" v="836" actId="1076"/>
          <ac:spMkLst>
            <pc:docMk/>
            <pc:sldMk cId="1651767958" sldId="296"/>
            <ac:spMk id="3" creationId="{E73ACFEC-11CB-E160-3112-ABB64D26F2A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5/17/2022</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5/17/2022</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6BAD4-7DF2-4381-97D9-41644252A451}"/>
              </a:ext>
            </a:extLst>
          </p:cNvPr>
          <p:cNvSpPr/>
          <p:nvPr/>
        </p:nvSpPr>
        <p:spPr>
          <a:xfrm>
            <a:off x="391438" y="1151757"/>
            <a:ext cx="6096000" cy="2123658"/>
          </a:xfrm>
          <a:prstGeom prst="rect">
            <a:avLst/>
          </a:prstGeom>
        </p:spPr>
        <p:txBody>
          <a:bodyPr>
            <a:spAutoFit/>
          </a:bodyPr>
          <a:lstStyle/>
          <a:p>
            <a:pPr lvl="0" defTabSz="457200"/>
            <a:r>
              <a:rPr lang="en-GB" sz="4400" dirty="0">
                <a:solidFill>
                  <a:schemeClr val="bg1"/>
                </a:solidFill>
                <a:effectLst>
                  <a:outerShdw blurRad="38100" dist="38100" dir="2700000" algn="tl">
                    <a:srgbClr val="000000">
                      <a:alpha val="43137"/>
                    </a:srgbClr>
                  </a:outerShdw>
                </a:effectLst>
                <a:latin typeface="Calibri" panose="020F0502020204030204"/>
              </a:rPr>
              <a:t>Planning Committee Training</a:t>
            </a:r>
            <a:br>
              <a:rPr lang="en-GB" sz="4400" dirty="0">
                <a:solidFill>
                  <a:schemeClr val="bg1"/>
                </a:solidFill>
                <a:effectLst>
                  <a:outerShdw blurRad="38100" dist="38100" dir="2700000" algn="tl">
                    <a:srgbClr val="000000">
                      <a:alpha val="43137"/>
                    </a:srgbClr>
                  </a:outerShdw>
                </a:effectLst>
                <a:latin typeface="Calibri" panose="020F0502020204030204"/>
              </a:rPr>
            </a:br>
            <a:r>
              <a:rPr lang="en-GB" sz="4400" dirty="0">
                <a:solidFill>
                  <a:schemeClr val="bg1"/>
                </a:solidFill>
                <a:effectLst>
                  <a:outerShdw blurRad="38100" dist="38100" dir="2700000" algn="tl">
                    <a:srgbClr val="000000">
                      <a:alpha val="43137"/>
                    </a:srgbClr>
                  </a:outerShdw>
                </a:effectLst>
                <a:latin typeface="Calibri" panose="020F0502020204030204"/>
              </a:rPr>
              <a:t>6 June 2022</a:t>
            </a:r>
            <a:endParaRPr lang="en-US" sz="36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2652569-81E6-46CF-A109-59BF5EFD803B}"/>
              </a:ext>
            </a:extLst>
          </p:cNvPr>
          <p:cNvSpPr/>
          <p:nvPr/>
        </p:nvSpPr>
        <p:spPr>
          <a:xfrm>
            <a:off x="483906" y="3962730"/>
            <a:ext cx="5097870" cy="523220"/>
          </a:xfrm>
          <a:prstGeom prst="rect">
            <a:avLst/>
          </a:prstGeom>
        </p:spPr>
        <p:txBody>
          <a:bodyPr wrap="none">
            <a:spAutoFit/>
          </a:bodyPr>
          <a:lstStyle/>
          <a:p>
            <a:pPr lvl="0" defTabSz="457200"/>
            <a:r>
              <a:rPr lang="en-US" sz="2800" b="1" dirty="0">
                <a:solidFill>
                  <a:prstClr val="white"/>
                </a:solidFill>
                <a:latin typeface="Arial" panose="020B0604020202020204" pitchFamily="34" charset="0"/>
                <a:cs typeface="Arial" panose="020B0604020202020204" pitchFamily="34" charset="0"/>
              </a:rPr>
              <a:t>Probity and Decision Making</a:t>
            </a:r>
          </a:p>
        </p:txBody>
      </p:sp>
    </p:spTree>
    <p:extLst>
      <p:ext uri="{BB962C8B-B14F-4D97-AF65-F5344CB8AC3E}">
        <p14:creationId xmlns:p14="http://schemas.microsoft.com/office/powerpoint/2010/main" val="608787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532950" y="669311"/>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Dispensations S.33 Localism Act 2011</a:t>
            </a:r>
          </a:p>
        </p:txBody>
      </p:sp>
      <p:sp>
        <p:nvSpPr>
          <p:cNvPr id="3" name="TextBox 2">
            <a:extLst>
              <a:ext uri="{FF2B5EF4-FFF2-40B4-BE49-F238E27FC236}">
                <a16:creationId xmlns:a16="http://schemas.microsoft.com/office/drawing/2014/main" id="{EB8669B7-476C-439F-9FFA-5CA5F259C843}"/>
              </a:ext>
            </a:extLst>
          </p:cNvPr>
          <p:cNvSpPr txBox="1"/>
          <p:nvPr/>
        </p:nvSpPr>
        <p:spPr>
          <a:xfrm>
            <a:off x="272716" y="1479708"/>
            <a:ext cx="11779997" cy="469359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If a Member has “</a:t>
            </a:r>
            <a:r>
              <a:rPr kumimoji="0" lang="en-GB"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Disclosable Pecuniary Interest(s)”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they cannot take part in business to consider any matter relating to that disclosable pecuniary interest even if they have registered it and declared it, unless they are first granted a </a:t>
            </a:r>
            <a:r>
              <a:rPr kumimoji="0" lang="en-GB" sz="17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dispensation.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application for a dispensation must be made in writing to the Monitoring Officer.  The forms are downloadable from  the Council website. </a:t>
            </a:r>
          </a:p>
          <a:p>
            <a:pPr marL="0" marR="0" lvl="0" indent="0" algn="l" defTabSz="457200" rtl="0" eaLnBrk="1" fontAlgn="auto" latinLnBrk="0" hangingPunct="1">
              <a:lnSpc>
                <a:spcPct val="100000"/>
              </a:lnSpc>
              <a:spcBef>
                <a:spcPts val="0"/>
              </a:spcBef>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are five Grounds for Granting a dispensation being that:</a:t>
            </a:r>
          </a:p>
          <a:p>
            <a:pPr marL="0" marR="0" lvl="0" indent="0" algn="l" defTabSz="457200" rtl="0" eaLnBrk="1" fontAlgn="auto" latinLnBrk="0" hangingPunct="1">
              <a:lnSpc>
                <a:spcPct val="100000"/>
              </a:lnSpc>
              <a:spcBef>
                <a:spcPts val="0"/>
              </a:spcBef>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without the dispensation the </a:t>
            </a:r>
            <a:r>
              <a:rPr kumimoji="0" lang="en-GB" sz="17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number of persons prohibited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by section 31(4) Localism Act from participating in any particular business </a:t>
            </a:r>
            <a:r>
              <a:rPr kumimoji="0" lang="en-GB" sz="17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would be so great a proportion of the body transacting the business as to impede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transaction of the business,</a:t>
            </a:r>
          </a:p>
          <a:p>
            <a:pPr marL="0" marR="0" lvl="0" indent="0" algn="l" defTabSz="457200" rtl="0" eaLnBrk="1" fontAlgn="auto" latinLnBrk="0" hangingPunct="1">
              <a:lnSpc>
                <a:spcPct val="100000"/>
              </a:lnSpc>
              <a:spcBef>
                <a:spcPts val="0"/>
              </a:spcBef>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(2)	 without the dispensation the </a:t>
            </a:r>
            <a:r>
              <a:rPr kumimoji="0" lang="en-GB" sz="17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representation of different political groups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 the body transacting any particular business would be so upset as to alter the likely outcome of any vote relating to the business,</a:t>
            </a:r>
          </a:p>
          <a:p>
            <a:pPr marL="0" marR="0" lvl="0" indent="0" algn="l" defTabSz="457200" rtl="0" eaLnBrk="1" fontAlgn="auto" latinLnBrk="0" hangingPunct="1">
              <a:lnSpc>
                <a:spcPct val="100000"/>
              </a:lnSpc>
              <a:spcBef>
                <a:spcPts val="0"/>
              </a:spcBef>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(3)	 granting the dispensation is in the </a:t>
            </a:r>
            <a:r>
              <a:rPr kumimoji="0" lang="en-GB" sz="17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interests of persons living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the authority’s area, </a:t>
            </a:r>
          </a:p>
          <a:p>
            <a:pPr marL="0" marR="0" lvl="0" indent="0" algn="l" defTabSz="457200" rtl="0" eaLnBrk="1" fontAlgn="auto" latinLnBrk="0" hangingPunct="1">
              <a:lnSpc>
                <a:spcPct val="100000"/>
              </a:lnSpc>
              <a:spcBef>
                <a:spcPts val="0"/>
              </a:spcBef>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	 without the dispensation </a:t>
            </a:r>
            <a:r>
              <a:rPr kumimoji="0" lang="en-GB" sz="17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each member of the authority’s Cabinet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would be prohibited by section 31(4) from participating in any particular business to be transacted by the authority’s Cabinet, or </a:t>
            </a:r>
          </a:p>
          <a:p>
            <a:pPr marL="0" marR="0" lvl="0" indent="0" algn="l" defTabSz="457200" rtl="0" eaLnBrk="1" fontAlgn="auto" latinLnBrk="0" hangingPunct="1">
              <a:lnSpc>
                <a:spcPct val="100000"/>
              </a:lnSpc>
              <a:spcBef>
                <a:spcPts val="0"/>
              </a:spcBef>
              <a:buClrTx/>
              <a:buSzTx/>
              <a:buFontTx/>
              <a:buNone/>
              <a:tabLst/>
              <a:defRPr/>
            </a:pP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	it is </a:t>
            </a:r>
            <a:r>
              <a:rPr kumimoji="0" lang="en-GB" sz="17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otherwise appropriate </a:t>
            </a:r>
            <a:r>
              <a:rPr kumimoji="0" lang="en-GB" sz="1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grant a dispensation.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368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Councillors Interests and Dispensations</a:t>
            </a:r>
          </a:p>
        </p:txBody>
      </p:sp>
      <p:sp>
        <p:nvSpPr>
          <p:cNvPr id="3" name="TextBox 2">
            <a:extLst>
              <a:ext uri="{FF2B5EF4-FFF2-40B4-BE49-F238E27FC236}">
                <a16:creationId xmlns:a16="http://schemas.microsoft.com/office/drawing/2014/main" id="{EB8669B7-476C-439F-9FFA-5CA5F259C843}"/>
              </a:ext>
            </a:extLst>
          </p:cNvPr>
          <p:cNvSpPr txBox="1"/>
          <p:nvPr/>
        </p:nvSpPr>
        <p:spPr>
          <a:xfrm>
            <a:off x="272716" y="1479708"/>
            <a:ext cx="11779997" cy="353943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the case of Grounds 2, 3 and 5 the Monitoring Officer may refer the matter to the  Audit &amp; Standards Committee for decision due to the nature of the circumstances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any event it is </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highly unlikely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that either the Monitoring Officer or the Audit &amp; Standards Committee would agree to grant a dispensation to a Member sitting in on a matter which they had a singular material interest; </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This is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because of the risk of bias and lack of apparent impartialness and the legal principle of            ‘the reasonable bystander’ test </a:t>
            </a:r>
            <a:r>
              <a:rPr lang="en-GB" sz="2000" dirty="0">
                <a:solidFill>
                  <a:prstClr val="black"/>
                </a:solidFill>
                <a:latin typeface="Arial" panose="020B0604020202020204" pitchFamily="34" charset="0"/>
                <a:cs typeface="Arial" panose="020B0604020202020204" pitchFamily="34" charset="0"/>
              </a:rPr>
              <a:t> (see next slide)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if they have such an interest – then they should not take part.</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34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Councillors Interests that are Not DPI</a:t>
            </a:r>
          </a:p>
        </p:txBody>
      </p:sp>
      <p:sp>
        <p:nvSpPr>
          <p:cNvPr id="3" name="TextBox 2">
            <a:extLst>
              <a:ext uri="{FF2B5EF4-FFF2-40B4-BE49-F238E27FC236}">
                <a16:creationId xmlns:a16="http://schemas.microsoft.com/office/drawing/2014/main" id="{EB8669B7-476C-439F-9FFA-5CA5F259C843}"/>
              </a:ext>
            </a:extLst>
          </p:cNvPr>
          <p:cNvSpPr txBox="1"/>
          <p:nvPr/>
        </p:nvSpPr>
        <p:spPr>
          <a:xfrm>
            <a:off x="272716" y="1156542"/>
            <a:ext cx="11779997" cy="353943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GB" sz="2000" dirty="0"/>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dirty="0">
                <a:latin typeface="Arial" panose="020B0604020202020204" pitchFamily="34" charset="0"/>
                <a:cs typeface="Arial" panose="020B0604020202020204" pitchFamily="34" charset="0"/>
              </a:rPr>
              <a:t>Here a test called the </a:t>
            </a:r>
            <a:r>
              <a:rPr lang="en-GB" sz="2000" b="1" dirty="0">
                <a:latin typeface="Arial" panose="020B0604020202020204" pitchFamily="34" charset="0"/>
                <a:cs typeface="Arial" panose="020B0604020202020204" pitchFamily="34" charset="0"/>
              </a:rPr>
              <a:t>reasonable bystander </a:t>
            </a:r>
            <a:r>
              <a:rPr lang="en-GB" sz="2000" dirty="0">
                <a:latin typeface="Arial" panose="020B0604020202020204" pitchFamily="34" charset="0"/>
                <a:cs typeface="Arial" panose="020B0604020202020204" pitchFamily="34" charset="0"/>
              </a:rPr>
              <a:t>is applied which asks: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i="1" dirty="0">
                <a:latin typeface="Arial" panose="020B0604020202020204" pitchFamily="34" charset="0"/>
                <a:cs typeface="Arial" panose="020B0604020202020204" pitchFamily="34" charset="0"/>
              </a:rPr>
              <a:t> ‘would a person with full knowledge of the facts take a view that the decision in relation to the Council business might reasonably be regarded as affecting the well-being or financial standing of the Councillor or a member of their family or a person with whom they have a close association to a greater extent than it would affect the majority of the Council Tax payers, ratepayers or inhabitants of the ward or electoral area for which they have been elected or otherwise of the authority's administrative area?’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053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F6DBE-D2EE-4E83-8452-3842EF54C2C2}"/>
              </a:ext>
            </a:extLst>
          </p:cNvPr>
          <p:cNvSpPr txBox="1"/>
          <p:nvPr/>
        </p:nvSpPr>
        <p:spPr>
          <a:xfrm>
            <a:off x="659754" y="397442"/>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Other Interests – Reasonable Bystander</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90F69E4C-AFCF-4AA3-934D-D2D559486AD6}"/>
              </a:ext>
            </a:extLst>
          </p:cNvPr>
          <p:cNvSpPr txBox="1"/>
          <p:nvPr/>
        </p:nvSpPr>
        <p:spPr>
          <a:xfrm>
            <a:off x="553430" y="920662"/>
            <a:ext cx="10834040" cy="6032421"/>
          </a:xfrm>
          <a:prstGeom prst="rect">
            <a:avLst/>
          </a:prstGeom>
          <a:noFill/>
        </p:spPr>
        <p:txBody>
          <a:bodyPr wrap="square" rtlCol="0">
            <a:spAutoFit/>
          </a:bodyPr>
          <a:lstStyle/>
          <a:p>
            <a:pPr marL="504000" lvl="1" defTabSz="457200">
              <a:defRPr/>
            </a:pPr>
            <a:r>
              <a:rPr lang="en-GB" sz="2000" dirty="0">
                <a:latin typeface="Arial" panose="020B0604020202020204" pitchFamily="34" charset="0"/>
                <a:cs typeface="Arial" panose="020B0604020202020204" pitchFamily="34" charset="0"/>
              </a:rPr>
              <a:t>It is possible that there is an interest which is real but outside the definition of a “Disclosable Pecuniary Interest”. A good example is where a family relative not a spouse such as a brother  or sister or child is affected.</a:t>
            </a:r>
          </a:p>
          <a:p>
            <a:pPr lvl="1" defTabSz="457200">
              <a:defRPr/>
            </a:pPr>
            <a:r>
              <a:rPr lang="en-GB" sz="2000" dirty="0">
                <a:solidFill>
                  <a:prstClr val="black"/>
                </a:solidFill>
              </a:rPr>
              <a:t>The LBBD Local Planning Code of Conduct  (Constitution Part 5 Chapter 2 repeats the point at para 2.2 :</a:t>
            </a:r>
          </a:p>
          <a:p>
            <a:r>
              <a:rPr lang="en-GB" sz="2000" b="0" i="0" u="none" strike="noStrike" baseline="0" dirty="0"/>
              <a:t>	</a:t>
            </a:r>
          </a:p>
          <a:p>
            <a:r>
              <a:rPr lang="en-GB" sz="2000" dirty="0"/>
              <a:t>	</a:t>
            </a:r>
            <a:r>
              <a:rPr lang="en-GB" b="0" i="0" u="none" strike="noStrike" baseline="0" dirty="0"/>
              <a:t>A Member shall be regarded as having such an interest that would be prejudicial to the 	proceedings if it related to an item of business and the interest was one that a member of the 	public with the knowledge of the relevant facts would reasonably regard it to be so significant 	that it is likely to prejudice the Member’s judgement. In such circumstances a Member is 	advised to leave the room, so that there can be no doubt that they did not influence the 	Committee in its decision making.</a:t>
            </a:r>
          </a:p>
          <a:p>
            <a:endParaRPr lang="en-GB" sz="2000" b="0" i="0" u="none" strike="noStrike" baseline="0" dirty="0"/>
          </a:p>
          <a:p>
            <a:r>
              <a:rPr lang="en-GB" sz="2000" dirty="0">
                <a:latin typeface="Arial" panose="020B0604020202020204" pitchFamily="34" charset="0"/>
                <a:cs typeface="Arial" panose="020B0604020202020204" pitchFamily="34" charset="0"/>
              </a:rPr>
              <a:t>   </a:t>
            </a: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If that person were to conclude yes, then that Member has an interest in the   outcome – if    they have such an interest – </a:t>
            </a:r>
            <a:r>
              <a:rPr kumimoji="0" lang="en-GB" sz="2000" b="0" i="0" u="sng" strike="noStrike" kern="1200" cap="none" spc="0" normalizeH="0" baseline="0" noProof="0" dirty="0">
                <a:ln>
                  <a:noFill/>
                </a:ln>
                <a:effectLst/>
                <a:uLnTx/>
                <a:uFillTx/>
                <a:latin typeface="Arial" panose="020B0604020202020204" pitchFamily="34" charset="0"/>
                <a:cs typeface="Arial" panose="020B0604020202020204" pitchFamily="34" charset="0"/>
              </a:rPr>
              <a:t>then the advice is they should not take part</a:t>
            </a:r>
            <a:r>
              <a:rPr kumimoji="0" lang="en-GB" sz="20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There is no provision for a dispensation because it is not a DPI. </a:t>
            </a:r>
          </a:p>
          <a:p>
            <a:endParaRPr lang="en-GB" sz="2000" dirty="0">
              <a:solidFill>
                <a:prstClr val="black"/>
              </a:solidFill>
            </a:endParaRPr>
          </a:p>
          <a:p>
            <a:pPr lvl="1" defTabSz="457200">
              <a:defRPr/>
            </a:pPr>
            <a:endParaRPr lang="en-GB" sz="1600" dirty="0">
              <a:solidFill>
                <a:prstClr val="black"/>
              </a:solidFill>
              <a:latin typeface="Calibri" panose="020F0502020204030204"/>
            </a:endParaRPr>
          </a:p>
          <a:p>
            <a:pPr lvl="1" defTabSz="457200">
              <a:defRPr/>
            </a:pPr>
            <a:endParaRPr lang="en-GB" sz="1600" dirty="0">
              <a:solidFill>
                <a:prstClr val="black"/>
              </a:solidFill>
              <a:latin typeface="Calibri" panose="020F0502020204030204"/>
            </a:endParaRP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556896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DF6DBE-D2EE-4E83-8452-3842EF54C2C2}"/>
              </a:ext>
            </a:extLst>
          </p:cNvPr>
          <p:cNvSpPr txBox="1"/>
          <p:nvPr/>
        </p:nvSpPr>
        <p:spPr>
          <a:xfrm>
            <a:off x="659756" y="833377"/>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Other Interests</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90F69E4C-AFCF-4AA3-934D-D2D559486AD6}"/>
              </a:ext>
            </a:extLst>
          </p:cNvPr>
          <p:cNvSpPr txBox="1"/>
          <p:nvPr/>
        </p:nvSpPr>
        <p:spPr>
          <a:xfrm>
            <a:off x="755449" y="1796445"/>
            <a:ext cx="9568765" cy="5139869"/>
          </a:xfrm>
          <a:prstGeom prst="rect">
            <a:avLst/>
          </a:prstGeom>
          <a:noFill/>
        </p:spPr>
        <p:txBody>
          <a:bodyPr wrap="square" rtlCol="0">
            <a:spAutoFit/>
          </a:bodyPr>
          <a:lstStyle/>
          <a:p>
            <a:pPr defTabSz="457200">
              <a:defRPr/>
            </a:pPr>
            <a:r>
              <a:rPr lang="en-GB" sz="2400" b="1" dirty="0">
                <a:solidFill>
                  <a:prstClr val="black"/>
                </a:solidFill>
                <a:latin typeface="Arial" panose="020B0604020202020204" pitchFamily="34" charset="0"/>
                <a:cs typeface="Arial" panose="020B0604020202020204" pitchFamily="34" charset="0"/>
              </a:rPr>
              <a:t>Development of council-owned land</a:t>
            </a: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is permissible but on planning merits alone</a:t>
            </a: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Consider Cabinet responsibility and ex-officio membership of planning committee</a:t>
            </a:r>
          </a:p>
          <a:p>
            <a:pPr marL="342900" indent="-342900" defTabSz="457200">
              <a:buFontTx/>
              <a:buChar char="-"/>
              <a:defRPr/>
            </a:pPr>
            <a:endParaRPr lang="en-GB" sz="2400" dirty="0">
              <a:solidFill>
                <a:prstClr val="black"/>
              </a:solidFill>
              <a:latin typeface="Arial" panose="020B0604020202020204" pitchFamily="34" charset="0"/>
              <a:cs typeface="Arial" panose="020B0604020202020204" pitchFamily="34" charset="0"/>
            </a:endParaRPr>
          </a:p>
          <a:p>
            <a:pPr defTabSz="457200">
              <a:defRPr/>
            </a:pPr>
            <a:r>
              <a:rPr lang="en-GB" sz="2400" b="1" dirty="0">
                <a:solidFill>
                  <a:prstClr val="black"/>
                </a:solidFill>
                <a:latin typeface="Arial" panose="020B0604020202020204" pitchFamily="34" charset="0"/>
                <a:cs typeface="Arial" panose="020B0604020202020204" pitchFamily="34" charset="0"/>
              </a:rPr>
              <a:t>Planning Applications submitted by Councillors</a:t>
            </a: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The LGA advises these should not be done by officers</a:t>
            </a: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They can take no part in the determination</a:t>
            </a: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Should not improperly influence the decision or talk to other Planning Committee Members, but can address the committee</a:t>
            </a: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Would recommend against it as meetings are filmed, better use an agent</a:t>
            </a: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268767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Councillors Interests and Dispensations</a:t>
            </a:r>
          </a:p>
        </p:txBody>
      </p:sp>
      <p:sp>
        <p:nvSpPr>
          <p:cNvPr id="3" name="TextBox 2">
            <a:extLst>
              <a:ext uri="{FF2B5EF4-FFF2-40B4-BE49-F238E27FC236}">
                <a16:creationId xmlns:a16="http://schemas.microsoft.com/office/drawing/2014/main" id="{EB8669B7-476C-439F-9FFA-5CA5F259C843}"/>
              </a:ext>
            </a:extLst>
          </p:cNvPr>
          <p:cNvSpPr txBox="1"/>
          <p:nvPr/>
        </p:nvSpPr>
        <p:spPr>
          <a:xfrm>
            <a:off x="206001" y="1147692"/>
            <a:ext cx="11779997" cy="558614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GB"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600"/>
              </a:spcAft>
              <a:buClrTx/>
              <a:buSzTx/>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Worked Example</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R="0" lvl="0" algn="ctr" defTabSz="457200" rtl="0" eaLnBrk="1" fontAlgn="auto" latinLnBrk="0" hangingPunct="1">
              <a:lnSpc>
                <a:spcPct val="100000"/>
              </a:lnSpc>
              <a:spcBef>
                <a:spcPts val="0"/>
              </a:spcBef>
              <a:spcAft>
                <a:spcPts val="600"/>
              </a:spcAft>
              <a:buClrTx/>
              <a:buSzTx/>
              <a:tabLst/>
              <a:defRPr/>
            </a:pPr>
            <a:r>
              <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Cllr Babel wants to build a two storey and roof side extension to his house in the borough </a:t>
            </a:r>
          </a:p>
          <a:p>
            <a:pPr marR="0" lvl="0" algn="ctr" defTabSz="457200" rtl="0" eaLnBrk="1" fontAlgn="auto" latinLnBrk="0" hangingPunct="1">
              <a:lnSpc>
                <a:spcPct val="100000"/>
              </a:lnSpc>
              <a:spcBef>
                <a:spcPts val="0"/>
              </a:spcBef>
              <a:spcAft>
                <a:spcPts val="600"/>
              </a:spcAft>
              <a:buClrTx/>
              <a:buSzTx/>
              <a:tabLst/>
              <a:defRPr/>
            </a:pPr>
            <a:r>
              <a:rPr kumimoji="0" lang="en-GB" sz="2000" b="1" i="1" u="none" strike="noStrike" kern="1200" cap="none" spc="0" normalizeH="0" baseline="0" noProof="0" dirty="0">
                <a:ln>
                  <a:noFill/>
                </a:ln>
                <a:effectLst/>
                <a:uLnTx/>
                <a:uFillTx/>
                <a:latin typeface="Arial" panose="020B0604020202020204" pitchFamily="34" charset="0"/>
                <a:cs typeface="Arial" panose="020B0604020202020204" pitchFamily="34" charset="0"/>
              </a:rPr>
              <a:t>(Is his house is a DPI? – if so which one?)</a:t>
            </a:r>
          </a:p>
          <a:p>
            <a:pPr marR="0" lvl="0" algn="ctr" defTabSz="457200" rtl="0" eaLnBrk="1" fontAlgn="auto" latinLnBrk="0" hangingPunct="1">
              <a:lnSpc>
                <a:spcPct val="100000"/>
              </a:lnSpc>
              <a:spcBef>
                <a:spcPts val="0"/>
              </a:spcBef>
              <a:spcAft>
                <a:spcPts val="600"/>
              </a:spcAft>
              <a:buClrTx/>
              <a:buSzTx/>
              <a:tabLst/>
              <a:defRPr/>
            </a:pPr>
            <a:r>
              <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he has applied for planning permission, but he sits on the Planning Committee </a:t>
            </a:r>
          </a:p>
          <a:p>
            <a:pPr marR="0" lvl="0" algn="ctr" defTabSz="457200" rtl="0" eaLnBrk="1" fontAlgn="auto" latinLnBrk="0" hangingPunct="1">
              <a:lnSpc>
                <a:spcPct val="100000"/>
              </a:lnSpc>
              <a:spcBef>
                <a:spcPts val="0"/>
              </a:spcBef>
              <a:spcAft>
                <a:spcPts val="600"/>
              </a:spcAft>
              <a:buClrTx/>
              <a:buSzTx/>
              <a:tabLst/>
              <a:defRPr/>
            </a:pPr>
            <a:r>
              <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so he applies for a </a:t>
            </a:r>
            <a:r>
              <a:rPr lang="en-GB" sz="2000" b="1" dirty="0">
                <a:latin typeface="Arial" panose="020B0604020202020204" pitchFamily="34" charset="0"/>
                <a:cs typeface="Arial" panose="020B0604020202020204" pitchFamily="34" charset="0"/>
              </a:rPr>
              <a:t>D</a:t>
            </a:r>
            <a:r>
              <a:rPr kumimoji="0" lang="en-GB" sz="2000" b="1" i="0" u="none" strike="noStrike" kern="1200" cap="none" spc="0" normalizeH="0" baseline="0" noProof="0" dirty="0" err="1">
                <a:ln>
                  <a:noFill/>
                </a:ln>
                <a:effectLst/>
                <a:uLnTx/>
                <a:uFillTx/>
                <a:latin typeface="Arial" panose="020B0604020202020204" pitchFamily="34" charset="0"/>
                <a:cs typeface="Arial" panose="020B0604020202020204" pitchFamily="34" charset="0"/>
              </a:rPr>
              <a:t>ispensation</a:t>
            </a:r>
            <a:r>
              <a:rPr kumimoji="0" lang="en-GB" sz="2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too – will he get dispensation to sit on the decision?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000" b="1" i="0" u="none" strike="noStrike" kern="1200" cap="none" spc="0" normalizeH="0" baseline="0" noProof="0" dirty="0">
              <a:ln>
                <a:noFill/>
              </a:ln>
              <a:solidFill>
                <a:srgbClr val="70AD47">
                  <a:lumMod val="50000"/>
                </a:srgbClr>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70AD47">
                    <a:lumMod val="50000"/>
                  </a:srgbClr>
                </a:solidFill>
                <a:effectLst/>
                <a:uLnTx/>
                <a:uFillTx/>
                <a:latin typeface="Arial" panose="020B0604020202020204" pitchFamily="34" charset="0"/>
                <a:cs typeface="Arial" panose="020B0604020202020204" pitchFamily="34" charset="0"/>
              </a:rPr>
              <a:t>	</a:t>
            </a:r>
            <a:r>
              <a:rPr kumimoji="0" lang="en-GB"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While each dispensation application is to be considered on its merits, </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the answer is likely to be “</a:t>
            </a:r>
            <a:r>
              <a:rPr kumimoji="0" lang="en-GB" sz="28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no</a:t>
            </a:r>
            <a:r>
              <a:rPr kumimoji="0" lang="en-GB"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2000" b="1" i="1"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as none of the grounds for a dispensation appear to apply</a:t>
            </a:r>
            <a:r>
              <a:rPr kumimoji="0" lang="en-GB"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This outcome is common sense as much as the law </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as he would hardly vote against his own application.</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403908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2BC8B-8B99-44E5-9950-6617D04B55A1}"/>
              </a:ext>
            </a:extLst>
          </p:cNvPr>
          <p:cNvSpPr txBox="1"/>
          <p:nvPr/>
        </p:nvSpPr>
        <p:spPr>
          <a:xfrm>
            <a:off x="659756" y="833377"/>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Avoiding Bias</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6C590AED-FE96-4A7E-80A0-16E4BC0649F5}"/>
              </a:ext>
            </a:extLst>
          </p:cNvPr>
          <p:cNvSpPr txBox="1"/>
          <p:nvPr/>
        </p:nvSpPr>
        <p:spPr>
          <a:xfrm>
            <a:off x="659756" y="2153477"/>
            <a:ext cx="11104154" cy="4031873"/>
          </a:xfrm>
          <a:prstGeom prst="rect">
            <a:avLst/>
          </a:prstGeom>
          <a:noFill/>
        </p:spPr>
        <p:txBody>
          <a:bodyPr wrap="square" rtlCol="0">
            <a:spAutoFit/>
          </a:bodyPr>
          <a:lstStyle/>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Nolan Principles – particular selflessness / objectivity / accountability / openness</a:t>
            </a:r>
          </a:p>
          <a:p>
            <a:pPr defTabSz="457200">
              <a:defRPr/>
            </a:pPr>
            <a:endParaRPr lang="en-GB" sz="2400" dirty="0">
              <a:solidFill>
                <a:prstClr val="black"/>
              </a:solidFill>
              <a:latin typeface="Arial" panose="020B0604020202020204" pitchFamily="34" charset="0"/>
              <a:cs typeface="Arial" panose="020B0604020202020204" pitchFamily="34" charset="0"/>
            </a:endParaRP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Members must have an open mind on any application which they hear though the Localism Act relaxes the rule against </a:t>
            </a:r>
            <a:r>
              <a:rPr lang="en-GB" sz="2400" b="1" i="1" dirty="0">
                <a:solidFill>
                  <a:srgbClr val="C00000"/>
                </a:solidFill>
                <a:latin typeface="Arial" panose="020B0604020202020204" pitchFamily="34" charset="0"/>
                <a:cs typeface="Arial" panose="020B0604020202020204" pitchFamily="34" charset="0"/>
              </a:rPr>
              <a:t>Pre-determination</a:t>
            </a:r>
            <a:r>
              <a:rPr lang="en-GB" sz="2400" dirty="0">
                <a:solidFill>
                  <a:prstClr val="black"/>
                </a:solidFill>
                <a:latin typeface="Arial" panose="020B0604020202020204" pitchFamily="34" charset="0"/>
                <a:cs typeface="Arial" panose="020B0604020202020204" pitchFamily="34" charset="0"/>
              </a:rPr>
              <a:t>  </a:t>
            </a:r>
          </a:p>
          <a:p>
            <a:pPr defTabSz="457200">
              <a:defRPr/>
            </a:pPr>
            <a:endParaRPr lang="en-GB" sz="2400" dirty="0">
              <a:solidFill>
                <a:prstClr val="black"/>
              </a:solidFill>
              <a:latin typeface="Arial" panose="020B0604020202020204" pitchFamily="34" charset="0"/>
              <a:cs typeface="Arial" panose="020B0604020202020204" pitchFamily="34" charset="0"/>
            </a:endParaRP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Cannot be seen to support or oppose planning applications or be influenced</a:t>
            </a:r>
          </a:p>
          <a:p>
            <a:pPr defTabSz="457200">
              <a:defRPr/>
            </a:pPr>
            <a:endParaRPr lang="en-GB" sz="2400" dirty="0">
              <a:solidFill>
                <a:prstClr val="black"/>
              </a:solidFill>
              <a:latin typeface="Arial" panose="020B0604020202020204" pitchFamily="34" charset="0"/>
              <a:cs typeface="Arial" panose="020B0604020202020204" pitchFamily="34" charset="0"/>
            </a:endParaRP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Localism Act 2011 – greater role for Councillors in pre-applications</a:t>
            </a: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80023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B4B82-CD30-44DB-AD25-D85324603099}"/>
              </a:ext>
            </a:extLst>
          </p:cNvPr>
          <p:cNvSpPr txBox="1"/>
          <p:nvPr/>
        </p:nvSpPr>
        <p:spPr>
          <a:xfrm>
            <a:off x="643714" y="678723"/>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Pre-Determination</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E183ACA1-B7C7-4B87-AEBB-F9F799EFA023}"/>
              </a:ext>
            </a:extLst>
          </p:cNvPr>
          <p:cNvSpPr txBox="1"/>
          <p:nvPr/>
        </p:nvSpPr>
        <p:spPr>
          <a:xfrm>
            <a:off x="643714" y="1402922"/>
            <a:ext cx="10886048" cy="4555093"/>
          </a:xfrm>
          <a:prstGeom prst="rect">
            <a:avLst/>
          </a:prstGeom>
          <a:noFill/>
        </p:spPr>
        <p:txBody>
          <a:bodyPr wrap="square" rtlCol="0">
            <a:spAutoFit/>
          </a:bodyPr>
          <a:lstStyle/>
          <a:p>
            <a:pPr marL="285750" indent="-285750" defTabSz="457200">
              <a:buFont typeface="Wingdings" panose="05000000000000000000" pitchFamily="2" charset="2"/>
              <a:buChar char="ü"/>
            </a:pPr>
            <a:r>
              <a:rPr lang="en-GB" dirty="0">
                <a:solidFill>
                  <a:prstClr val="black"/>
                </a:solidFill>
                <a:cs typeface="Arial" panose="020B0604020202020204" pitchFamily="34" charset="0"/>
              </a:rPr>
              <a:t>The Localism Act 2011 relaxed the law on pre-determination. A Member can now have a view about a development. The Government says it is entirely right that elected members should be able to take an active part in local discussion and in doing so not be prevented from carrying out their role by being open to legal challenge. The Localism Act provides that proof of previous campaigning against a proposed planning application would not be proof that the member had a closed mind. Nevertheless, the member must still have an open mind when determining a planning application.  </a:t>
            </a:r>
          </a:p>
          <a:p>
            <a:pPr marL="285750" indent="-285750" defTabSz="457200">
              <a:buFont typeface="Wingdings" panose="05000000000000000000" pitchFamily="2" charset="2"/>
              <a:buChar char="ü"/>
            </a:pPr>
            <a:endParaRPr lang="en-GB" dirty="0">
              <a:solidFill>
                <a:prstClr val="black"/>
              </a:solidFill>
              <a:cs typeface="Arial" panose="020B0604020202020204" pitchFamily="34" charset="0"/>
            </a:endParaRPr>
          </a:p>
          <a:p>
            <a:pPr lvl="1"/>
            <a:r>
              <a:rPr lang="en-GB" sz="1600" b="1" dirty="0">
                <a:solidFill>
                  <a:srgbClr val="000000"/>
                </a:solidFill>
                <a:effectLst/>
              </a:rPr>
              <a:t>Section 25  - Prior indications of view of a matter not to amount to predetermination etc</a:t>
            </a:r>
          </a:p>
          <a:p>
            <a:pPr lvl="1"/>
            <a:r>
              <a:rPr lang="en-GB" sz="1600" dirty="0">
                <a:solidFill>
                  <a:srgbClr val="000000"/>
                </a:solidFill>
                <a:effectLst/>
              </a:rPr>
              <a:t>If  as a result of an allegation of bias or predetermination, or otherwise, there is an issue about the validity of a decision of a relevant authority, and it is relevant to that issue whether the decision-maker, or any of the decision-makers, had or appeared to have had a closed mind (to any extent) when making the decision, then a decision-maker is not to be taken to have had, or to have appeared to have had, a closed mind when making the decision j</a:t>
            </a:r>
            <a:r>
              <a:rPr lang="en-GB" sz="1600" dirty="0">
                <a:solidFill>
                  <a:srgbClr val="000000"/>
                </a:solidFill>
                <a:effectLst/>
                <a:highlight>
                  <a:srgbClr val="FFFF00"/>
                </a:highlight>
              </a:rPr>
              <a:t>ust because —</a:t>
            </a:r>
          </a:p>
          <a:p>
            <a:pPr lvl="1"/>
            <a:r>
              <a:rPr lang="en-GB" sz="1600" dirty="0">
                <a:solidFill>
                  <a:srgbClr val="000000"/>
                </a:solidFill>
                <a:effectLst/>
                <a:highlight>
                  <a:srgbClr val="FFFF00"/>
                </a:highlight>
              </a:rPr>
              <a:t>the decision-maker had previously done anything that directly or indirectly indicated what view the decision-maker took, or would or might take, in relation to a matter, and the matter was relevant to the decision.</a:t>
            </a:r>
          </a:p>
          <a:p>
            <a:pPr defTabSz="457200"/>
            <a:endParaRPr lang="en-GB" dirty="0">
              <a:solidFill>
                <a:prstClr val="black"/>
              </a:solidFill>
              <a:cs typeface="Arial" panose="020B0604020202020204" pitchFamily="34" charset="0"/>
            </a:endParaRPr>
          </a:p>
          <a:p>
            <a:pPr defTabSz="457200"/>
            <a:endParaRPr lang="en-US"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2888775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FB4B82-CD30-44DB-AD25-D85324603099}"/>
              </a:ext>
            </a:extLst>
          </p:cNvPr>
          <p:cNvSpPr txBox="1"/>
          <p:nvPr/>
        </p:nvSpPr>
        <p:spPr>
          <a:xfrm>
            <a:off x="643714" y="688998"/>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Pre-Determination</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E183ACA1-B7C7-4B87-AEBB-F9F799EFA023}"/>
              </a:ext>
            </a:extLst>
          </p:cNvPr>
          <p:cNvSpPr txBox="1"/>
          <p:nvPr/>
        </p:nvSpPr>
        <p:spPr>
          <a:xfrm>
            <a:off x="643714" y="1535502"/>
            <a:ext cx="10886048" cy="3693319"/>
          </a:xfrm>
          <a:prstGeom prst="rect">
            <a:avLst/>
          </a:prstGeom>
          <a:noFill/>
        </p:spPr>
        <p:txBody>
          <a:bodyPr wrap="square" rtlCol="0">
            <a:spAutoFit/>
          </a:bodyPr>
          <a:lstStyle/>
          <a:p>
            <a:pPr marL="285750" indent="-285750" defTabSz="457200">
              <a:buFont typeface="Wingdings" panose="05000000000000000000" pitchFamily="2" charset="2"/>
              <a:buChar char="ü"/>
            </a:pPr>
            <a:endParaRPr lang="en-GB" dirty="0">
              <a:solidFill>
                <a:prstClr val="black"/>
              </a:solidFill>
              <a:cs typeface="Arial" panose="020B0604020202020204" pitchFamily="34" charset="0"/>
            </a:endParaRPr>
          </a:p>
          <a:p>
            <a:pPr marL="285750" indent="-285750" defTabSz="457200">
              <a:buFont typeface="Wingdings" panose="05000000000000000000" pitchFamily="2" charset="2"/>
              <a:buChar char="ü"/>
            </a:pPr>
            <a:r>
              <a:rPr lang="en-GB" dirty="0">
                <a:solidFill>
                  <a:prstClr val="black"/>
                </a:solidFill>
                <a:cs typeface="Arial" panose="020B0604020202020204" pitchFamily="34" charset="0"/>
              </a:rPr>
              <a:t>What this means is that a Member can have an opinion in terms of a debate over an issue and that alone will not stop them taking part in a decision as long as they approach the matter when deciding on the basis they will listen to and take account of any representations and then determine the matter on the facts according to the law.</a:t>
            </a:r>
          </a:p>
          <a:p>
            <a:pPr defTabSz="457200"/>
            <a:endParaRPr lang="en-GB" dirty="0">
              <a:solidFill>
                <a:prstClr val="black"/>
              </a:solidFill>
              <a:cs typeface="Arial" panose="020B0604020202020204" pitchFamily="34" charset="0"/>
            </a:endParaRPr>
          </a:p>
          <a:p>
            <a:pPr marL="285750" indent="-285750" defTabSz="457200">
              <a:buFont typeface="Wingdings" panose="05000000000000000000" pitchFamily="2" charset="2"/>
              <a:buChar char="ü"/>
            </a:pPr>
            <a:r>
              <a:rPr lang="en-GB" dirty="0">
                <a:solidFill>
                  <a:prstClr val="black"/>
                </a:solidFill>
                <a:cs typeface="Arial" panose="020B0604020202020204" pitchFamily="34" charset="0"/>
              </a:rPr>
              <a:t>This relaxation does not change the principle that there must not be any bias in determination by Members so for example</a:t>
            </a:r>
          </a:p>
          <a:p>
            <a:pPr marL="285750" indent="-285750" defTabSz="457200">
              <a:buFont typeface="Wingdings" panose="05000000000000000000" pitchFamily="2" charset="2"/>
              <a:buChar char="ü"/>
            </a:pPr>
            <a:endParaRPr lang="en-GB" dirty="0">
              <a:solidFill>
                <a:prstClr val="black"/>
              </a:solidFill>
              <a:cs typeface="Arial" panose="020B0604020202020204" pitchFamily="34" charset="0"/>
            </a:endParaRPr>
          </a:p>
          <a:p>
            <a:pPr lvl="1" defTabSz="457200"/>
            <a:r>
              <a:rPr lang="en-GB" dirty="0">
                <a:solidFill>
                  <a:prstClr val="black"/>
                </a:solidFill>
                <a:cs typeface="Arial" panose="020B0604020202020204" pitchFamily="34" charset="0"/>
              </a:rPr>
              <a:t>a Member cannot say to the press over their dead body would they vote for a planning application in advance of the hearing. In that case the bias is so clear that they cannot to take part in the determination.</a:t>
            </a:r>
          </a:p>
          <a:p>
            <a:pPr defTabSz="457200"/>
            <a:endParaRPr lang="en-US"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182459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129E8-76B0-460F-8C82-20A345C1303C}"/>
              </a:ext>
            </a:extLst>
          </p:cNvPr>
          <p:cNvSpPr txBox="1"/>
          <p:nvPr/>
        </p:nvSpPr>
        <p:spPr>
          <a:xfrm>
            <a:off x="526192" y="617620"/>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Planning Committee Conduct - General</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8EA5092B-E0DA-4DB5-8F6A-68F72E677F67}"/>
              </a:ext>
            </a:extLst>
          </p:cNvPr>
          <p:cNvSpPr txBox="1"/>
          <p:nvPr/>
        </p:nvSpPr>
        <p:spPr>
          <a:xfrm>
            <a:off x="608385" y="1589118"/>
            <a:ext cx="9645224" cy="3662541"/>
          </a:xfrm>
          <a:prstGeom prst="rect">
            <a:avLst/>
          </a:prstGeom>
          <a:noFill/>
        </p:spPr>
        <p:txBody>
          <a:bodyPr wrap="square" rtlCol="0">
            <a:spAutoFit/>
          </a:bodyPr>
          <a:lstStyle/>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Avoid expressing a view until applicant has spoken</a:t>
            </a: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Questions and discussion should stick to planning matters</a:t>
            </a: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If not present through entire item you cannot vote on it</a:t>
            </a: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Can suggest additional conditions</a:t>
            </a: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Cannot take into account new information presented to the committee at the meeting from objectors or supporters.</a:t>
            </a:r>
          </a:p>
          <a:p>
            <a:pPr marL="342900" indent="-342900" defTabSz="457200">
              <a:buFont typeface="Wingdings" panose="05000000000000000000" pitchFamily="2" charset="2"/>
              <a:buChar char="ü"/>
              <a:defRPr/>
            </a:pPr>
            <a:r>
              <a:rPr lang="en-GB" sz="2400" dirty="0">
                <a:solidFill>
                  <a:prstClr val="black"/>
                </a:solidFill>
                <a:latin typeface="Arial" panose="020B0604020202020204" pitchFamily="34" charset="0"/>
                <a:cs typeface="Arial" panose="020B0604020202020204" pitchFamily="34" charset="0"/>
              </a:rPr>
              <a:t>Members must not discuss agenda matters with the public in the lead up to or during meeting</a:t>
            </a: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168538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41AFFA-F4C9-4F22-9538-D49339FD8358}"/>
              </a:ext>
            </a:extLst>
          </p:cNvPr>
          <p:cNvSpPr txBox="1"/>
          <p:nvPr/>
        </p:nvSpPr>
        <p:spPr>
          <a:xfrm>
            <a:off x="1168078" y="849419"/>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Introduction</a:t>
            </a:r>
            <a:endParaRPr lang="en-US" sz="2800" b="1" dirty="0">
              <a:solidFill>
                <a:srgbClr val="C00000"/>
              </a:solidFill>
              <a:cs typeface="Arial" panose="020B0604020202020204" pitchFamily="34" charset="0"/>
            </a:endParaRPr>
          </a:p>
        </p:txBody>
      </p:sp>
      <p:sp>
        <p:nvSpPr>
          <p:cNvPr id="6" name="TextBox 5">
            <a:extLst>
              <a:ext uri="{FF2B5EF4-FFF2-40B4-BE49-F238E27FC236}">
                <a16:creationId xmlns:a16="http://schemas.microsoft.com/office/drawing/2014/main" id="{7B613C79-4D3B-4B5B-B4BB-6C920E43FF3E}"/>
              </a:ext>
            </a:extLst>
          </p:cNvPr>
          <p:cNvSpPr txBox="1"/>
          <p:nvPr/>
        </p:nvSpPr>
        <p:spPr>
          <a:xfrm>
            <a:off x="769527" y="1848303"/>
            <a:ext cx="7743579" cy="5139869"/>
          </a:xfrm>
          <a:prstGeom prst="rect">
            <a:avLst/>
          </a:prstGeom>
          <a:noFill/>
        </p:spPr>
        <p:txBody>
          <a:bodyPr wrap="square" rtlCol="0">
            <a:spAutoFit/>
          </a:bodyPr>
          <a:lstStyle/>
          <a:p>
            <a:pPr lvl="1" defTabSz="457200">
              <a:defRPr/>
            </a:pPr>
            <a:r>
              <a:rPr lang="en-GB" sz="2400" dirty="0">
                <a:solidFill>
                  <a:prstClr val="black"/>
                </a:solidFill>
                <a:latin typeface="Arial" panose="020B0604020202020204" pitchFamily="34" charset="0"/>
                <a:cs typeface="Arial" panose="020B0604020202020204" pitchFamily="34" charset="0"/>
              </a:rPr>
              <a:t>Content</a:t>
            </a:r>
          </a:p>
          <a:p>
            <a:pPr lvl="1" defTabSz="457200">
              <a:defRPr/>
            </a:pPr>
            <a:endParaRPr lang="en-GB" sz="2400" dirty="0">
              <a:solidFill>
                <a:prstClr val="black"/>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Members role on the Planning Committee</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Code of Conduct</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Nolan Principles</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Interests</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Bias</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Pre-determination</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Objectors</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Case Study</a:t>
            </a:r>
          </a:p>
          <a:p>
            <a:pPr marL="800100" lvl="1" indent="-342900" defTabSz="457200">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a:p>
            <a:pPr marL="800100" lvl="1" indent="-342900" defTabSz="457200">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4077667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446E34-E2E8-4D1D-81F1-97176AF4C446}"/>
              </a:ext>
            </a:extLst>
          </p:cNvPr>
          <p:cNvSpPr txBox="1"/>
          <p:nvPr/>
        </p:nvSpPr>
        <p:spPr>
          <a:xfrm>
            <a:off x="659756" y="576703"/>
            <a:ext cx="9855843" cy="954107"/>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Non Planning Committee Member speaking </a:t>
            </a:r>
            <a:br>
              <a:rPr lang="en-GB" sz="2800" b="1" dirty="0">
                <a:solidFill>
                  <a:srgbClr val="C00000"/>
                </a:solidFill>
                <a:cs typeface="Arial" panose="020B0604020202020204" pitchFamily="34" charset="0"/>
              </a:rPr>
            </a:br>
            <a:r>
              <a:rPr lang="en-GB" sz="2800" b="1" dirty="0">
                <a:solidFill>
                  <a:srgbClr val="C00000"/>
                </a:solidFill>
                <a:cs typeface="Arial" panose="020B0604020202020204" pitchFamily="34" charset="0"/>
              </a:rPr>
              <a:t>at the Committee</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8F006F6E-9E3B-4548-8A19-FDBA509AE8A8}"/>
              </a:ext>
            </a:extLst>
          </p:cNvPr>
          <p:cNvSpPr txBox="1"/>
          <p:nvPr/>
        </p:nvSpPr>
        <p:spPr>
          <a:xfrm>
            <a:off x="659756" y="2136933"/>
            <a:ext cx="7743579" cy="2923877"/>
          </a:xfrm>
          <a:prstGeom prst="rect">
            <a:avLst/>
          </a:prstGeom>
          <a:noFill/>
        </p:spPr>
        <p:txBody>
          <a:bodyPr wrap="square" rtlCol="0">
            <a:spAutoFit/>
          </a:bodyPr>
          <a:lstStyle/>
          <a:p>
            <a:pPr marL="342900" indent="-342900" defTabSz="457200">
              <a:buFont typeface="Wingdings" panose="05000000000000000000" pitchFamily="2" charset="2"/>
              <a:buChar char="ü"/>
              <a:defRPr/>
            </a:pPr>
            <a:r>
              <a:rPr lang="en-GB" sz="2400" dirty="0">
                <a:solidFill>
                  <a:prstClr val="black"/>
                </a:solidFill>
              </a:rPr>
              <a:t>Board should sit separately from other Cllrs</a:t>
            </a:r>
          </a:p>
          <a:p>
            <a:pPr marL="342900" indent="-342900" defTabSz="457200">
              <a:buFont typeface="Wingdings" panose="05000000000000000000" pitchFamily="2" charset="2"/>
              <a:buChar char="ü"/>
              <a:defRPr/>
            </a:pPr>
            <a:r>
              <a:rPr lang="en-GB" sz="2400" dirty="0">
                <a:solidFill>
                  <a:prstClr val="black"/>
                </a:solidFill>
              </a:rPr>
              <a:t>Members should not be whipped or collude</a:t>
            </a:r>
          </a:p>
          <a:p>
            <a:pPr marL="342900" indent="-342900" defTabSz="457200">
              <a:buFont typeface="Wingdings" panose="05000000000000000000" pitchFamily="2" charset="2"/>
              <a:buChar char="ü"/>
              <a:defRPr/>
            </a:pPr>
            <a:r>
              <a:rPr lang="en-GB" sz="2400" dirty="0">
                <a:solidFill>
                  <a:prstClr val="black"/>
                </a:solidFill>
              </a:rPr>
              <a:t>The weight you attach to what the Cllr says should not be based on his/her position within the Council but as with any other speaker on material planning considerations.</a:t>
            </a: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778973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B4B0BB-B261-4054-A656-7FC0A37525B8}"/>
              </a:ext>
            </a:extLst>
          </p:cNvPr>
          <p:cNvSpPr txBox="1"/>
          <p:nvPr/>
        </p:nvSpPr>
        <p:spPr>
          <a:xfrm>
            <a:off x="659756" y="833377"/>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Site visits and meetings</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95504361-64B9-45C5-A448-91362F5EC33A}"/>
              </a:ext>
            </a:extLst>
          </p:cNvPr>
          <p:cNvSpPr txBox="1"/>
          <p:nvPr/>
        </p:nvSpPr>
        <p:spPr>
          <a:xfrm>
            <a:off x="659756" y="1997839"/>
            <a:ext cx="7743579" cy="2862322"/>
          </a:xfrm>
          <a:prstGeom prst="rect">
            <a:avLst/>
          </a:prstGeom>
          <a:noFill/>
        </p:spPr>
        <p:txBody>
          <a:bodyPr wrap="square" rtlCol="0">
            <a:spAutoFit/>
          </a:bodyPr>
          <a:lstStyle/>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Only necessary to seek clarification of natural features, building relationships etc</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Can only discuss facts not planning merits</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Prior to meeting</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Applicant/agent may not address site meeting</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No public right of attendance</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Planning officer must attend</a:t>
            </a: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481637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4F99B4-706B-4477-8511-F341E68583E8}"/>
              </a:ext>
            </a:extLst>
          </p:cNvPr>
          <p:cNvSpPr txBox="1"/>
          <p:nvPr/>
        </p:nvSpPr>
        <p:spPr>
          <a:xfrm>
            <a:off x="659756" y="833377"/>
            <a:ext cx="9855843" cy="523220"/>
          </a:xfrm>
          <a:prstGeom prst="rect">
            <a:avLst/>
          </a:prstGeom>
          <a:noFill/>
        </p:spPr>
        <p:txBody>
          <a:bodyPr wrap="square" rtlCol="0">
            <a:spAutoFit/>
          </a:bodyPr>
          <a:lstStyle/>
          <a:p>
            <a:r>
              <a:rPr lang="en-GB" sz="2800" b="1" dirty="0">
                <a:solidFill>
                  <a:srgbClr val="C00000"/>
                </a:solidFill>
                <a:latin typeface="Arial" panose="020B0604020202020204" pitchFamily="34" charset="0"/>
                <a:cs typeface="Arial" panose="020B0604020202020204" pitchFamily="34" charset="0"/>
              </a:rPr>
              <a:t>Approach by Constituent Objector </a:t>
            </a:r>
            <a:endParaRPr lang="en-US" sz="2800" b="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1BAED71-06E8-482E-923B-95284AB21859}"/>
              </a:ext>
            </a:extLst>
          </p:cNvPr>
          <p:cNvSpPr txBox="1"/>
          <p:nvPr/>
        </p:nvSpPr>
        <p:spPr>
          <a:xfrm>
            <a:off x="659756" y="1841389"/>
            <a:ext cx="7743579" cy="4154984"/>
          </a:xfrm>
          <a:prstGeom prst="rect">
            <a:avLst/>
          </a:prstGeom>
          <a:noFill/>
        </p:spPr>
        <p:txBody>
          <a:bodyPr wrap="square" rtlCol="0">
            <a:spAutoFit/>
          </a:bodyPr>
          <a:lstStyle/>
          <a:p>
            <a:pPr marL="342900" indent="-342900" defTabSz="457200">
              <a:buFont typeface="Wingdings" panose="05000000000000000000" pitchFamily="2" charset="2"/>
              <a:buChar char="ü"/>
              <a:defRPr/>
            </a:pPr>
            <a:r>
              <a:rPr lang="en-GB" sz="2000" dirty="0">
                <a:solidFill>
                  <a:prstClr val="black"/>
                </a:solidFill>
                <a:latin typeface="Calibri" panose="020F0502020204030204"/>
              </a:rPr>
              <a:t>Record involvement</a:t>
            </a:r>
          </a:p>
          <a:p>
            <a:pPr marL="342900" indent="-342900" defTabSz="457200">
              <a:buFont typeface="Wingdings" panose="05000000000000000000" pitchFamily="2" charset="2"/>
              <a:buChar char="ü"/>
              <a:defRPr/>
            </a:pPr>
            <a:r>
              <a:rPr lang="en-GB" sz="2000" dirty="0">
                <a:solidFill>
                  <a:prstClr val="black"/>
                </a:solidFill>
                <a:latin typeface="Calibri" panose="020F0502020204030204"/>
              </a:rPr>
              <a:t>Don’t tell him your view of the application</a:t>
            </a:r>
          </a:p>
          <a:p>
            <a:pPr marL="342900" indent="-342900" defTabSz="457200">
              <a:buFont typeface="Wingdings" panose="05000000000000000000" pitchFamily="2" charset="2"/>
              <a:buChar char="ü"/>
              <a:defRPr/>
            </a:pPr>
            <a:r>
              <a:rPr lang="en-GB" sz="2000" dirty="0">
                <a:solidFill>
                  <a:prstClr val="black"/>
                </a:solidFill>
                <a:latin typeface="Calibri" panose="020F0502020204030204"/>
              </a:rPr>
              <a:t>Tell him that you will approach the matter at the meeting with an open mind and take all valid considerations into account in reaching a decision</a:t>
            </a:r>
          </a:p>
          <a:p>
            <a:pPr marL="342900" indent="-342900" defTabSz="457200">
              <a:buFont typeface="Wingdings" panose="05000000000000000000" pitchFamily="2" charset="2"/>
              <a:buChar char="ü"/>
              <a:defRPr/>
            </a:pPr>
            <a:r>
              <a:rPr lang="en-GB" sz="2000" dirty="0">
                <a:solidFill>
                  <a:prstClr val="black"/>
                </a:solidFill>
                <a:latin typeface="Calibri" panose="020F0502020204030204"/>
              </a:rPr>
              <a:t>Advise the constituent that they can make a formal objection to the Council</a:t>
            </a:r>
          </a:p>
          <a:p>
            <a:pPr marL="342900" indent="-342900" defTabSz="457200">
              <a:buFont typeface="Wingdings" panose="05000000000000000000" pitchFamily="2" charset="2"/>
              <a:buChar char="ü"/>
              <a:defRPr/>
            </a:pPr>
            <a:r>
              <a:rPr lang="en-GB" sz="2000" dirty="0">
                <a:solidFill>
                  <a:prstClr val="black"/>
                </a:solidFill>
                <a:latin typeface="Calibri" panose="020F0502020204030204"/>
              </a:rPr>
              <a:t>Advise the constituent to speak to a fellow ward member who is not on the Planning Committee who can speak for them at the Planning Committee</a:t>
            </a:r>
          </a:p>
          <a:p>
            <a:pPr marL="342900" indent="-342900" defTabSz="457200">
              <a:buFont typeface="Wingdings" panose="05000000000000000000" pitchFamily="2" charset="2"/>
              <a:buChar char="ü"/>
              <a:defRPr/>
            </a:pPr>
            <a:r>
              <a:rPr lang="en-GB" sz="2000" dirty="0">
                <a:solidFill>
                  <a:prstClr val="black"/>
                </a:solidFill>
                <a:latin typeface="Calibri" panose="020F0502020204030204"/>
              </a:rPr>
              <a:t>If receive material relating to application, do not respond and forward it to Development Management manager.</a:t>
            </a:r>
            <a:endParaRPr lang="en-GB" sz="1600" dirty="0">
              <a:solidFill>
                <a:prstClr val="black"/>
              </a:solidFill>
              <a:latin typeface="Calibri" panose="020F0502020204030204"/>
            </a:endParaRP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618140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C6BAD4-7DF2-4381-97D9-41644252A451}"/>
              </a:ext>
            </a:extLst>
          </p:cNvPr>
          <p:cNvSpPr/>
          <p:nvPr/>
        </p:nvSpPr>
        <p:spPr>
          <a:xfrm>
            <a:off x="2400301" y="2726901"/>
            <a:ext cx="6872719" cy="830997"/>
          </a:xfrm>
          <a:prstGeom prst="rect">
            <a:avLst/>
          </a:prstGeom>
        </p:spPr>
        <p:txBody>
          <a:bodyPr wrap="square">
            <a:spAutoFit/>
          </a:bodyPr>
          <a:lstStyle/>
          <a:p>
            <a:pPr lvl="0" defTabSz="457200"/>
            <a:r>
              <a:rPr lang="en-GB" sz="4800" b="1" dirty="0">
                <a:solidFill>
                  <a:schemeClr val="bg1"/>
                </a:solidFill>
                <a:effectLst>
                  <a:outerShdw blurRad="38100" dist="38100" dir="2700000" algn="tl">
                    <a:srgbClr val="000000">
                      <a:alpha val="43137"/>
                    </a:srgbClr>
                  </a:outerShdw>
                </a:effectLst>
                <a:latin typeface="Calibri" panose="020F0502020204030204"/>
              </a:rPr>
              <a:t>Standards Case Study</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22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 Case Study – Cllr </a:t>
            </a:r>
            <a:r>
              <a:rPr kumimoji="0" lang="en-GB" sz="36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Alberich</a:t>
            </a:r>
            <a:endPar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B8669B7-476C-439F-9FFA-5CA5F259C843}"/>
              </a:ext>
            </a:extLst>
          </p:cNvPr>
          <p:cNvSpPr txBox="1"/>
          <p:nvPr/>
        </p:nvSpPr>
        <p:spPr>
          <a:xfrm>
            <a:off x="793185" y="1479708"/>
            <a:ext cx="11259528" cy="35394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Cllr </a:t>
            </a:r>
            <a:r>
              <a:rPr kumimoji="0" lang="en-GB"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Alberich</a:t>
            </a:r>
            <a:endPar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Cllr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Alberich</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elected in the Borough of Valhalla Riverside Ward by-election.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 lives with his wife in the ward as a tenant at 13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Rheinview</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Towers in the Borough.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His wife owns and runs an internet jewellery manufacturing company (</a:t>
            </a:r>
            <a:r>
              <a:rPr kumimoji="0" lang="en-GB"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Rheingoldrings.com</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based in the borough. He has 10% of the shares she has the other 90%.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 </a:t>
            </a:r>
            <a:r>
              <a:rPr kumimoji="0" lang="en-GB" sz="20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only registers his home address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the Members register of Interests.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15782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 Case Study – Cllr </a:t>
            </a:r>
            <a:r>
              <a:rPr kumimoji="0" lang="en-GB" sz="36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Alberich</a:t>
            </a:r>
            <a:endPar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B8669B7-476C-439F-9FFA-5CA5F259C843}"/>
              </a:ext>
            </a:extLst>
          </p:cNvPr>
          <p:cNvSpPr txBox="1"/>
          <p:nvPr/>
        </p:nvSpPr>
        <p:spPr>
          <a:xfrm>
            <a:off x="780836" y="1808481"/>
            <a:ext cx="10419122" cy="3616375"/>
          </a:xfrm>
          <a:prstGeom prst="rect">
            <a:avLst/>
          </a:prstGeom>
          <a:noFill/>
        </p:spPr>
        <p:txBody>
          <a:bodyPr wrap="square" rtlCol="0">
            <a:spAutoFit/>
          </a:bodyPr>
          <a:lstStyle/>
          <a:p>
            <a:pPr marL="342900" indent="-342900" defTabSz="457200">
              <a:buFont typeface="Wingdings" panose="05000000000000000000" pitchFamily="2" charset="2"/>
              <a:buChar char="§"/>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there is a vacancy Cllr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Alberich</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immediately appointed to Valhalla Council’s Planning Committee</a:t>
            </a:r>
          </a:p>
          <a:p>
            <a:pPr marL="342900" indent="-342900" defTabSz="457200">
              <a:buFont typeface="Wingdings" panose="05000000000000000000" pitchFamily="2" charset="2"/>
              <a:buChar char="§"/>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Meanwhile</a:t>
            </a:r>
            <a:r>
              <a:rPr kumimoji="0" lang="en-GB"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Rheingoldrings.com</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wants to expand its manufacturing side by melting and re-casting old gold in a joint development with Fafner Furnaces Corp.</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two businesses jointly put in a planning application to Valhalla Council to build a gold and silver smelting factory on King Alfred’s Way, the land occupied by a now derelict burnt out bakery.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9388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 Case Study – Cllr </a:t>
            </a:r>
            <a:r>
              <a:rPr kumimoji="0" lang="en-GB" sz="36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Alberich</a:t>
            </a:r>
            <a:endPar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B8669B7-476C-439F-9FFA-5CA5F259C843}"/>
              </a:ext>
            </a:extLst>
          </p:cNvPr>
          <p:cNvSpPr txBox="1"/>
          <p:nvPr/>
        </p:nvSpPr>
        <p:spPr>
          <a:xfrm>
            <a:off x="793185" y="1851645"/>
            <a:ext cx="11259528" cy="3154710"/>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Discuss the various implications</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should Cllr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Alberich</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have done on election</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 Cllr Alberich sit in on </a:t>
            </a:r>
            <a:r>
              <a:rPr lang="en-GB" sz="2000" dirty="0">
                <a:solidFill>
                  <a:prstClr val="black"/>
                </a:solidFill>
                <a:latin typeface="Arial" panose="020B0604020202020204" pitchFamily="34" charset="0"/>
                <a:cs typeface="Arial" panose="020B0604020202020204" pitchFamily="34" charset="0"/>
              </a:rPr>
              <a:t>t</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Reingoldrings</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Fafner furnace planning application?</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sort of interest does he have?</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Could he get a dispensation?</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B498410-D3B9-4F38-93B7-C4FE36BD0578}"/>
              </a:ext>
            </a:extLst>
          </p:cNvPr>
          <p:cNvPicPr>
            <a:picLocks noChangeAspect="1"/>
          </p:cNvPicPr>
          <p:nvPr/>
        </p:nvPicPr>
        <p:blipFill>
          <a:blip r:embed="rId2"/>
          <a:stretch>
            <a:fillRect/>
          </a:stretch>
        </p:blipFill>
        <p:spPr>
          <a:xfrm>
            <a:off x="9516140" y="3444913"/>
            <a:ext cx="1956254" cy="2210767"/>
          </a:xfrm>
          <a:prstGeom prst="rect">
            <a:avLst/>
          </a:prstGeom>
        </p:spPr>
      </p:pic>
    </p:spTree>
    <p:extLst>
      <p:ext uri="{BB962C8B-B14F-4D97-AF65-F5344CB8AC3E}">
        <p14:creationId xmlns:p14="http://schemas.microsoft.com/office/powerpoint/2010/main" val="2519141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272716" y="658717"/>
            <a:ext cx="1125952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Example Case Study – Cllr </a:t>
            </a:r>
            <a:r>
              <a:rPr kumimoji="0" lang="en-GB" sz="36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Alberich</a:t>
            </a:r>
            <a:endParaRPr kumimoji="0" lang="en-GB" sz="3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B8669B7-476C-439F-9FFA-5CA5F259C843}"/>
              </a:ext>
            </a:extLst>
          </p:cNvPr>
          <p:cNvSpPr txBox="1"/>
          <p:nvPr/>
        </p:nvSpPr>
        <p:spPr>
          <a:xfrm>
            <a:off x="412003" y="1510530"/>
            <a:ext cx="11779997" cy="48474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Cllr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Alberich</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2000" b="0"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knowingly does not register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his interests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they?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a:solidFill>
                  <a:prstClr val="black"/>
                </a:solidFill>
                <a:latin typeface="Arial" panose="020B0604020202020204" pitchFamily="34" charset="0"/>
                <a:cs typeface="Arial" panose="020B0604020202020204" pitchFamily="34" charset="0"/>
              </a:rPr>
              <a:t>What are the</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consequences?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Cllr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Alberich</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does not declare his interest at the Planning Committee</a:t>
            </a:r>
          </a:p>
          <a:p>
            <a:pPr marR="0" lvl="0" algn="l" defTabSz="457200" rtl="0" eaLnBrk="1" fontAlgn="auto" latinLnBrk="0" hangingPunct="1">
              <a:lnSpc>
                <a:spcPct val="100000"/>
              </a:lnSpc>
              <a:spcBef>
                <a:spcPts val="0"/>
              </a:spcBef>
              <a:spcAft>
                <a:spcPts val="0"/>
              </a:spcAft>
              <a:buClrTx/>
              <a:buSzTx/>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What are the consequences?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Cllr Brunhilda is tipped off after the meeting and confronts Cllr Alberich outside the </a:t>
            </a:r>
            <a:r>
              <a:rPr lang="en-GB" sz="2000" dirty="0">
                <a:solidFill>
                  <a:prstClr val="black"/>
                </a:solidFill>
                <a:latin typeface="Arial" panose="020B0604020202020204" pitchFamily="34" charset="0"/>
                <a:cs typeface="Arial" panose="020B0604020202020204" pitchFamily="34" charset="0"/>
              </a:rPr>
              <a:t> town hall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who is unrepentant and roars out loud with laughter:  “too late, it’s done now ha ha ho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should Cllr </a:t>
            </a:r>
            <a:r>
              <a:rPr kumimoji="0" lang="en-GB" sz="20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Brunhilda</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could a court do?</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3669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4FB34D-F673-4E1F-BDC9-467B8F9841C3}"/>
              </a:ext>
            </a:extLst>
          </p:cNvPr>
          <p:cNvSpPr txBox="1"/>
          <p:nvPr/>
        </p:nvSpPr>
        <p:spPr>
          <a:xfrm>
            <a:off x="659756" y="833377"/>
            <a:ext cx="1125952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Standards - Training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2022</a:t>
            </a:r>
          </a:p>
        </p:txBody>
      </p:sp>
      <p:sp>
        <p:nvSpPr>
          <p:cNvPr id="3" name="TextBox 2">
            <a:extLst>
              <a:ext uri="{FF2B5EF4-FFF2-40B4-BE49-F238E27FC236}">
                <a16:creationId xmlns:a16="http://schemas.microsoft.com/office/drawing/2014/main" id="{EB8669B7-476C-439F-9FFA-5CA5F259C843}"/>
              </a:ext>
            </a:extLst>
          </p:cNvPr>
          <p:cNvSpPr txBox="1"/>
          <p:nvPr/>
        </p:nvSpPr>
        <p:spPr>
          <a:xfrm>
            <a:off x="272716" y="2302668"/>
            <a:ext cx="11779997" cy="35855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C00000"/>
                </a:solidFill>
                <a:effectLst/>
                <a:uLnTx/>
                <a:uFillTx/>
                <a:latin typeface="Calibri" panose="020F0502020204030204"/>
                <a:ea typeface="+mn-ea"/>
                <a:cs typeface="+mn-cs"/>
              </a:rPr>
              <a:t>Any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C00000"/>
                </a:solidFill>
                <a:effectLst/>
                <a:uLnTx/>
                <a:uFillTx/>
                <a:latin typeface="Calibri" panose="020F0502020204030204"/>
                <a:ea typeface="+mn-ea"/>
                <a:cs typeface="+mn-cs"/>
              </a:rPr>
              <a:t>Questions?</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6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7E6E6">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4747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41AFFA-F4C9-4F22-9538-D49339FD8358}"/>
              </a:ext>
            </a:extLst>
          </p:cNvPr>
          <p:cNvSpPr txBox="1"/>
          <p:nvPr/>
        </p:nvSpPr>
        <p:spPr>
          <a:xfrm>
            <a:off x="1168078" y="849419"/>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Different roles and responsibilities of Councillors</a:t>
            </a:r>
            <a:endParaRPr lang="en-US" sz="2800" b="1" dirty="0">
              <a:solidFill>
                <a:srgbClr val="C00000"/>
              </a:solidFill>
              <a:cs typeface="Arial" panose="020B0604020202020204" pitchFamily="34" charset="0"/>
            </a:endParaRPr>
          </a:p>
        </p:txBody>
      </p:sp>
      <p:sp>
        <p:nvSpPr>
          <p:cNvPr id="6" name="TextBox 5">
            <a:extLst>
              <a:ext uri="{FF2B5EF4-FFF2-40B4-BE49-F238E27FC236}">
                <a16:creationId xmlns:a16="http://schemas.microsoft.com/office/drawing/2014/main" id="{7B613C79-4D3B-4B5B-B4BB-6C920E43FF3E}"/>
              </a:ext>
            </a:extLst>
          </p:cNvPr>
          <p:cNvSpPr txBox="1"/>
          <p:nvPr/>
        </p:nvSpPr>
        <p:spPr>
          <a:xfrm>
            <a:off x="707882" y="2382559"/>
            <a:ext cx="9134761" cy="2185214"/>
          </a:xfrm>
          <a:prstGeom prst="rect">
            <a:avLst/>
          </a:prstGeom>
          <a:noFill/>
        </p:spPr>
        <p:txBody>
          <a:bodyPr wrap="square" rtlCol="0">
            <a:spAutoFit/>
          </a:bodyPr>
          <a:lstStyle/>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Member of the Planning Committee</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Code of Conduct / Planning Code of Conduct</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Membership of a political group</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Membership of the Cabinet</a:t>
            </a:r>
          </a:p>
          <a:p>
            <a:pPr marL="800100" lvl="1"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Member of the Council</a:t>
            </a:r>
          </a:p>
          <a:p>
            <a:pPr lvl="1" defTabSz="457200">
              <a:defRPr/>
            </a:pPr>
            <a:r>
              <a:rPr lang="en-GB" sz="1600" dirty="0">
                <a:solidFill>
                  <a:prstClr val="black"/>
                </a:solidFill>
                <a:latin typeface="Calibri" panose="020F0502020204030204"/>
              </a:rPr>
              <a:t>. </a:t>
            </a:r>
          </a:p>
        </p:txBody>
      </p:sp>
    </p:spTree>
    <p:extLst>
      <p:ext uri="{BB962C8B-B14F-4D97-AF65-F5344CB8AC3E}">
        <p14:creationId xmlns:p14="http://schemas.microsoft.com/office/powerpoint/2010/main" val="119050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05374A-AE81-499F-9F0B-3FE3E6AA8470}"/>
              </a:ext>
            </a:extLst>
          </p:cNvPr>
          <p:cNvSpPr txBox="1"/>
          <p:nvPr/>
        </p:nvSpPr>
        <p:spPr>
          <a:xfrm>
            <a:off x="1039170" y="359202"/>
            <a:ext cx="9855843" cy="9079409"/>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Member’s Code of Conduct and </a:t>
            </a:r>
          </a:p>
          <a:p>
            <a:pPr defTabSz="457200"/>
            <a:r>
              <a:rPr lang="en-GB" sz="2800" b="1" dirty="0">
                <a:solidFill>
                  <a:srgbClr val="C00000"/>
                </a:solidFill>
                <a:cs typeface="Arial" panose="020B0604020202020204" pitchFamily="34" charset="0"/>
              </a:rPr>
              <a:t>Code of Conduct for Planning Matters</a:t>
            </a:r>
          </a:p>
          <a:p>
            <a:pPr defTabSz="457200"/>
            <a:r>
              <a:rPr lang="en-GB" sz="2000" dirty="0"/>
              <a:t>The Councils Code of Conduct for Councillors is mandatory when a Councillor acts in the role of being a Member of the Council. Furthermore, an additional code of conduct applies when they act as a Member of the Planning Committee.</a:t>
            </a:r>
          </a:p>
          <a:p>
            <a:pPr defTabSz="457200"/>
            <a:endParaRPr lang="en-GB" sz="2000" dirty="0"/>
          </a:p>
          <a:p>
            <a:pPr defTabSz="457200"/>
            <a:r>
              <a:rPr lang="en-GB" sz="2000" dirty="0"/>
              <a:t>This Code of Conduct for Planning Matters sets out the rules and procedures for the Council’s Planning Committee when determining planning applications and considering site specific policy issues both in the lead up to and at a Planning Committee meeting. This Code is supplementary to the Councillors’ Code of Conduct at Chapter 1 of Part 5 of the Constitution. </a:t>
            </a:r>
          </a:p>
          <a:p>
            <a:pPr defTabSz="457200"/>
            <a:endParaRPr lang="en-GB" sz="2000" dirty="0"/>
          </a:p>
          <a:p>
            <a:pPr defTabSz="457200"/>
            <a:r>
              <a:rPr lang="en-GB" sz="2000" dirty="0"/>
              <a:t>Its objective is to protect the Council and individual Members from allegations of unfairness and maladministration and ensure the roles of all the parties be they Planning Committee Members, Officers, Be First, developers /applicants and objectors are understood.  Across the land more complaints are made about Planning Committee members than anything else. Please remember these meetings are filmed.</a:t>
            </a:r>
          </a:p>
          <a:p>
            <a:pPr defTabSz="457200"/>
            <a:endParaRPr lang="en-GB" sz="2000" b="1" dirty="0">
              <a:solidFill>
                <a:srgbClr val="C00000"/>
              </a:solidFill>
              <a:cs typeface="Arial" panose="020B0604020202020204" pitchFamily="34" charset="0"/>
            </a:endParaRPr>
          </a:p>
          <a:p>
            <a:pPr defTabSz="457200"/>
            <a:endParaRPr lang="en-GB" sz="2000" b="1" dirty="0">
              <a:solidFill>
                <a:srgbClr val="C00000"/>
              </a:solidFill>
              <a:cs typeface="Arial" panose="020B0604020202020204" pitchFamily="34" charset="0"/>
            </a:endParaRPr>
          </a:p>
          <a:p>
            <a:pPr defTabSz="457200"/>
            <a:endParaRPr lang="en-GB" sz="2000" b="1" dirty="0">
              <a:solidFill>
                <a:srgbClr val="C00000"/>
              </a:solidFill>
              <a:cs typeface="Arial" panose="020B0604020202020204" pitchFamily="34" charset="0"/>
            </a:endParaRPr>
          </a:p>
          <a:p>
            <a:pPr defTabSz="457200"/>
            <a:endParaRPr lang="en-GB" sz="2800" b="1" dirty="0">
              <a:solidFill>
                <a:srgbClr val="C00000"/>
              </a:solidFill>
              <a:cs typeface="Arial" panose="020B0604020202020204" pitchFamily="34" charset="0"/>
            </a:endParaRPr>
          </a:p>
          <a:p>
            <a:pPr defTabSz="457200"/>
            <a:endParaRPr lang="en-GB" sz="2800" b="1" dirty="0">
              <a:solidFill>
                <a:srgbClr val="C00000"/>
              </a:solidFill>
              <a:cs typeface="Arial" panose="020B0604020202020204" pitchFamily="34" charset="0"/>
            </a:endParaRPr>
          </a:p>
          <a:p>
            <a:pPr defTabSz="457200"/>
            <a:endParaRPr lang="en-GB" sz="2800" b="1" dirty="0">
              <a:solidFill>
                <a:srgbClr val="C00000"/>
              </a:solidFill>
              <a:cs typeface="Arial" panose="020B0604020202020204" pitchFamily="34" charset="0"/>
            </a:endParaRPr>
          </a:p>
          <a:p>
            <a:pPr defTabSz="457200"/>
            <a:endParaRPr lang="en-GB" sz="2800" b="1" dirty="0">
              <a:solidFill>
                <a:srgbClr val="C00000"/>
              </a:solidFill>
              <a:cs typeface="Arial" panose="020B0604020202020204" pitchFamily="34" charset="0"/>
            </a:endParaRPr>
          </a:p>
          <a:p>
            <a:pPr defTabSz="457200"/>
            <a:endParaRPr lang="en-GB" sz="2800" b="1" dirty="0">
              <a:solidFill>
                <a:srgbClr val="C00000"/>
              </a:solidFill>
              <a:cs typeface="Arial" panose="020B0604020202020204" pitchFamily="34" charset="0"/>
            </a:endParaRPr>
          </a:p>
          <a:p>
            <a:pPr defTabSz="457200"/>
            <a:endParaRPr lang="en-US" sz="2800" b="1" dirty="0">
              <a:solidFill>
                <a:srgbClr val="C00000"/>
              </a:solidFill>
              <a:cs typeface="Arial" panose="020B0604020202020204" pitchFamily="34" charset="0"/>
            </a:endParaRPr>
          </a:p>
        </p:txBody>
      </p:sp>
    </p:spTree>
    <p:extLst>
      <p:ext uri="{BB962C8B-B14F-4D97-AF65-F5344CB8AC3E}">
        <p14:creationId xmlns:p14="http://schemas.microsoft.com/office/powerpoint/2010/main" val="872608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EAC0AC-31E7-48B1-864E-0CBEAA781D18}"/>
              </a:ext>
            </a:extLst>
          </p:cNvPr>
          <p:cNvSpPr txBox="1"/>
          <p:nvPr/>
        </p:nvSpPr>
        <p:spPr>
          <a:xfrm>
            <a:off x="799561" y="712954"/>
            <a:ext cx="11259528"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Code of Conduct - The Nolan 7 Principles of Public Life</a:t>
            </a:r>
          </a:p>
        </p:txBody>
      </p:sp>
      <p:sp>
        <p:nvSpPr>
          <p:cNvPr id="3" name="TextBox 2">
            <a:extLst>
              <a:ext uri="{FF2B5EF4-FFF2-40B4-BE49-F238E27FC236}">
                <a16:creationId xmlns:a16="http://schemas.microsoft.com/office/drawing/2014/main" id="{E63E28B7-2494-4741-9E5E-A8BF5597CCD5}"/>
              </a:ext>
            </a:extLst>
          </p:cNvPr>
          <p:cNvSpPr txBox="1"/>
          <p:nvPr/>
        </p:nvSpPr>
        <p:spPr>
          <a:xfrm>
            <a:off x="793185" y="1376967"/>
            <a:ext cx="10605629" cy="5078313"/>
          </a:xfrm>
          <a:prstGeom prst="rect">
            <a:avLst/>
          </a:prstGeom>
          <a:noFill/>
        </p:spPr>
        <p:txBody>
          <a:bodyPr wrap="square" rtlCol="0">
            <a:spAutoFit/>
          </a:bodyPr>
          <a:lstStyle/>
          <a:p>
            <a:pPr defTabSz="457200">
              <a:spcAft>
                <a:spcPts val="600"/>
              </a:spcAft>
            </a:pPr>
            <a:r>
              <a:rPr lang="en-GB" sz="2000" b="1" dirty="0">
                <a:solidFill>
                  <a:prstClr val="black"/>
                </a:solidFill>
                <a:latin typeface="Arial" panose="020B0604020202020204" pitchFamily="34" charset="0"/>
                <a:cs typeface="Arial" panose="020B0604020202020204" pitchFamily="34" charset="0"/>
              </a:rPr>
              <a:t>SELFLESSNESS </a:t>
            </a:r>
          </a:p>
          <a:p>
            <a:pPr defTabSz="457200">
              <a:spcAft>
                <a:spcPts val="600"/>
              </a:spcAft>
            </a:pPr>
            <a:r>
              <a:rPr lang="en-GB" sz="2000" dirty="0">
                <a:solidFill>
                  <a:prstClr val="black"/>
                </a:solidFill>
                <a:latin typeface="Arial" panose="020B0604020202020204" pitchFamily="34" charset="0"/>
                <a:cs typeface="Arial" panose="020B0604020202020204" pitchFamily="34" charset="0"/>
              </a:rPr>
              <a:t>Holders of public office should act solely in terms of the public interest. </a:t>
            </a:r>
          </a:p>
          <a:p>
            <a:pPr defTabSz="457200">
              <a:spcAft>
                <a:spcPts val="600"/>
              </a:spcAft>
            </a:pPr>
            <a:r>
              <a:rPr lang="en-GB" sz="2000" b="1" dirty="0">
                <a:solidFill>
                  <a:prstClr val="black"/>
                </a:solidFill>
                <a:latin typeface="Arial" panose="020B0604020202020204" pitchFamily="34" charset="0"/>
                <a:cs typeface="Arial" panose="020B0604020202020204" pitchFamily="34" charset="0"/>
              </a:rPr>
              <a:t>INTEGRITY </a:t>
            </a:r>
          </a:p>
          <a:p>
            <a:pPr defTabSz="457200">
              <a:spcAft>
                <a:spcPts val="600"/>
              </a:spcAft>
            </a:pPr>
            <a:r>
              <a:rPr lang="en-GB" sz="2000" dirty="0">
                <a:solidFill>
                  <a:prstClr val="black"/>
                </a:solidFill>
                <a:latin typeface="Arial" panose="020B0604020202020204" pitchFamily="34" charset="0"/>
                <a:cs typeface="Arial" panose="020B0604020202020204" pitchFamily="34" charset="0"/>
              </a:rPr>
              <a:t>Holders of public office must avoid placing themselves under any obligation to people or organisations that might try inappropriately to influence them in their work. They should not act or take decisions in order to gain financial or other material benefits for themselves, their family, or their friends. They must declare and resolve any interests and relationships. </a:t>
            </a:r>
          </a:p>
          <a:p>
            <a:pPr defTabSz="457200">
              <a:spcAft>
                <a:spcPts val="600"/>
              </a:spcAft>
            </a:pPr>
            <a:r>
              <a:rPr lang="en-GB" sz="2000" b="1" dirty="0">
                <a:solidFill>
                  <a:prstClr val="black"/>
                </a:solidFill>
                <a:latin typeface="Arial" panose="020B0604020202020204" pitchFamily="34" charset="0"/>
                <a:cs typeface="Arial" panose="020B0604020202020204" pitchFamily="34" charset="0"/>
              </a:rPr>
              <a:t>OBJECTIVITY </a:t>
            </a:r>
          </a:p>
          <a:p>
            <a:pPr defTabSz="457200">
              <a:spcAft>
                <a:spcPts val="600"/>
              </a:spcAft>
            </a:pPr>
            <a:r>
              <a:rPr lang="en-GB" sz="2000" dirty="0">
                <a:solidFill>
                  <a:prstClr val="black"/>
                </a:solidFill>
                <a:latin typeface="Arial" panose="020B0604020202020204" pitchFamily="34" charset="0"/>
                <a:cs typeface="Arial" panose="020B0604020202020204" pitchFamily="34" charset="0"/>
              </a:rPr>
              <a:t>Holders of public office must act and take decisions impartially, fairly and on merit, using the best evidence and without discrimination or bias.</a:t>
            </a:r>
          </a:p>
          <a:p>
            <a:pPr defTabSz="457200">
              <a:spcAft>
                <a:spcPts val="600"/>
              </a:spcAft>
            </a:pPr>
            <a:r>
              <a:rPr lang="en-GB" sz="2000" b="1" dirty="0">
                <a:solidFill>
                  <a:prstClr val="black"/>
                </a:solidFill>
                <a:latin typeface="Arial" panose="020B0604020202020204" pitchFamily="34" charset="0"/>
                <a:cs typeface="Arial" panose="020B0604020202020204" pitchFamily="34" charset="0"/>
              </a:rPr>
              <a:t>ACCOUNTABILITY </a:t>
            </a:r>
          </a:p>
          <a:p>
            <a:pPr defTabSz="457200">
              <a:spcAft>
                <a:spcPts val="600"/>
              </a:spcAft>
            </a:pPr>
            <a:r>
              <a:rPr lang="en-GB" sz="2000" dirty="0">
                <a:solidFill>
                  <a:prstClr val="black"/>
                </a:solidFill>
                <a:latin typeface="Arial" panose="020B0604020202020204" pitchFamily="34" charset="0"/>
                <a:cs typeface="Arial" panose="020B0604020202020204" pitchFamily="34" charset="0"/>
              </a:rPr>
              <a:t>Holders of public office are accountable to the public for their decisions and actions and must submit themselves to the scrutiny necessary to ensure this.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98852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BAD307-1D2A-4FF7-9C55-9EF956D3FFBC}"/>
              </a:ext>
            </a:extLst>
          </p:cNvPr>
          <p:cNvSpPr txBox="1"/>
          <p:nvPr/>
        </p:nvSpPr>
        <p:spPr>
          <a:xfrm>
            <a:off x="793185" y="576978"/>
            <a:ext cx="11259528"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The Nolan 7 Principles of Public Life</a:t>
            </a:r>
          </a:p>
        </p:txBody>
      </p:sp>
      <p:sp>
        <p:nvSpPr>
          <p:cNvPr id="3" name="TextBox 2">
            <a:extLst>
              <a:ext uri="{FF2B5EF4-FFF2-40B4-BE49-F238E27FC236}">
                <a16:creationId xmlns:a16="http://schemas.microsoft.com/office/drawing/2014/main" id="{9EF46C24-34C5-42CF-BBA6-110AF78BA459}"/>
              </a:ext>
            </a:extLst>
          </p:cNvPr>
          <p:cNvSpPr txBox="1"/>
          <p:nvPr/>
        </p:nvSpPr>
        <p:spPr>
          <a:xfrm>
            <a:off x="793185" y="1479708"/>
            <a:ext cx="10605629" cy="4539704"/>
          </a:xfrm>
          <a:prstGeom prst="rect">
            <a:avLst/>
          </a:prstGeom>
          <a:noFill/>
        </p:spPr>
        <p:txBody>
          <a:bodyPr wrap="square" rtlCol="0">
            <a:spAutoFit/>
          </a:bodyPr>
          <a:lstStyle/>
          <a:p>
            <a:pPr defTabSz="457200"/>
            <a:r>
              <a:rPr lang="en-GB" sz="2000" b="1" dirty="0">
                <a:solidFill>
                  <a:prstClr val="black"/>
                </a:solidFill>
                <a:latin typeface="Arial" panose="020B0604020202020204" pitchFamily="34" charset="0"/>
                <a:cs typeface="Arial" panose="020B0604020202020204" pitchFamily="34" charset="0"/>
              </a:rPr>
              <a:t>OPENNESS </a:t>
            </a:r>
          </a:p>
          <a:p>
            <a:pPr defTabSz="457200"/>
            <a:r>
              <a:rPr lang="en-GB" sz="2000" dirty="0">
                <a:solidFill>
                  <a:prstClr val="black"/>
                </a:solidFill>
                <a:latin typeface="Arial" panose="020B0604020202020204" pitchFamily="34" charset="0"/>
                <a:cs typeface="Arial" panose="020B0604020202020204" pitchFamily="34" charset="0"/>
              </a:rPr>
              <a:t>Holders of public office should act and take decisions in an open and transparent manner. Information should not be withheld from the public unless there are clear and lawful reasons for so doing. </a:t>
            </a:r>
          </a:p>
          <a:p>
            <a:pPr defTabSz="457200"/>
            <a:endParaRPr lang="en-GB" sz="2000" dirty="0">
              <a:solidFill>
                <a:prstClr val="black"/>
              </a:solidFill>
              <a:latin typeface="Arial" panose="020B0604020202020204" pitchFamily="34" charset="0"/>
              <a:cs typeface="Arial" panose="020B0604020202020204" pitchFamily="34" charset="0"/>
            </a:endParaRPr>
          </a:p>
          <a:p>
            <a:pPr defTabSz="457200"/>
            <a:r>
              <a:rPr lang="en-GB" sz="2000" b="1" dirty="0">
                <a:solidFill>
                  <a:prstClr val="black"/>
                </a:solidFill>
                <a:latin typeface="Arial" panose="020B0604020202020204" pitchFamily="34" charset="0"/>
                <a:cs typeface="Arial" panose="020B0604020202020204" pitchFamily="34" charset="0"/>
              </a:rPr>
              <a:t>HONESTY </a:t>
            </a:r>
          </a:p>
          <a:p>
            <a:pPr defTabSz="457200"/>
            <a:r>
              <a:rPr lang="en-GB" sz="2000" dirty="0">
                <a:solidFill>
                  <a:prstClr val="black"/>
                </a:solidFill>
                <a:latin typeface="Arial" panose="020B0604020202020204" pitchFamily="34" charset="0"/>
                <a:cs typeface="Arial" panose="020B0604020202020204" pitchFamily="34" charset="0"/>
              </a:rPr>
              <a:t>Holders of public office should be truthful. </a:t>
            </a:r>
          </a:p>
          <a:p>
            <a:pPr defTabSz="457200"/>
            <a:endParaRPr lang="en-GB" sz="2000" dirty="0">
              <a:solidFill>
                <a:prstClr val="black"/>
              </a:solidFill>
              <a:latin typeface="Arial" panose="020B0604020202020204" pitchFamily="34" charset="0"/>
              <a:cs typeface="Arial" panose="020B0604020202020204" pitchFamily="34" charset="0"/>
            </a:endParaRPr>
          </a:p>
          <a:p>
            <a:pPr defTabSz="457200"/>
            <a:r>
              <a:rPr lang="en-GB" sz="2000" b="1" dirty="0">
                <a:solidFill>
                  <a:prstClr val="black"/>
                </a:solidFill>
                <a:latin typeface="Arial" panose="020B0604020202020204" pitchFamily="34" charset="0"/>
                <a:cs typeface="Arial" panose="020B0604020202020204" pitchFamily="34" charset="0"/>
              </a:rPr>
              <a:t>LEADERSHIP </a:t>
            </a:r>
          </a:p>
          <a:p>
            <a:pPr defTabSz="457200"/>
            <a:r>
              <a:rPr lang="en-GB" sz="2000" dirty="0">
                <a:solidFill>
                  <a:prstClr val="black"/>
                </a:solidFill>
                <a:latin typeface="Arial" panose="020B0604020202020204" pitchFamily="34" charset="0"/>
                <a:cs typeface="Arial" panose="020B0604020202020204" pitchFamily="34" charset="0"/>
              </a:rPr>
              <a:t>Holders of public office should exhibit these principles in their own behaviour. They should actively promote and robustly support the principles and be willing to challenge poor behaviour wherever it occurs.</a:t>
            </a:r>
          </a:p>
          <a:p>
            <a:pPr defTabSz="457200">
              <a:spcAft>
                <a:spcPts val="600"/>
              </a:spcAft>
            </a:pPr>
            <a:endParaRPr lang="en-GB" sz="2000" dirty="0">
              <a:solidFill>
                <a:prstClr val="black"/>
              </a:solidFill>
              <a:latin typeface="Calibri" panose="020F0502020204030204"/>
            </a:endParaRP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1524550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3669BE-5009-43C1-B2E1-C4DABF908A62}"/>
              </a:ext>
            </a:extLst>
          </p:cNvPr>
          <p:cNvSpPr txBox="1"/>
          <p:nvPr/>
        </p:nvSpPr>
        <p:spPr>
          <a:xfrm>
            <a:off x="1168078" y="512534"/>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Interests</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44335CF9-B921-4D18-AEAF-B116BF5027A2}"/>
              </a:ext>
            </a:extLst>
          </p:cNvPr>
          <p:cNvSpPr txBox="1"/>
          <p:nvPr/>
        </p:nvSpPr>
        <p:spPr>
          <a:xfrm>
            <a:off x="1041783" y="1479708"/>
            <a:ext cx="7743579" cy="1631216"/>
          </a:xfrm>
          <a:prstGeom prst="rect">
            <a:avLst/>
          </a:prstGeom>
          <a:noFill/>
        </p:spPr>
        <p:txBody>
          <a:bodyPr wrap="square" rtlCol="0">
            <a:spAutoFit/>
          </a:bodyPr>
          <a:lstStyle/>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Disclosable Pecuniary interests</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Development of Council owned land</a:t>
            </a:r>
          </a:p>
          <a:p>
            <a:pPr marL="342900" indent="-342900" defTabSz="457200">
              <a:buFont typeface="Wingdings" panose="05000000000000000000" pitchFamily="2" charset="2"/>
              <a:buChar char="ü"/>
              <a:defRPr/>
            </a:pPr>
            <a:r>
              <a:rPr lang="en-GB" sz="2000" dirty="0">
                <a:solidFill>
                  <a:prstClr val="black"/>
                </a:solidFill>
                <a:latin typeface="Arial" panose="020B0604020202020204" pitchFamily="34" charset="0"/>
                <a:cs typeface="Arial" panose="020B0604020202020204" pitchFamily="34" charset="0"/>
              </a:rPr>
              <a:t>Role of Councillor as an applicant</a:t>
            </a:r>
          </a:p>
          <a:p>
            <a:pPr lvl="1" defTabSz="457200">
              <a:defRPr/>
            </a:pPr>
            <a:r>
              <a:rPr lang="en-GB" sz="1600" dirty="0">
                <a:solidFill>
                  <a:prstClr val="black"/>
                </a:solidFill>
                <a:latin typeface="Calibri" panose="020F0502020204030204"/>
              </a:rPr>
              <a:t>. </a:t>
            </a:r>
          </a:p>
          <a:p>
            <a:pPr defTabSz="457200"/>
            <a:endParaRPr lang="en-US" sz="2400" dirty="0">
              <a:solidFill>
                <a:srgbClr val="E7E6E6">
                  <a:lumMod val="75000"/>
                </a:srgbClr>
              </a:solidFill>
              <a:cs typeface="Arial" panose="020B0604020202020204" pitchFamily="34" charset="0"/>
            </a:endParaRPr>
          </a:p>
        </p:txBody>
      </p:sp>
      <p:sp>
        <p:nvSpPr>
          <p:cNvPr id="4" name="TextBox 3">
            <a:extLst>
              <a:ext uri="{FF2B5EF4-FFF2-40B4-BE49-F238E27FC236}">
                <a16:creationId xmlns:a16="http://schemas.microsoft.com/office/drawing/2014/main" id="{76D25DBA-45F1-4C41-A1D0-B079FF7416F5}"/>
              </a:ext>
            </a:extLst>
          </p:cNvPr>
          <p:cNvSpPr txBox="1"/>
          <p:nvPr/>
        </p:nvSpPr>
        <p:spPr>
          <a:xfrm>
            <a:off x="791101" y="2909136"/>
            <a:ext cx="7743579" cy="2554545"/>
          </a:xfrm>
          <a:prstGeom prst="rect">
            <a:avLst/>
          </a:prstGeom>
          <a:noFill/>
        </p:spPr>
        <p:txBody>
          <a:bodyPr wrap="square" rtlCol="0">
            <a:spAutoFit/>
          </a:bodyPr>
          <a:lstStyle/>
          <a:p>
            <a:pPr>
              <a:defRPr/>
            </a:pPr>
            <a:r>
              <a:rPr lang="en-GB" sz="2000" dirty="0"/>
              <a:t>Section 30 Localism Act obligation to declare </a:t>
            </a:r>
            <a:r>
              <a:rPr lang="en-GB" sz="2000" i="1" dirty="0"/>
              <a:t>Disclosable Pecuniary Interest (DPI) on taking office.</a:t>
            </a:r>
          </a:p>
          <a:p>
            <a:pPr>
              <a:defRPr/>
            </a:pPr>
            <a:endParaRPr lang="en-GB" sz="2000" i="1" dirty="0"/>
          </a:p>
          <a:p>
            <a:pPr>
              <a:defRPr/>
            </a:pPr>
            <a:r>
              <a:rPr lang="en-GB" sz="2000" i="1" dirty="0"/>
              <a:t>Section 31 Localism Act states that a Member with a DPI cannot participate in a meeting in a matter where they have a DPI </a:t>
            </a:r>
            <a:br>
              <a:rPr lang="en-GB" sz="2000" dirty="0"/>
            </a:br>
            <a:endParaRPr lang="en-GB" sz="2000" b="1" dirty="0">
              <a:solidFill>
                <a:srgbClr val="FF0000"/>
              </a:solidFill>
            </a:endParaRPr>
          </a:p>
          <a:p>
            <a:pPr lvl="1">
              <a:defRPr/>
            </a:pPr>
            <a:r>
              <a:rPr lang="en-GB" sz="1600" dirty="0"/>
              <a:t>. </a:t>
            </a:r>
          </a:p>
          <a:p>
            <a:endParaRPr lang="en-US" sz="2400" dirty="0">
              <a:solidFill>
                <a:schemeClr val="bg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19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C3C070-AB45-4B5C-BA55-E04F83F55F57}"/>
              </a:ext>
            </a:extLst>
          </p:cNvPr>
          <p:cNvSpPr txBox="1"/>
          <p:nvPr/>
        </p:nvSpPr>
        <p:spPr>
          <a:xfrm>
            <a:off x="466236" y="555974"/>
            <a:ext cx="11259528"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Disclosable Pecuniary Interests (DPI’s)</a:t>
            </a:r>
          </a:p>
        </p:txBody>
      </p:sp>
      <p:sp>
        <p:nvSpPr>
          <p:cNvPr id="3" name="TextBox 2">
            <a:extLst>
              <a:ext uri="{FF2B5EF4-FFF2-40B4-BE49-F238E27FC236}">
                <a16:creationId xmlns:a16="http://schemas.microsoft.com/office/drawing/2014/main" id="{142E04B1-A659-406A-BD45-A15B366573F9}"/>
              </a:ext>
            </a:extLst>
          </p:cNvPr>
          <p:cNvSpPr txBox="1"/>
          <p:nvPr/>
        </p:nvSpPr>
        <p:spPr>
          <a:xfrm>
            <a:off x="206001" y="1274225"/>
            <a:ext cx="11779997" cy="5616922"/>
          </a:xfrm>
          <a:prstGeom prst="rect">
            <a:avLst/>
          </a:prstGeom>
          <a:noFill/>
        </p:spPr>
        <p:txBody>
          <a:bodyPr wrap="square" rtlCol="0">
            <a:spAutoFit/>
          </a:bodyPr>
          <a:lstStyle/>
          <a:p>
            <a:pPr defTabSz="457200">
              <a:spcAft>
                <a:spcPts val="600"/>
              </a:spcAft>
              <a:defRPr/>
            </a:pPr>
            <a:r>
              <a:rPr lang="en-GB" dirty="0">
                <a:solidFill>
                  <a:prstClr val="black"/>
                </a:solidFill>
                <a:latin typeface="Arial" panose="020B0604020202020204" pitchFamily="34" charset="0"/>
                <a:cs typeface="Arial" panose="020B0604020202020204" pitchFamily="34" charset="0"/>
              </a:rPr>
              <a:t>There are seven categories of DPI’s interests which must be declared by Members </a:t>
            </a:r>
            <a:r>
              <a:rPr lang="en-GB" u="sng" dirty="0">
                <a:solidFill>
                  <a:prstClr val="black"/>
                </a:solidFill>
                <a:highlight>
                  <a:srgbClr val="FFFF00"/>
                </a:highlight>
                <a:latin typeface="Arial" panose="020B0604020202020204" pitchFamily="34" charset="0"/>
                <a:cs typeface="Arial" panose="020B0604020202020204" pitchFamily="34" charset="0"/>
              </a:rPr>
              <a:t>and of their spouses </a:t>
            </a:r>
            <a:r>
              <a:rPr lang="en-GB" dirty="0">
                <a:solidFill>
                  <a:prstClr val="black"/>
                </a:solidFill>
                <a:latin typeface="Arial" panose="020B0604020202020204" pitchFamily="34" charset="0"/>
                <a:cs typeface="Arial" panose="020B0604020202020204" pitchFamily="34" charset="0"/>
              </a:rPr>
              <a:t>(or people who live together as such.) Spouses interests are treated as if they were the Members interests: </a:t>
            </a:r>
            <a:endParaRPr lang="en-GB" sz="1600" dirty="0">
              <a:solidFill>
                <a:prstClr val="black"/>
              </a:solidFill>
              <a:latin typeface="Arial" panose="020B0604020202020204" pitchFamily="34" charset="0"/>
              <a:cs typeface="Arial" panose="020B0604020202020204" pitchFamily="34" charset="0"/>
            </a:endParaRP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1 - </a:t>
            </a:r>
            <a:r>
              <a:rPr lang="en-GB" b="1" dirty="0">
                <a:solidFill>
                  <a:srgbClr val="C00000"/>
                </a:solidFill>
                <a:latin typeface="Arial" panose="020B0604020202020204" pitchFamily="34" charset="0"/>
                <a:cs typeface="Arial" panose="020B0604020202020204" pitchFamily="34" charset="0"/>
              </a:rPr>
              <a:t>Employment or business </a:t>
            </a:r>
            <a:r>
              <a:rPr lang="en-GB" dirty="0">
                <a:solidFill>
                  <a:prstClr val="black"/>
                </a:solidFill>
                <a:latin typeface="Arial" panose="020B0604020202020204" pitchFamily="34" charset="0"/>
                <a:cs typeface="Arial" panose="020B0604020202020204" pitchFamily="34" charset="0"/>
              </a:rPr>
              <a:t>- employment, office, trade, profession or vocation except those positions not carried for profit or gain </a:t>
            </a: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2 - </a:t>
            </a:r>
            <a:r>
              <a:rPr lang="en-GB" b="1" dirty="0">
                <a:solidFill>
                  <a:srgbClr val="C00000"/>
                </a:solidFill>
                <a:latin typeface="Arial" panose="020B0604020202020204" pitchFamily="34" charset="0"/>
                <a:cs typeface="Arial" panose="020B0604020202020204" pitchFamily="34" charset="0"/>
              </a:rPr>
              <a:t>Sponsorship</a:t>
            </a:r>
            <a:r>
              <a:rPr lang="en-GB" dirty="0">
                <a:solidFill>
                  <a:prstClr val="black"/>
                </a:solidFill>
                <a:latin typeface="Arial" panose="020B0604020202020204" pitchFamily="34" charset="0"/>
                <a:cs typeface="Arial" panose="020B0604020202020204" pitchFamily="34" charset="0"/>
              </a:rPr>
              <a:t>- Must give details  of any person or body, except the Council, who has made a payment to them  in respect of election expenses or any other expenses incurred by the Member in their duties in the last 12 months</a:t>
            </a: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3 - </a:t>
            </a:r>
            <a:r>
              <a:rPr lang="en-GB" b="1" dirty="0">
                <a:solidFill>
                  <a:srgbClr val="C00000"/>
                </a:solidFill>
                <a:latin typeface="Arial" panose="020B0604020202020204" pitchFamily="34" charset="0"/>
                <a:cs typeface="Arial" panose="020B0604020202020204" pitchFamily="34" charset="0"/>
              </a:rPr>
              <a:t>Contracts</a:t>
            </a:r>
            <a:r>
              <a:rPr lang="en-GB" dirty="0">
                <a:solidFill>
                  <a:prstClr val="black"/>
                </a:solidFill>
                <a:latin typeface="Arial" panose="020B0604020202020204" pitchFamily="34" charset="0"/>
                <a:cs typeface="Arial" panose="020B0604020202020204" pitchFamily="34" charset="0"/>
              </a:rPr>
              <a:t> -  All contracts of which the Member is aware that they have  with the Council</a:t>
            </a: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4 - </a:t>
            </a:r>
            <a:r>
              <a:rPr lang="en-GB" b="1" dirty="0">
                <a:solidFill>
                  <a:srgbClr val="C00000"/>
                </a:solidFill>
                <a:latin typeface="Arial" panose="020B0604020202020204" pitchFamily="34" charset="0"/>
                <a:cs typeface="Arial" panose="020B0604020202020204" pitchFamily="34" charset="0"/>
              </a:rPr>
              <a:t>Land &amp; Property </a:t>
            </a:r>
            <a:r>
              <a:rPr lang="en-GB" dirty="0">
                <a:solidFill>
                  <a:prstClr val="black"/>
                </a:solidFill>
                <a:latin typeface="Arial" panose="020B0604020202020204" pitchFamily="34" charset="0"/>
                <a:cs typeface="Arial" panose="020B0604020202020204" pitchFamily="34" charset="0"/>
              </a:rPr>
              <a:t>- Any land or property in the Barking and Dagenham Council  area owned by the Member </a:t>
            </a: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5 -  </a:t>
            </a:r>
            <a:r>
              <a:rPr lang="en-GB" b="1" dirty="0">
                <a:solidFill>
                  <a:srgbClr val="C00000"/>
                </a:solidFill>
                <a:latin typeface="Arial" panose="020B0604020202020204" pitchFamily="34" charset="0"/>
                <a:cs typeface="Arial" panose="020B0604020202020204" pitchFamily="34" charset="0"/>
              </a:rPr>
              <a:t>Licences to Occupy Land- </a:t>
            </a:r>
            <a:r>
              <a:rPr lang="en-GB" dirty="0">
                <a:solidFill>
                  <a:prstClr val="black"/>
                </a:solidFill>
                <a:latin typeface="Arial" panose="020B0604020202020204" pitchFamily="34" charset="0"/>
                <a:cs typeface="Arial" panose="020B0604020202020204" pitchFamily="34" charset="0"/>
              </a:rPr>
              <a:t>Any land in the Barking and Dagenham Council area which  the Member has right either alone or jointly with another to occupy for 28 days or longer</a:t>
            </a: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6 -  </a:t>
            </a:r>
            <a:r>
              <a:rPr lang="en-GB" b="1" dirty="0">
                <a:solidFill>
                  <a:srgbClr val="C00000"/>
                </a:solidFill>
                <a:latin typeface="Arial" panose="020B0604020202020204" pitchFamily="34" charset="0"/>
                <a:cs typeface="Arial" panose="020B0604020202020204" pitchFamily="34" charset="0"/>
              </a:rPr>
              <a:t>Corporate Tenancies- </a:t>
            </a:r>
            <a:r>
              <a:rPr lang="en-GB" dirty="0">
                <a:solidFill>
                  <a:prstClr val="black"/>
                </a:solidFill>
                <a:latin typeface="Arial" panose="020B0604020202020204" pitchFamily="34" charset="0"/>
                <a:cs typeface="Arial" panose="020B0604020202020204" pitchFamily="34" charset="0"/>
              </a:rPr>
              <a:t>Any tenancies of property of which the Member is aware where the landlord is the Council, and the tenant is either a firm in which the Member is a partner or a company Director </a:t>
            </a:r>
          </a:p>
          <a:p>
            <a:pPr defTabSz="457200">
              <a:spcAft>
                <a:spcPts val="600"/>
              </a:spcAft>
              <a:defRPr/>
            </a:pPr>
            <a:r>
              <a:rPr lang="en-GB" dirty="0">
                <a:solidFill>
                  <a:prstClr val="black"/>
                </a:solidFill>
                <a:latin typeface="Arial" panose="020B0604020202020204" pitchFamily="34" charset="0"/>
                <a:cs typeface="Arial" panose="020B0604020202020204" pitchFamily="34" charset="0"/>
              </a:rPr>
              <a:t> 7-  </a:t>
            </a:r>
            <a:r>
              <a:rPr lang="en-GB" b="1" dirty="0">
                <a:solidFill>
                  <a:srgbClr val="C00000"/>
                </a:solidFill>
                <a:latin typeface="Arial" panose="020B0604020202020204" pitchFamily="34" charset="0"/>
                <a:cs typeface="Arial" panose="020B0604020202020204" pitchFamily="34" charset="0"/>
              </a:rPr>
              <a:t>Securities</a:t>
            </a:r>
            <a:r>
              <a:rPr lang="en-GB" dirty="0">
                <a:solidFill>
                  <a:prstClr val="black"/>
                </a:solidFill>
                <a:latin typeface="Arial" panose="020B0604020202020204" pitchFamily="34" charset="0"/>
                <a:cs typeface="Arial" panose="020B0604020202020204" pitchFamily="34" charset="0"/>
              </a:rPr>
              <a:t>- list the names of any business active in the Barking and Dagenham Council area in which the Member has a beneficial interest that either exceeds the nominal value of £25,000 or one hundredth (1%) of the total issued share capital of that body</a:t>
            </a:r>
          </a:p>
          <a:p>
            <a:pPr defTabSz="457200">
              <a:spcAft>
                <a:spcPts val="600"/>
              </a:spcAft>
            </a:pPr>
            <a:endParaRPr lang="en-GB" sz="2000" dirty="0">
              <a:solidFill>
                <a:prstClr val="black"/>
              </a:solidFill>
              <a:latin typeface="Calibri" panose="020F0502020204030204"/>
            </a:endParaRP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125849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CD3043-4859-4FC8-86EC-9D133FDC8351}"/>
              </a:ext>
            </a:extLst>
          </p:cNvPr>
          <p:cNvSpPr txBox="1"/>
          <p:nvPr/>
        </p:nvSpPr>
        <p:spPr>
          <a:xfrm>
            <a:off x="820178" y="352114"/>
            <a:ext cx="9855843" cy="523220"/>
          </a:xfrm>
          <a:prstGeom prst="rect">
            <a:avLst/>
          </a:prstGeom>
          <a:noFill/>
        </p:spPr>
        <p:txBody>
          <a:bodyPr wrap="square" rtlCol="0">
            <a:spAutoFit/>
          </a:bodyPr>
          <a:lstStyle/>
          <a:p>
            <a:pPr defTabSz="457200"/>
            <a:r>
              <a:rPr lang="en-GB" sz="2800" b="1" dirty="0">
                <a:solidFill>
                  <a:srgbClr val="C00000"/>
                </a:solidFill>
                <a:cs typeface="Arial" panose="020B0604020202020204" pitchFamily="34" charset="0"/>
              </a:rPr>
              <a:t>Disclosable Pecuniary Interests – Cannot Participate</a:t>
            </a:r>
            <a:endParaRPr lang="en-US" sz="2800" b="1" dirty="0">
              <a:solidFill>
                <a:srgbClr val="C00000"/>
              </a:solidFill>
              <a:cs typeface="Arial" panose="020B0604020202020204" pitchFamily="34" charset="0"/>
            </a:endParaRPr>
          </a:p>
        </p:txBody>
      </p:sp>
      <p:sp>
        <p:nvSpPr>
          <p:cNvPr id="3" name="TextBox 2">
            <a:extLst>
              <a:ext uri="{FF2B5EF4-FFF2-40B4-BE49-F238E27FC236}">
                <a16:creationId xmlns:a16="http://schemas.microsoft.com/office/drawing/2014/main" id="{20E8A2A2-58DE-490B-8F8E-07903A4A9552}"/>
              </a:ext>
            </a:extLst>
          </p:cNvPr>
          <p:cNvSpPr txBox="1"/>
          <p:nvPr/>
        </p:nvSpPr>
        <p:spPr>
          <a:xfrm>
            <a:off x="979336" y="1624547"/>
            <a:ext cx="7743579" cy="4524315"/>
          </a:xfrm>
          <a:prstGeom prst="rect">
            <a:avLst/>
          </a:prstGeom>
          <a:noFill/>
        </p:spPr>
        <p:txBody>
          <a:bodyPr wrap="square" rtlCol="0">
            <a:spAutoFit/>
          </a:bodyPr>
          <a:lstStyle/>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If you have a DPI you cannot take part without a Dispensation. These are granted by the Monitoring Officer or on occasions by the Audit &amp; Standards Committee</a:t>
            </a:r>
          </a:p>
          <a:p>
            <a:pPr marL="342900" indent="-342900" defTabSz="457200">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So always scan the Agenda when receive it and make sure you don’t have a DPI</a:t>
            </a:r>
          </a:p>
          <a:p>
            <a:pPr marL="342900" indent="-342900" defTabSz="457200">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a:p>
            <a:pPr marL="342900" indent="-342900" defTabSz="457200">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In a nutshell to knowingly take part in a meeting with a </a:t>
            </a:r>
            <a:r>
              <a:rPr lang="en-GB" sz="2400" i="1" dirty="0">
                <a:solidFill>
                  <a:prstClr val="black"/>
                </a:solidFill>
                <a:latin typeface="Arial" panose="020B0604020202020204" pitchFamily="34" charset="0"/>
                <a:cs typeface="Arial" panose="020B0604020202020204" pitchFamily="34" charset="0"/>
              </a:rPr>
              <a:t>Disclosable Pecuniary Interest without a Dispensation </a:t>
            </a:r>
            <a:r>
              <a:rPr lang="en-GB" sz="2400" dirty="0">
                <a:solidFill>
                  <a:prstClr val="black"/>
                </a:solidFill>
                <a:latin typeface="Arial" panose="020B0604020202020204" pitchFamily="34" charset="0"/>
                <a:cs typeface="Arial" panose="020B0604020202020204" pitchFamily="34" charset="0"/>
              </a:rPr>
              <a:t>is a criminal offence. </a:t>
            </a:r>
          </a:p>
          <a:p>
            <a:pPr defTabSz="457200"/>
            <a:endParaRPr lang="en-US" sz="2400" dirty="0">
              <a:solidFill>
                <a:srgbClr val="E7E6E6">
                  <a:lumMod val="75000"/>
                </a:srgbClr>
              </a:solidFill>
              <a:cs typeface="Arial" panose="020B0604020202020204" pitchFamily="34" charset="0"/>
            </a:endParaRPr>
          </a:p>
        </p:txBody>
      </p:sp>
    </p:spTree>
    <p:extLst>
      <p:ext uri="{BB962C8B-B14F-4D97-AF65-F5344CB8AC3E}">
        <p14:creationId xmlns:p14="http://schemas.microsoft.com/office/powerpoint/2010/main" val="32752005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_dlc_DocId xmlns="25c1d7f5-1087-43d3-ada6-d5077554a8bf">FWFCFNS5NK33-794838678-694527</_dlc_DocId>
    <_dlc_DocIdUrl xmlns="25c1d7f5-1087-43d3-ada6-d5077554a8bf">
      <Url>https://lbbd.sharepoint.com/teams/T0790-INT-LAWG-LBBD-Legal/_layouts/15/DocIdRedir.aspx?ID=FWFCFNS5NK33-794838678-694527</Url>
      <Description>FWFCFNS5NK33-794838678-694527</Description>
    </_dlc_DocIdUrl>
  </documentManagement>
</p:properties>
</file>

<file path=customXml/item2.xml><?xml version="1.0" encoding="utf-8"?>
<?mso-contentType ?>
<SharedContentType xmlns="Microsoft.SharePoint.Taxonomy.ContentTypeSync" SourceId="59fa423a-319c-4486-99a4-febc348d8de0" ContentTypeId="0x0101003D111B80989C2F48A98656A918A919A0"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339A396F53842340AB553DE2B715D213" ma:contentTypeVersion="1629" ma:contentTypeDescription="Document with LGCS and Type of Content Classification" ma:contentTypeScope="" ma:versionID="8589ed38b1a2df5690d55141abff0a19">
  <xsd:schema xmlns:xsd="http://www.w3.org/2001/XMLSchema" xmlns:xs="http://www.w3.org/2001/XMLSchema" xmlns:p="http://schemas.microsoft.com/office/2006/metadata/properties" xmlns:ns2="6f247cf5-36db-4625-96bb-fe9ae63417ad" xmlns:ns3="25c1d7f5-1087-43d3-ada6-d5077554a8bf" targetNamespace="http://schemas.microsoft.com/office/2006/metadata/properties" ma:root="true" ma:fieldsID="7962f6db15a17ca4a3d1cb4844dc4131" ns2:_="" ns3:_="">
    <xsd:import namespace="6f247cf5-36db-4625-96bb-fe9ae63417ad"/>
    <xsd:import namespace="25c1d7f5-1087-43d3-ada6-d5077554a8bf"/>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56c6adf-ff7b-489d-8b77-770d6e5e5937}" ma:internalName="TaxCatchAll" ma:showField="CatchAllData" ma:web="25c1d7f5-1087-43d3-ada6-d5077554a8b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56c6adf-ff7b-489d-8b77-770d6e5e5937}" ma:internalName="TaxCatchAllLabel" ma:readOnly="true" ma:showField="CatchAllDataLabel" ma:web="25c1d7f5-1087-43d3-ada6-d5077554a8bf">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c1d7f5-1087-43d3-ada6-d5077554a8bf"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C96992-465D-4247-A67D-172E6455C3D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f806f79-4d00-485c-8414-e94cb1a4e87a"/>
    <ds:schemaRef ds:uri="http://purl.org/dc/terms/"/>
    <ds:schemaRef ds:uri="http://schemas.openxmlformats.org/package/2006/metadata/core-properties"/>
    <ds:schemaRef ds:uri="f2246d44-6f4b-4c5e-bb0d-fc8c3f6d8cc9"/>
    <ds:schemaRef ds:uri="http://www.w3.org/XML/1998/namespace"/>
    <ds:schemaRef ds:uri="http://purl.org/dc/dcmitype/"/>
    <ds:schemaRef ds:uri="6f247cf5-36db-4625-96bb-fe9ae63417ad"/>
    <ds:schemaRef ds:uri="25c1d7f5-1087-43d3-ada6-d5077554a8bf"/>
  </ds:schemaRefs>
</ds:datastoreItem>
</file>

<file path=customXml/itemProps2.xml><?xml version="1.0" encoding="utf-8"?>
<ds:datastoreItem xmlns:ds="http://schemas.openxmlformats.org/officeDocument/2006/customXml" ds:itemID="{706CA53A-7A0D-47EA-8BE3-7F613ADA100C}">
  <ds:schemaRefs>
    <ds:schemaRef ds:uri="Microsoft.SharePoint.Taxonomy.ContentTypeSync"/>
  </ds:schemaRefs>
</ds:datastoreItem>
</file>

<file path=customXml/itemProps3.xml><?xml version="1.0" encoding="utf-8"?>
<ds:datastoreItem xmlns:ds="http://schemas.openxmlformats.org/officeDocument/2006/customXml" ds:itemID="{A4EA2FB4-E7A4-4528-9893-57038BD3AFB3}">
  <ds:schemaRefs>
    <ds:schemaRef ds:uri="http://schemas.microsoft.com/sharepoint/events"/>
  </ds:schemaRefs>
</ds:datastoreItem>
</file>

<file path=customXml/itemProps4.xml><?xml version="1.0" encoding="utf-8"?>
<ds:datastoreItem xmlns:ds="http://schemas.openxmlformats.org/officeDocument/2006/customXml" ds:itemID="{47EF8FBD-5E4D-4254-939D-CBA9E3FCD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25c1d7f5-1087-43d3-ada6-d5077554a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DD4FDD9-CBA3-4AC8-AD59-77EAECE3F6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Custom Design</Template>
  <TotalTime>1783</TotalTime>
  <Words>2804</Words>
  <Application>Microsoft Office PowerPoint</Application>
  <PresentationFormat>Widescreen</PresentationFormat>
  <Paragraphs>224</Paragraphs>
  <Slides>28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Wingdings</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Feild Paul</cp:lastModifiedBy>
  <cp:revision>59</cp:revision>
  <dcterms:created xsi:type="dcterms:W3CDTF">2019-01-21T16:24:01Z</dcterms:created>
  <dcterms:modified xsi:type="dcterms:W3CDTF">2022-05-17T17:42:15Z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0x0101003D111B80989C2F48A98656A918A919A000339A396F53842340AB553DE2B715D213</vt:lpwstr>
  </property>
  <property fmtid="{D5CDD505-2E9C-101B-9397-08002B2CF9AE}" pid="3" name="Order">
    <vt:r8>22918200</vt:r8>
  </property>
  <property fmtid="{D5CDD505-2E9C-101B-9397-08002B2CF9AE}" pid="4" name="LGCS">
    <vt:lpwstr/>
  </property>
  <property fmtid="{D5CDD505-2E9C-101B-9397-08002B2CF9AE}" pid="5" name="CType">
    <vt:lpwstr/>
  </property>
  <property fmtid="{D5CDD505-2E9C-101B-9397-08002B2CF9AE}" pid="6" name="_dlc_DocIdItemGuid">
    <vt:lpwstr>f4c6fe94-d6ef-40c6-a50a-29a50c0a322d</vt:lpwstr>
  </property>
  <property fmtid="{D5CDD505-2E9C-101B-9397-08002B2CF9AE}" pid="7" name="a8455ed1fd22475083a09a91de16b8fd">
    <vt:lpwstr/>
  </property>
  <property fmtid="{D5CDD505-2E9C-101B-9397-08002B2CF9AE}" pid="8" name="Financial_x0020_Year">
    <vt:lpwstr/>
  </property>
  <property fmtid="{D5CDD505-2E9C-101B-9397-08002B2CF9AE}" pid="9" name="Financial Year">
    <vt:lpwstr/>
  </property>
</Properties>
</file>