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4"/>
  </p:notesMasterIdLst>
  <p:sldIdLst>
    <p:sldId id="256" r:id="rId6"/>
    <p:sldId id="2145705862" r:id="rId7"/>
    <p:sldId id="2145705883" r:id="rId8"/>
    <p:sldId id="838839965" r:id="rId9"/>
    <p:sldId id="838839966" r:id="rId10"/>
    <p:sldId id="2145705884" r:id="rId11"/>
    <p:sldId id="838839958" r:id="rId12"/>
    <p:sldId id="2145705885" r:id="rId13"/>
    <p:sldId id="2145705856" r:id="rId14"/>
    <p:sldId id="2145705857" r:id="rId15"/>
    <p:sldId id="2145705860" r:id="rId16"/>
    <p:sldId id="2145705881" r:id="rId17"/>
    <p:sldId id="2145705861" r:id="rId18"/>
    <p:sldId id="2145705887" r:id="rId19"/>
    <p:sldId id="2145705877" r:id="rId20"/>
    <p:sldId id="838839949" r:id="rId21"/>
    <p:sldId id="838839950" r:id="rId22"/>
    <p:sldId id="2145705855" r:id="rId23"/>
    <p:sldId id="2145705870" r:id="rId24"/>
    <p:sldId id="2145705886" r:id="rId25"/>
    <p:sldId id="2145705871" r:id="rId26"/>
    <p:sldId id="2145705888" r:id="rId27"/>
    <p:sldId id="2145705889" r:id="rId28"/>
    <p:sldId id="2145705890" r:id="rId29"/>
    <p:sldId id="2145705891" r:id="rId30"/>
    <p:sldId id="2145705880" r:id="rId31"/>
    <p:sldId id="2145705892" r:id="rId32"/>
    <p:sldId id="2145705893" r:id="rId33"/>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623511-6D65-4D00-B835-C0D92176C280}">
          <p14:sldIdLst>
            <p14:sldId id="256"/>
            <p14:sldId id="2145705862"/>
            <p14:sldId id="2145705883"/>
            <p14:sldId id="838839965"/>
            <p14:sldId id="838839966"/>
            <p14:sldId id="2145705884"/>
            <p14:sldId id="838839958"/>
            <p14:sldId id="2145705885"/>
            <p14:sldId id="2145705856"/>
            <p14:sldId id="2145705857"/>
            <p14:sldId id="2145705860"/>
            <p14:sldId id="2145705881"/>
            <p14:sldId id="2145705861"/>
            <p14:sldId id="2145705887"/>
            <p14:sldId id="2145705877"/>
            <p14:sldId id="838839949"/>
            <p14:sldId id="838839950"/>
            <p14:sldId id="2145705855"/>
            <p14:sldId id="2145705870"/>
            <p14:sldId id="2145705886"/>
            <p14:sldId id="2145705871"/>
            <p14:sldId id="2145705888"/>
            <p14:sldId id="2145705889"/>
            <p14:sldId id="2145705890"/>
            <p14:sldId id="2145705891"/>
            <p14:sldId id="2145705880"/>
            <p14:sldId id="2145705892"/>
            <p14:sldId id="2145705893"/>
          </p14:sldIdLst>
        </p14:section>
      </p14:sectionLst>
    </p:ext>
    <p:ext uri="{EFAFB233-063F-42B5-8137-9DF3F51BA10A}">
      <p15:sldGuideLst xmlns:p15="http://schemas.microsoft.com/office/powerpoint/2012/main">
        <p15:guide id="1" orient="horz" pos="459" userDrawn="1">
          <p15:clr>
            <a:srgbClr val="A4A3A4"/>
          </p15:clr>
        </p15:guide>
        <p15:guide id="2" pos="370" userDrawn="1">
          <p15:clr>
            <a:srgbClr val="A4A3A4"/>
          </p15:clr>
        </p15:guide>
        <p15:guide id="3" orient="horz" pos="845" userDrawn="1">
          <p15:clr>
            <a:srgbClr val="A4A3A4"/>
          </p15:clr>
        </p15:guide>
        <p15:guide id="4" pos="8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2F3C20-DE09-718A-9C5B-87FAB0B9900F}" name="Jacqui McGrath" initials="JM" userId="S::jacqui.mcgrath@lbbd.gov.uk::8ed6ff14-8ed1-402d-895f-149a48da7d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0311"/>
    <a:srgbClr val="0A6FB7"/>
    <a:srgbClr val="4472C4"/>
    <a:srgbClr val="CC99FF"/>
    <a:srgbClr val="7A869B"/>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46B31-B266-42AE-989A-2FF96ED17B83}" v="193" dt="2024-02-28T15:29:40.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59" d="100"/>
          <a:sy n="59" d="100"/>
        </p:scale>
        <p:origin x="936" y="36"/>
      </p:cViewPr>
      <p:guideLst>
        <p:guide orient="horz" pos="459"/>
        <p:guide pos="370"/>
        <p:guide orient="horz" pos="845"/>
        <p:guide pos="8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6A286-14E9-4D4C-8AA9-B367988301BB}"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GB"/>
        </a:p>
      </dgm:t>
    </dgm:pt>
    <dgm:pt modelId="{8CDF2F18-FDB8-4A8A-8F36-740BC99E22F7}">
      <dgm:prSet phldrT="[Text]"/>
      <dgm:spPr/>
      <dgm:t>
        <a:bodyPr/>
        <a:lstStyle/>
        <a:p>
          <a:r>
            <a:rPr lang="en-GB"/>
            <a:t>Hub</a:t>
          </a:r>
        </a:p>
      </dgm:t>
    </dgm:pt>
    <dgm:pt modelId="{F0A5ECD3-BE9E-41FB-95F9-D272E6836F46}" type="parTrans" cxnId="{E7198CC0-F849-498B-BE4F-788E4A7242AA}">
      <dgm:prSet/>
      <dgm:spPr/>
      <dgm:t>
        <a:bodyPr/>
        <a:lstStyle/>
        <a:p>
          <a:endParaRPr lang="en-GB"/>
        </a:p>
      </dgm:t>
    </dgm:pt>
    <dgm:pt modelId="{0D517EB3-6396-4874-A1B9-EFD373C86114}" type="sibTrans" cxnId="{E7198CC0-F849-498B-BE4F-788E4A7242AA}">
      <dgm:prSet/>
      <dgm:spPr/>
      <dgm:t>
        <a:bodyPr/>
        <a:lstStyle/>
        <a:p>
          <a:endParaRPr lang="en-GB"/>
        </a:p>
      </dgm:t>
    </dgm:pt>
    <dgm:pt modelId="{25EC07AF-5F7A-40C9-8EEB-4889E504BC2E}">
      <dgm:prSet phldrT="[Text]"/>
      <dgm:spPr/>
      <dgm:t>
        <a:bodyPr/>
        <a:lstStyle/>
        <a:p>
          <a:r>
            <a:rPr lang="en-GB"/>
            <a:t>Hub</a:t>
          </a:r>
        </a:p>
      </dgm:t>
    </dgm:pt>
    <dgm:pt modelId="{8E7F5FF4-3A8E-4FCC-B416-234EFD457B47}" type="parTrans" cxnId="{27DBA2C8-7FA2-4E0A-99B9-E84C6F9F4428}">
      <dgm:prSet/>
      <dgm:spPr/>
      <dgm:t>
        <a:bodyPr/>
        <a:lstStyle/>
        <a:p>
          <a:endParaRPr lang="en-GB"/>
        </a:p>
      </dgm:t>
    </dgm:pt>
    <dgm:pt modelId="{FB26A1A6-0601-462C-A80F-D399179D9522}" type="sibTrans" cxnId="{27DBA2C8-7FA2-4E0A-99B9-E84C6F9F4428}">
      <dgm:prSet/>
      <dgm:spPr/>
      <dgm:t>
        <a:bodyPr/>
        <a:lstStyle/>
        <a:p>
          <a:endParaRPr lang="en-GB"/>
        </a:p>
      </dgm:t>
    </dgm:pt>
    <dgm:pt modelId="{687E12FE-BB68-4A04-8933-356024D19DFC}">
      <dgm:prSet phldrT="[Text]"/>
      <dgm:spPr/>
      <dgm:t>
        <a:bodyPr/>
        <a:lstStyle/>
        <a:p>
          <a:r>
            <a:rPr lang="en-GB"/>
            <a:t>Hub</a:t>
          </a:r>
        </a:p>
      </dgm:t>
    </dgm:pt>
    <dgm:pt modelId="{4CF26776-331A-4245-9228-032657D00A0D}" type="parTrans" cxnId="{57E51529-DFD7-4F3D-BB44-1DEB1E0D50F7}">
      <dgm:prSet/>
      <dgm:spPr/>
      <dgm:t>
        <a:bodyPr/>
        <a:lstStyle/>
        <a:p>
          <a:endParaRPr lang="en-GB"/>
        </a:p>
      </dgm:t>
    </dgm:pt>
    <dgm:pt modelId="{950B55AE-AD61-49FB-803A-62B9C33007D3}" type="sibTrans" cxnId="{57E51529-DFD7-4F3D-BB44-1DEB1E0D50F7}">
      <dgm:prSet/>
      <dgm:spPr/>
      <dgm:t>
        <a:bodyPr/>
        <a:lstStyle/>
        <a:p>
          <a:endParaRPr lang="en-GB"/>
        </a:p>
      </dgm:t>
    </dgm:pt>
    <dgm:pt modelId="{33A3399E-6266-4A20-A155-33DA7EC0C576}" type="pres">
      <dgm:prSet presAssocID="{6916A286-14E9-4D4C-8AA9-B367988301BB}" presName="Name0" presStyleCnt="0">
        <dgm:presLayoutVars>
          <dgm:chMax val="1"/>
          <dgm:chPref val="1"/>
        </dgm:presLayoutVars>
      </dgm:prSet>
      <dgm:spPr/>
    </dgm:pt>
    <dgm:pt modelId="{62B70D9C-D616-4D8C-A686-9CC85C2E2750}" type="pres">
      <dgm:prSet presAssocID="{8CDF2F18-FDB8-4A8A-8F36-740BC99E22F7}" presName="Parent" presStyleLbl="node0" presStyleIdx="0" presStyleCnt="1" custLinFactNeighborX="-4052" custLinFactNeighborY="463">
        <dgm:presLayoutVars>
          <dgm:chMax val="5"/>
          <dgm:chPref val="5"/>
        </dgm:presLayoutVars>
      </dgm:prSet>
      <dgm:spPr/>
    </dgm:pt>
    <dgm:pt modelId="{F0B62458-C45D-423B-BF14-E5F8E7F571A5}" type="pres">
      <dgm:prSet presAssocID="{8CDF2F18-FDB8-4A8A-8F36-740BC99E22F7}" presName="Accent1" presStyleLbl="node1" presStyleIdx="0" presStyleCnt="13"/>
      <dgm:spPr/>
    </dgm:pt>
    <dgm:pt modelId="{6CA81BE0-D2C5-4A5B-82B3-677D7906313A}" type="pres">
      <dgm:prSet presAssocID="{8CDF2F18-FDB8-4A8A-8F36-740BC99E22F7}" presName="Accent2" presStyleLbl="node1" presStyleIdx="1" presStyleCnt="13"/>
      <dgm:spPr/>
    </dgm:pt>
    <dgm:pt modelId="{EC260A34-6ADE-4BD0-88C6-697D155AF675}" type="pres">
      <dgm:prSet presAssocID="{8CDF2F18-FDB8-4A8A-8F36-740BC99E22F7}" presName="Accent3" presStyleLbl="node1" presStyleIdx="2" presStyleCnt="13"/>
      <dgm:spPr/>
    </dgm:pt>
    <dgm:pt modelId="{8A49000A-79D0-460F-B375-88CA0C50F660}" type="pres">
      <dgm:prSet presAssocID="{8CDF2F18-FDB8-4A8A-8F36-740BC99E22F7}" presName="Accent4" presStyleLbl="node1" presStyleIdx="3" presStyleCnt="13"/>
      <dgm:spPr/>
    </dgm:pt>
    <dgm:pt modelId="{F4E5F899-D64B-464F-87AE-5CB60B95F23C}" type="pres">
      <dgm:prSet presAssocID="{8CDF2F18-FDB8-4A8A-8F36-740BC99E22F7}" presName="Accent5" presStyleLbl="node1" presStyleIdx="4" presStyleCnt="13"/>
      <dgm:spPr/>
    </dgm:pt>
    <dgm:pt modelId="{04D88395-C23B-4AB1-9980-10BCDC0CA21F}" type="pres">
      <dgm:prSet presAssocID="{8CDF2F18-FDB8-4A8A-8F36-740BC99E22F7}" presName="Accent6" presStyleLbl="node1" presStyleIdx="5" presStyleCnt="13"/>
      <dgm:spPr/>
    </dgm:pt>
    <dgm:pt modelId="{DAABD581-DE69-4088-B355-0DF873D2A432}" type="pres">
      <dgm:prSet presAssocID="{25EC07AF-5F7A-40C9-8EEB-4889E504BC2E}" presName="Child1" presStyleLbl="node1" presStyleIdx="6" presStyleCnt="13">
        <dgm:presLayoutVars>
          <dgm:chMax val="0"/>
          <dgm:chPref val="0"/>
        </dgm:presLayoutVars>
      </dgm:prSet>
      <dgm:spPr/>
    </dgm:pt>
    <dgm:pt modelId="{9FB41474-42B7-4F02-8AB2-0FA85BC3FD60}" type="pres">
      <dgm:prSet presAssocID="{25EC07AF-5F7A-40C9-8EEB-4889E504BC2E}" presName="Accent7" presStyleCnt="0"/>
      <dgm:spPr/>
    </dgm:pt>
    <dgm:pt modelId="{A85B5CFB-0FFD-425B-A80A-5A7E39FB0F62}" type="pres">
      <dgm:prSet presAssocID="{25EC07AF-5F7A-40C9-8EEB-4889E504BC2E}" presName="AccentHold1" presStyleLbl="node1" presStyleIdx="7" presStyleCnt="13"/>
      <dgm:spPr/>
    </dgm:pt>
    <dgm:pt modelId="{C1717941-44BE-4DFF-83FC-0C97AD3C2F9D}" type="pres">
      <dgm:prSet presAssocID="{25EC07AF-5F7A-40C9-8EEB-4889E504BC2E}" presName="Accent8" presStyleCnt="0"/>
      <dgm:spPr/>
    </dgm:pt>
    <dgm:pt modelId="{6842EBED-3C31-48FC-BC07-30A67209F322}" type="pres">
      <dgm:prSet presAssocID="{25EC07AF-5F7A-40C9-8EEB-4889E504BC2E}" presName="AccentHold2" presStyleLbl="node1" presStyleIdx="8" presStyleCnt="13"/>
      <dgm:spPr/>
    </dgm:pt>
    <dgm:pt modelId="{AF763802-D448-49A4-8EE0-B3071F29F93F}" type="pres">
      <dgm:prSet presAssocID="{687E12FE-BB68-4A04-8933-356024D19DFC}" presName="Child2" presStyleLbl="node1" presStyleIdx="9" presStyleCnt="13" custLinFactNeighborX="-6088">
        <dgm:presLayoutVars>
          <dgm:chMax val="0"/>
          <dgm:chPref val="0"/>
        </dgm:presLayoutVars>
      </dgm:prSet>
      <dgm:spPr/>
    </dgm:pt>
    <dgm:pt modelId="{9DD1EE47-5704-476F-AC45-1EB9B828FCB5}" type="pres">
      <dgm:prSet presAssocID="{687E12FE-BB68-4A04-8933-356024D19DFC}" presName="Accent9" presStyleCnt="0"/>
      <dgm:spPr/>
    </dgm:pt>
    <dgm:pt modelId="{B22CDC92-BB46-4AE1-B7D4-7D015420AE19}" type="pres">
      <dgm:prSet presAssocID="{687E12FE-BB68-4A04-8933-356024D19DFC}" presName="AccentHold1" presStyleLbl="node1" presStyleIdx="10" presStyleCnt="13"/>
      <dgm:spPr/>
    </dgm:pt>
    <dgm:pt modelId="{4ADE0C28-040A-4EB1-BF3B-DA42211B78B6}" type="pres">
      <dgm:prSet presAssocID="{687E12FE-BB68-4A04-8933-356024D19DFC}" presName="Accent10" presStyleCnt="0"/>
      <dgm:spPr/>
    </dgm:pt>
    <dgm:pt modelId="{7D34EC0B-BCC0-4F5E-840F-105365A50021}" type="pres">
      <dgm:prSet presAssocID="{687E12FE-BB68-4A04-8933-356024D19DFC}" presName="AccentHold2" presStyleLbl="node1" presStyleIdx="11" presStyleCnt="13"/>
      <dgm:spPr/>
    </dgm:pt>
    <dgm:pt modelId="{25E8DF31-2E4B-4C3E-AE10-D0899B6F9004}" type="pres">
      <dgm:prSet presAssocID="{687E12FE-BB68-4A04-8933-356024D19DFC}" presName="Accent11" presStyleCnt="0"/>
      <dgm:spPr/>
    </dgm:pt>
    <dgm:pt modelId="{A45ECE6E-0AE8-47A1-90BD-32B30A227027}" type="pres">
      <dgm:prSet presAssocID="{687E12FE-BB68-4A04-8933-356024D19DFC}" presName="AccentHold3" presStyleLbl="node1" presStyleIdx="12" presStyleCnt="13"/>
      <dgm:spPr/>
    </dgm:pt>
  </dgm:ptLst>
  <dgm:cxnLst>
    <dgm:cxn modelId="{7F197F09-942B-4509-9FE6-067A07F732F2}" type="presOf" srcId="{6916A286-14E9-4D4C-8AA9-B367988301BB}" destId="{33A3399E-6266-4A20-A155-33DA7EC0C576}" srcOrd="0" destOrd="0" presId="urn:microsoft.com/office/officeart/2009/3/layout/CircleRelationship"/>
    <dgm:cxn modelId="{8AD34C1B-1E63-4B9F-9641-815C2D4EA881}" type="presOf" srcId="{687E12FE-BB68-4A04-8933-356024D19DFC}" destId="{AF763802-D448-49A4-8EE0-B3071F29F93F}" srcOrd="0" destOrd="0" presId="urn:microsoft.com/office/officeart/2009/3/layout/CircleRelationship"/>
    <dgm:cxn modelId="{57E51529-DFD7-4F3D-BB44-1DEB1E0D50F7}" srcId="{8CDF2F18-FDB8-4A8A-8F36-740BC99E22F7}" destId="{687E12FE-BB68-4A04-8933-356024D19DFC}" srcOrd="1" destOrd="0" parTransId="{4CF26776-331A-4245-9228-032657D00A0D}" sibTransId="{950B55AE-AD61-49FB-803A-62B9C33007D3}"/>
    <dgm:cxn modelId="{ED6E86B5-1664-4C5B-9FA0-9030CF58E5D2}" type="presOf" srcId="{25EC07AF-5F7A-40C9-8EEB-4889E504BC2E}" destId="{DAABD581-DE69-4088-B355-0DF873D2A432}" srcOrd="0" destOrd="0" presId="urn:microsoft.com/office/officeart/2009/3/layout/CircleRelationship"/>
    <dgm:cxn modelId="{E7198CC0-F849-498B-BE4F-788E4A7242AA}" srcId="{6916A286-14E9-4D4C-8AA9-B367988301BB}" destId="{8CDF2F18-FDB8-4A8A-8F36-740BC99E22F7}" srcOrd="0" destOrd="0" parTransId="{F0A5ECD3-BE9E-41FB-95F9-D272E6836F46}" sibTransId="{0D517EB3-6396-4874-A1B9-EFD373C86114}"/>
    <dgm:cxn modelId="{27DBA2C8-7FA2-4E0A-99B9-E84C6F9F4428}" srcId="{8CDF2F18-FDB8-4A8A-8F36-740BC99E22F7}" destId="{25EC07AF-5F7A-40C9-8EEB-4889E504BC2E}" srcOrd="0" destOrd="0" parTransId="{8E7F5FF4-3A8E-4FCC-B416-234EFD457B47}" sibTransId="{FB26A1A6-0601-462C-A80F-D399179D9522}"/>
    <dgm:cxn modelId="{B7015ED9-227A-4B0B-8DF4-123F4B5723C5}" type="presOf" srcId="{8CDF2F18-FDB8-4A8A-8F36-740BC99E22F7}" destId="{62B70D9C-D616-4D8C-A686-9CC85C2E2750}" srcOrd="0" destOrd="0" presId="urn:microsoft.com/office/officeart/2009/3/layout/CircleRelationship"/>
    <dgm:cxn modelId="{ED98D75C-2ED5-4ACD-855F-0E1C3D3F457B}" type="presParOf" srcId="{33A3399E-6266-4A20-A155-33DA7EC0C576}" destId="{62B70D9C-D616-4D8C-A686-9CC85C2E2750}" srcOrd="0" destOrd="0" presId="urn:microsoft.com/office/officeart/2009/3/layout/CircleRelationship"/>
    <dgm:cxn modelId="{6FBB1AC4-26E6-450A-957A-CDFC8F61B1D7}" type="presParOf" srcId="{33A3399E-6266-4A20-A155-33DA7EC0C576}" destId="{F0B62458-C45D-423B-BF14-E5F8E7F571A5}" srcOrd="1" destOrd="0" presId="urn:microsoft.com/office/officeart/2009/3/layout/CircleRelationship"/>
    <dgm:cxn modelId="{BF8D1B16-CFBC-44A0-9D24-BDADE4D8EBD8}" type="presParOf" srcId="{33A3399E-6266-4A20-A155-33DA7EC0C576}" destId="{6CA81BE0-D2C5-4A5B-82B3-677D7906313A}" srcOrd="2" destOrd="0" presId="urn:microsoft.com/office/officeart/2009/3/layout/CircleRelationship"/>
    <dgm:cxn modelId="{504FBAD8-3C2C-41B2-98DE-E33C8866EA4E}" type="presParOf" srcId="{33A3399E-6266-4A20-A155-33DA7EC0C576}" destId="{EC260A34-6ADE-4BD0-88C6-697D155AF675}" srcOrd="3" destOrd="0" presId="urn:microsoft.com/office/officeart/2009/3/layout/CircleRelationship"/>
    <dgm:cxn modelId="{FC9F7AD6-5B19-4204-AB1D-EC76DECEFE82}" type="presParOf" srcId="{33A3399E-6266-4A20-A155-33DA7EC0C576}" destId="{8A49000A-79D0-460F-B375-88CA0C50F660}" srcOrd="4" destOrd="0" presId="urn:microsoft.com/office/officeart/2009/3/layout/CircleRelationship"/>
    <dgm:cxn modelId="{9DC4F8B7-CF31-4F35-9723-ECFB20340B76}" type="presParOf" srcId="{33A3399E-6266-4A20-A155-33DA7EC0C576}" destId="{F4E5F899-D64B-464F-87AE-5CB60B95F23C}" srcOrd="5" destOrd="0" presId="urn:microsoft.com/office/officeart/2009/3/layout/CircleRelationship"/>
    <dgm:cxn modelId="{469DB255-B7FA-4779-8F5E-79C6AE0691AA}" type="presParOf" srcId="{33A3399E-6266-4A20-A155-33DA7EC0C576}" destId="{04D88395-C23B-4AB1-9980-10BCDC0CA21F}" srcOrd="6" destOrd="0" presId="urn:microsoft.com/office/officeart/2009/3/layout/CircleRelationship"/>
    <dgm:cxn modelId="{9A24C372-B153-4D10-8280-1A6DC6BD34DF}" type="presParOf" srcId="{33A3399E-6266-4A20-A155-33DA7EC0C576}" destId="{DAABD581-DE69-4088-B355-0DF873D2A432}" srcOrd="7" destOrd="0" presId="urn:microsoft.com/office/officeart/2009/3/layout/CircleRelationship"/>
    <dgm:cxn modelId="{4D07F571-431B-41E7-9FD1-434A58608DB4}" type="presParOf" srcId="{33A3399E-6266-4A20-A155-33DA7EC0C576}" destId="{9FB41474-42B7-4F02-8AB2-0FA85BC3FD60}" srcOrd="8" destOrd="0" presId="urn:microsoft.com/office/officeart/2009/3/layout/CircleRelationship"/>
    <dgm:cxn modelId="{F4A8B8E5-2A65-46C4-98ED-859964AD797B}" type="presParOf" srcId="{9FB41474-42B7-4F02-8AB2-0FA85BC3FD60}" destId="{A85B5CFB-0FFD-425B-A80A-5A7E39FB0F62}" srcOrd="0" destOrd="0" presId="urn:microsoft.com/office/officeart/2009/3/layout/CircleRelationship"/>
    <dgm:cxn modelId="{6AAA2085-D3C6-46C2-8648-A7F3F8C80059}" type="presParOf" srcId="{33A3399E-6266-4A20-A155-33DA7EC0C576}" destId="{C1717941-44BE-4DFF-83FC-0C97AD3C2F9D}" srcOrd="9" destOrd="0" presId="urn:microsoft.com/office/officeart/2009/3/layout/CircleRelationship"/>
    <dgm:cxn modelId="{8428668B-1908-422C-B645-B311988EFBC8}" type="presParOf" srcId="{C1717941-44BE-4DFF-83FC-0C97AD3C2F9D}" destId="{6842EBED-3C31-48FC-BC07-30A67209F322}" srcOrd="0" destOrd="0" presId="urn:microsoft.com/office/officeart/2009/3/layout/CircleRelationship"/>
    <dgm:cxn modelId="{EE5396BD-3013-40AF-AD69-78F9B58FD640}" type="presParOf" srcId="{33A3399E-6266-4A20-A155-33DA7EC0C576}" destId="{AF763802-D448-49A4-8EE0-B3071F29F93F}" srcOrd="10" destOrd="0" presId="urn:microsoft.com/office/officeart/2009/3/layout/CircleRelationship"/>
    <dgm:cxn modelId="{5BEC7657-7F67-4DA1-B90B-65766AFA2D57}" type="presParOf" srcId="{33A3399E-6266-4A20-A155-33DA7EC0C576}" destId="{9DD1EE47-5704-476F-AC45-1EB9B828FCB5}" srcOrd="11" destOrd="0" presId="urn:microsoft.com/office/officeart/2009/3/layout/CircleRelationship"/>
    <dgm:cxn modelId="{56DFBBAE-B416-43BE-B7A8-C7420DB10467}" type="presParOf" srcId="{9DD1EE47-5704-476F-AC45-1EB9B828FCB5}" destId="{B22CDC92-BB46-4AE1-B7D4-7D015420AE19}" srcOrd="0" destOrd="0" presId="urn:microsoft.com/office/officeart/2009/3/layout/CircleRelationship"/>
    <dgm:cxn modelId="{FAD158CE-7238-4EC3-A1D8-F512BE21EA51}" type="presParOf" srcId="{33A3399E-6266-4A20-A155-33DA7EC0C576}" destId="{4ADE0C28-040A-4EB1-BF3B-DA42211B78B6}" srcOrd="12" destOrd="0" presId="urn:microsoft.com/office/officeart/2009/3/layout/CircleRelationship"/>
    <dgm:cxn modelId="{C3DC42E6-8568-45CC-8B92-CEC8E2815420}" type="presParOf" srcId="{4ADE0C28-040A-4EB1-BF3B-DA42211B78B6}" destId="{7D34EC0B-BCC0-4F5E-840F-105365A50021}" srcOrd="0" destOrd="0" presId="urn:microsoft.com/office/officeart/2009/3/layout/CircleRelationship"/>
    <dgm:cxn modelId="{F407BF88-7A5A-4A2B-896F-33382975D575}" type="presParOf" srcId="{33A3399E-6266-4A20-A155-33DA7EC0C576}" destId="{25E8DF31-2E4B-4C3E-AE10-D0899B6F9004}" srcOrd="13" destOrd="0" presId="urn:microsoft.com/office/officeart/2009/3/layout/CircleRelationship"/>
    <dgm:cxn modelId="{AFE529CA-239C-42EE-8E9C-533176A94094}" type="presParOf" srcId="{25E8DF31-2E4B-4C3E-AE10-D0899B6F9004}" destId="{A45ECE6E-0AE8-47A1-90BD-32B30A22702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70D9C-D616-4D8C-A686-9CC85C2E2750}">
      <dsp:nvSpPr>
        <dsp:cNvPr id="0" name=""/>
        <dsp:cNvSpPr/>
      </dsp:nvSpPr>
      <dsp:spPr>
        <a:xfrm>
          <a:off x="916894" y="814987"/>
          <a:ext cx="2955500" cy="295543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Hub</a:t>
          </a:r>
        </a:p>
      </dsp:txBody>
      <dsp:txXfrm>
        <a:off x="1349717" y="1247801"/>
        <a:ext cx="2089854" cy="2089808"/>
      </dsp:txXfrm>
    </dsp:sp>
    <dsp:sp modelId="{F0B62458-C45D-423B-BF14-E5F8E7F571A5}">
      <dsp:nvSpPr>
        <dsp:cNvPr id="0" name=""/>
        <dsp:cNvSpPr/>
      </dsp:nvSpPr>
      <dsp:spPr>
        <a:xfrm>
          <a:off x="2722995" y="666651"/>
          <a:ext cx="328694" cy="32868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81BE0-D2C5-4A5B-82B3-677D7906313A}">
      <dsp:nvSpPr>
        <dsp:cNvPr id="0" name=""/>
        <dsp:cNvSpPr/>
      </dsp:nvSpPr>
      <dsp:spPr>
        <a:xfrm>
          <a:off x="1944682" y="3537154"/>
          <a:ext cx="238001" cy="238230"/>
        </a:xfrm>
        <a:prstGeom prst="ellipse">
          <a:avLst/>
        </a:prstGeom>
        <a:solidFill>
          <a:schemeClr val="accent4">
            <a:hueOff val="816741"/>
            <a:satOff val="-3398"/>
            <a:lumOff val="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60A34-6ADE-4BD0-88C6-697D155AF675}">
      <dsp:nvSpPr>
        <dsp:cNvPr id="0" name=""/>
        <dsp:cNvSpPr/>
      </dsp:nvSpPr>
      <dsp:spPr>
        <a:xfrm>
          <a:off x="4182332" y="2000741"/>
          <a:ext cx="238001" cy="238230"/>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9000A-79D0-460F-B375-88CA0C50F660}">
      <dsp:nvSpPr>
        <dsp:cNvPr id="0" name=""/>
        <dsp:cNvSpPr/>
      </dsp:nvSpPr>
      <dsp:spPr>
        <a:xfrm>
          <a:off x="3043445" y="3790576"/>
          <a:ext cx="328694" cy="328688"/>
        </a:xfrm>
        <a:prstGeom prst="ellipse">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5F899-D64B-464F-87AE-5CB60B95F23C}">
      <dsp:nvSpPr>
        <dsp:cNvPr id="0" name=""/>
        <dsp:cNvSpPr/>
      </dsp:nvSpPr>
      <dsp:spPr>
        <a:xfrm>
          <a:off x="2012290" y="1133790"/>
          <a:ext cx="238001" cy="238230"/>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88395-C23B-4AB1-9980-10BCDC0CA21F}">
      <dsp:nvSpPr>
        <dsp:cNvPr id="0" name=""/>
        <dsp:cNvSpPr/>
      </dsp:nvSpPr>
      <dsp:spPr>
        <a:xfrm>
          <a:off x="1262010" y="2496536"/>
          <a:ext cx="238001" cy="238230"/>
        </a:xfrm>
        <a:prstGeom prst="ellipse">
          <a:avLst/>
        </a:prstGeom>
        <a:solidFill>
          <a:schemeClr val="accent4">
            <a:hueOff val="4083704"/>
            <a:satOff val="-16990"/>
            <a:lumOff val="40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BD581-DE69-4088-B355-0DF873D2A432}">
      <dsp:nvSpPr>
        <dsp:cNvPr id="0" name=""/>
        <dsp:cNvSpPr/>
      </dsp:nvSpPr>
      <dsp:spPr>
        <a:xfrm>
          <a:off x="113229" y="1334732"/>
          <a:ext cx="1201548" cy="1201164"/>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Hub</a:t>
          </a:r>
        </a:p>
      </dsp:txBody>
      <dsp:txXfrm>
        <a:off x="289192" y="1510638"/>
        <a:ext cx="849622" cy="849352"/>
      </dsp:txXfrm>
    </dsp:sp>
    <dsp:sp modelId="{A85B5CFB-0FFD-425B-A80A-5A7E39FB0F62}">
      <dsp:nvSpPr>
        <dsp:cNvPr id="0" name=""/>
        <dsp:cNvSpPr/>
      </dsp:nvSpPr>
      <dsp:spPr>
        <a:xfrm>
          <a:off x="2390453" y="1144148"/>
          <a:ext cx="328694" cy="328688"/>
        </a:xfrm>
        <a:prstGeom prst="ellipse">
          <a:avLst/>
        </a:prstGeom>
        <a:solidFill>
          <a:schemeClr val="accent4">
            <a:hueOff val="5717186"/>
            <a:satOff val="-23787"/>
            <a:lumOff val="5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2EBED-3C31-48FC-BC07-30A67209F322}">
      <dsp:nvSpPr>
        <dsp:cNvPr id="0" name=""/>
        <dsp:cNvSpPr/>
      </dsp:nvSpPr>
      <dsp:spPr>
        <a:xfrm>
          <a:off x="225908" y="2888063"/>
          <a:ext cx="594178" cy="594194"/>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763802-D448-49A4-8EE0-B3071F29F93F}">
      <dsp:nvSpPr>
        <dsp:cNvPr id="0" name=""/>
        <dsp:cNvSpPr/>
      </dsp:nvSpPr>
      <dsp:spPr>
        <a:xfrm>
          <a:off x="4221861" y="769539"/>
          <a:ext cx="1201548" cy="1201164"/>
        </a:xfrm>
        <a:prstGeom prst="ellipse">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Hub</a:t>
          </a:r>
        </a:p>
      </dsp:txBody>
      <dsp:txXfrm>
        <a:off x="4397824" y="945445"/>
        <a:ext cx="849622" cy="849352"/>
      </dsp:txXfrm>
    </dsp:sp>
    <dsp:sp modelId="{B22CDC92-BB46-4AE1-B7D4-7D015420AE19}">
      <dsp:nvSpPr>
        <dsp:cNvPr id="0" name=""/>
        <dsp:cNvSpPr/>
      </dsp:nvSpPr>
      <dsp:spPr>
        <a:xfrm>
          <a:off x="3759097" y="1598857"/>
          <a:ext cx="328694" cy="328688"/>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4EC0B-BCC0-4F5E-840F-105365A50021}">
      <dsp:nvSpPr>
        <dsp:cNvPr id="0" name=""/>
        <dsp:cNvSpPr/>
      </dsp:nvSpPr>
      <dsp:spPr>
        <a:xfrm>
          <a:off x="0" y="3595158"/>
          <a:ext cx="238001" cy="238230"/>
        </a:xfrm>
        <a:prstGeom prst="ellipse">
          <a:avLst/>
        </a:prstGeom>
        <a:solidFill>
          <a:schemeClr val="accent4">
            <a:hueOff val="8984149"/>
            <a:satOff val="-37379"/>
            <a:lumOff val="8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ECE6E-0AE8-47A1-90BD-32B30A227027}">
      <dsp:nvSpPr>
        <dsp:cNvPr id="0" name=""/>
        <dsp:cNvSpPr/>
      </dsp:nvSpPr>
      <dsp:spPr>
        <a:xfrm>
          <a:off x="2373414" y="3256111"/>
          <a:ext cx="238001" cy="238230"/>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ED8A87C4-19BE-4BC2-A0F5-44C75A802E5D}" type="datetimeFigureOut">
              <a:rPr lang="en-GB" smtClean="0"/>
              <a:t>05/03/24</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9434838-CCE4-4228-A1A2-22B32A324611}" type="slidenum">
              <a:rPr lang="en-GB" smtClean="0"/>
              <a:t>‹#›</a:t>
            </a:fld>
            <a:endParaRPr lang="en-GB"/>
          </a:p>
        </p:txBody>
      </p:sp>
    </p:spTree>
    <p:extLst>
      <p:ext uri="{BB962C8B-B14F-4D97-AF65-F5344CB8AC3E}">
        <p14:creationId xmlns:p14="http://schemas.microsoft.com/office/powerpoint/2010/main" val="422643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Could be hostage to fortune if miss someone out…</a:t>
            </a:r>
          </a:p>
        </p:txBody>
      </p:sp>
      <p:sp>
        <p:nvSpPr>
          <p:cNvPr id="4" name="Slide Number Placeholder 3"/>
          <p:cNvSpPr>
            <a:spLocks noGrp="1"/>
          </p:cNvSpPr>
          <p:nvPr>
            <p:ph type="sldNum" sz="quarter" idx="5"/>
          </p:nvPr>
        </p:nvSpPr>
        <p:spPr/>
        <p:txBody>
          <a:bodyPr/>
          <a:lstStyle/>
          <a:p>
            <a:fld id="{69434838-CCE4-4228-A1A2-22B32A324611}" type="slidenum">
              <a:rPr lang="en-GB" smtClean="0"/>
              <a:t>11</a:t>
            </a:fld>
            <a:endParaRPr lang="en-GB"/>
          </a:p>
        </p:txBody>
      </p:sp>
    </p:spTree>
    <p:extLst>
      <p:ext uri="{BB962C8B-B14F-4D97-AF65-F5344CB8AC3E}">
        <p14:creationId xmlns:p14="http://schemas.microsoft.com/office/powerpoint/2010/main" val="38372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434838-CCE4-4228-A1A2-22B32A324611}" type="slidenum">
              <a:rPr lang="en-GB" smtClean="0"/>
              <a:t>18</a:t>
            </a:fld>
            <a:endParaRPr lang="en-GB"/>
          </a:p>
        </p:txBody>
      </p:sp>
    </p:spTree>
    <p:extLst>
      <p:ext uri="{BB962C8B-B14F-4D97-AF65-F5344CB8AC3E}">
        <p14:creationId xmlns:p14="http://schemas.microsoft.com/office/powerpoint/2010/main" val="344354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3/5/2024</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3/5/2024</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18" Type="http://schemas.openxmlformats.org/officeDocument/2006/relationships/image" Target="../media/image92.png"/><Relationship Id="rId3" Type="http://schemas.openxmlformats.org/officeDocument/2006/relationships/image" Target="../media/image77.svg"/><Relationship Id="rId21" Type="http://schemas.openxmlformats.org/officeDocument/2006/relationships/image" Target="../media/image95.svg"/><Relationship Id="rId7" Type="http://schemas.openxmlformats.org/officeDocument/2006/relationships/image" Target="../media/image81.svg"/><Relationship Id="rId12" Type="http://schemas.openxmlformats.org/officeDocument/2006/relationships/image" Target="../media/image86.png"/><Relationship Id="rId17" Type="http://schemas.openxmlformats.org/officeDocument/2006/relationships/image" Target="../media/image91.sv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5" Type="http://schemas.openxmlformats.org/officeDocument/2006/relationships/image" Target="../media/image89.svg"/><Relationship Id="rId23" Type="http://schemas.openxmlformats.org/officeDocument/2006/relationships/image" Target="../media/image97.svg"/><Relationship Id="rId10" Type="http://schemas.openxmlformats.org/officeDocument/2006/relationships/image" Target="../media/image84.png"/><Relationship Id="rId19" Type="http://schemas.openxmlformats.org/officeDocument/2006/relationships/image" Target="../media/image93.sv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 Id="rId22" Type="http://schemas.openxmlformats.org/officeDocument/2006/relationships/image" Target="../media/image96.png"/></Relationships>
</file>

<file path=ppt/slides/_rels/slide11.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sv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2.png"/><Relationship Id="rId2" Type="http://schemas.openxmlformats.org/officeDocument/2006/relationships/notesSlide" Target="../notesSlides/notesSlide1.xml"/><Relationship Id="rId16" Type="http://schemas.openxmlformats.org/officeDocument/2006/relationships/image" Target="../media/image111.svg"/><Relationship Id="rId1" Type="http://schemas.openxmlformats.org/officeDocument/2006/relationships/slideLayout" Target="../slideLayouts/slideLayout2.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sv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09.svg"/></Relationships>
</file>

<file path=ppt/slides/_rels/slide1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18" Type="http://schemas.openxmlformats.org/officeDocument/2006/relationships/image" Target="../media/image130.png"/><Relationship Id="rId3" Type="http://schemas.openxmlformats.org/officeDocument/2006/relationships/image" Target="../media/image115.svg"/><Relationship Id="rId7" Type="http://schemas.openxmlformats.org/officeDocument/2006/relationships/image" Target="../media/image119.svg"/><Relationship Id="rId12" Type="http://schemas.openxmlformats.org/officeDocument/2006/relationships/image" Target="../media/image124.png"/><Relationship Id="rId17" Type="http://schemas.openxmlformats.org/officeDocument/2006/relationships/image" Target="../media/image129.svg"/><Relationship Id="rId2" Type="http://schemas.openxmlformats.org/officeDocument/2006/relationships/image" Target="../media/image114.png"/><Relationship Id="rId16"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5" Type="http://schemas.openxmlformats.org/officeDocument/2006/relationships/image" Target="../media/image127.svg"/><Relationship Id="rId10" Type="http://schemas.openxmlformats.org/officeDocument/2006/relationships/image" Target="../media/image122.png"/><Relationship Id="rId19" Type="http://schemas.openxmlformats.org/officeDocument/2006/relationships/image" Target="../media/image131.svg"/><Relationship Id="rId4" Type="http://schemas.openxmlformats.org/officeDocument/2006/relationships/image" Target="../media/image116.png"/><Relationship Id="rId9" Type="http://schemas.openxmlformats.org/officeDocument/2006/relationships/image" Target="../media/image121.svg"/><Relationship Id="rId14" Type="http://schemas.openxmlformats.org/officeDocument/2006/relationships/image" Target="../media/image1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3.sv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35.svg"/><Relationship Id="rId4" Type="http://schemas.openxmlformats.org/officeDocument/2006/relationships/image" Target="../media/image13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7.sv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9.sv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1.sv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31.sv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18" Type="http://schemas.openxmlformats.org/officeDocument/2006/relationships/image" Target="../media/image7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19" Type="http://schemas.openxmlformats.org/officeDocument/2006/relationships/image" Target="../media/image75.sv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408976" y="472678"/>
            <a:ext cx="50297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500" b="1">
                <a:solidFill>
                  <a:schemeClr val="bg1"/>
                </a:solidFill>
                <a:cs typeface="Arial"/>
              </a:rPr>
              <a:t>Introducing localities</a:t>
            </a:r>
          </a:p>
        </p:txBody>
      </p:sp>
      <p:sp>
        <p:nvSpPr>
          <p:cNvPr id="2" name="TextBox 1">
            <a:extLst>
              <a:ext uri="{FF2B5EF4-FFF2-40B4-BE49-F238E27FC236}">
                <a16:creationId xmlns:a16="http://schemas.microsoft.com/office/drawing/2014/main" id="{6E5389CA-5542-E94F-A4ED-06EA18373387}"/>
              </a:ext>
            </a:extLst>
          </p:cNvPr>
          <p:cNvSpPr txBox="1"/>
          <p:nvPr/>
        </p:nvSpPr>
        <p:spPr>
          <a:xfrm>
            <a:off x="408976" y="1950006"/>
            <a:ext cx="5340993" cy="707886"/>
          </a:xfrm>
          <a:prstGeom prst="rect">
            <a:avLst/>
          </a:prstGeom>
          <a:noFill/>
        </p:spPr>
        <p:txBody>
          <a:bodyPr wrap="square" lIns="91440" tIns="45720" rIns="91440" bIns="45720" rtlCol="0" anchor="t">
            <a:spAutoFit/>
          </a:bodyPr>
          <a:lstStyle/>
          <a:p>
            <a:r>
              <a:rPr lang="en-US" sz="2000" dirty="0">
                <a:solidFill>
                  <a:schemeClr val="bg1"/>
                </a:solidFill>
                <a:latin typeface="+mj-lt"/>
                <a:cs typeface="Arial"/>
              </a:rPr>
              <a:t>Members’ Briefing</a:t>
            </a:r>
          </a:p>
          <a:p>
            <a:r>
              <a:rPr lang="en-US" sz="2000" dirty="0">
                <a:solidFill>
                  <a:schemeClr val="bg1"/>
                </a:solidFill>
                <a:latin typeface="+mj-lt"/>
                <a:cs typeface="Arial"/>
              </a:rPr>
              <a:t>28 February 2024</a:t>
            </a: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prstClr val="black"/>
                </a:solidFill>
                <a:latin typeface="Arial" panose="020B0604020202020204"/>
                <a:cs typeface="Arial"/>
              </a:rPr>
              <a:t>What i</a:t>
            </a:r>
            <a:r>
              <a:rPr kumimoji="0" lang="en-US" sz="3400" b="1" i="0" u="none" strike="noStrike" kern="1200" cap="none" spc="0" normalizeH="0" baseline="0" noProof="0" dirty="0" err="1">
                <a:ln>
                  <a:noFill/>
                </a:ln>
                <a:solidFill>
                  <a:prstClr val="black"/>
                </a:solidFill>
                <a:effectLst/>
                <a:uLnTx/>
                <a:uFillTx/>
                <a:latin typeface="Arial" panose="020B0604020202020204"/>
                <a:ea typeface="+mn-ea"/>
                <a:cs typeface="Arial"/>
              </a:rPr>
              <a:t>nformation</a:t>
            </a: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 advice and guidance is on offer?</a:t>
            </a:r>
          </a:p>
        </p:txBody>
      </p:sp>
      <p:sp>
        <p:nvSpPr>
          <p:cNvPr id="17" name="TextBox 16">
            <a:extLst>
              <a:ext uri="{FF2B5EF4-FFF2-40B4-BE49-F238E27FC236}">
                <a16:creationId xmlns:a16="http://schemas.microsoft.com/office/drawing/2014/main" id="{E1F91E60-021B-F4FF-B7EA-B77E7E180D01}"/>
              </a:ext>
            </a:extLst>
          </p:cNvPr>
          <p:cNvSpPr txBox="1"/>
          <p:nvPr/>
        </p:nvSpPr>
        <p:spPr>
          <a:xfrm>
            <a:off x="2376847" y="3812793"/>
            <a:ext cx="1179478" cy="523220"/>
          </a:xfrm>
          <a:prstGeom prst="rect">
            <a:avLst/>
          </a:prstGeom>
          <a:noFill/>
        </p:spPr>
        <p:txBody>
          <a:bodyPr wrap="square" rtlCol="0">
            <a:spAutoFit/>
          </a:bodyPr>
          <a:lstStyle/>
          <a:p>
            <a:pPr algn="ctr"/>
            <a:r>
              <a:rPr lang="en-GB" sz="1400" dirty="0"/>
              <a:t>Community healthcare</a:t>
            </a:r>
          </a:p>
        </p:txBody>
      </p:sp>
      <p:pic>
        <p:nvPicPr>
          <p:cNvPr id="28" name="Graphic 27" descr="Doctor female outline">
            <a:extLst>
              <a:ext uri="{FF2B5EF4-FFF2-40B4-BE49-F238E27FC236}">
                <a16:creationId xmlns:a16="http://schemas.microsoft.com/office/drawing/2014/main" id="{0F0599D6-C1E2-F347-C956-0F219D227D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3341" y="3144920"/>
            <a:ext cx="744053" cy="728004"/>
          </a:xfrm>
          <a:prstGeom prst="rect">
            <a:avLst/>
          </a:prstGeom>
        </p:spPr>
      </p:pic>
      <p:sp>
        <p:nvSpPr>
          <p:cNvPr id="13" name="TextBox 12">
            <a:extLst>
              <a:ext uri="{FF2B5EF4-FFF2-40B4-BE49-F238E27FC236}">
                <a16:creationId xmlns:a16="http://schemas.microsoft.com/office/drawing/2014/main" id="{CBBF787F-F48A-38B0-3392-093E1BC68A42}"/>
              </a:ext>
            </a:extLst>
          </p:cNvPr>
          <p:cNvSpPr txBox="1"/>
          <p:nvPr/>
        </p:nvSpPr>
        <p:spPr>
          <a:xfrm>
            <a:off x="338638" y="2163484"/>
            <a:ext cx="1431365" cy="523220"/>
          </a:xfrm>
          <a:prstGeom prst="rect">
            <a:avLst/>
          </a:prstGeom>
          <a:noFill/>
          <a:ln>
            <a:noFill/>
          </a:ln>
        </p:spPr>
        <p:txBody>
          <a:bodyPr wrap="square" rtlCol="0">
            <a:spAutoFit/>
          </a:bodyPr>
          <a:lstStyle/>
          <a:p>
            <a:pPr algn="ctr"/>
            <a:r>
              <a:rPr lang="en-GB" sz="1400" dirty="0"/>
              <a:t>Housing and homelessness</a:t>
            </a:r>
          </a:p>
        </p:txBody>
      </p:sp>
      <p:pic>
        <p:nvPicPr>
          <p:cNvPr id="31" name="Graphic 30" descr="Building Brick Wall outline">
            <a:extLst>
              <a:ext uri="{FF2B5EF4-FFF2-40B4-BE49-F238E27FC236}">
                <a16:creationId xmlns:a16="http://schemas.microsoft.com/office/drawing/2014/main" id="{087F7486-0A69-4F12-F9DA-66C31727C4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8693" y="1390473"/>
            <a:ext cx="914400" cy="894677"/>
          </a:xfrm>
          <a:prstGeom prst="rect">
            <a:avLst/>
          </a:prstGeom>
        </p:spPr>
      </p:pic>
      <p:sp>
        <p:nvSpPr>
          <p:cNvPr id="18" name="TextBox 17">
            <a:extLst>
              <a:ext uri="{FF2B5EF4-FFF2-40B4-BE49-F238E27FC236}">
                <a16:creationId xmlns:a16="http://schemas.microsoft.com/office/drawing/2014/main" id="{D0113A25-F345-4D6B-7C26-47FFE181998F}"/>
              </a:ext>
            </a:extLst>
          </p:cNvPr>
          <p:cNvSpPr txBox="1"/>
          <p:nvPr/>
        </p:nvSpPr>
        <p:spPr>
          <a:xfrm>
            <a:off x="3852236" y="2163271"/>
            <a:ext cx="1265621" cy="523220"/>
          </a:xfrm>
          <a:prstGeom prst="rect">
            <a:avLst/>
          </a:prstGeom>
          <a:noFill/>
          <a:ln>
            <a:noFill/>
          </a:ln>
        </p:spPr>
        <p:txBody>
          <a:bodyPr wrap="square" rtlCol="0">
            <a:spAutoFit/>
          </a:bodyPr>
          <a:lstStyle/>
          <a:p>
            <a:pPr algn="ctr"/>
            <a:r>
              <a:rPr lang="en-GB" sz="1400" dirty="0"/>
              <a:t>Employment </a:t>
            </a:r>
            <a:br>
              <a:rPr lang="en-GB" sz="1400" dirty="0"/>
            </a:br>
            <a:r>
              <a:rPr lang="en-GB" sz="1400" dirty="0"/>
              <a:t>and skills</a:t>
            </a:r>
          </a:p>
        </p:txBody>
      </p:sp>
      <p:pic>
        <p:nvPicPr>
          <p:cNvPr id="32" name="Graphic 31" descr="Work from home desk outline">
            <a:extLst>
              <a:ext uri="{FF2B5EF4-FFF2-40B4-BE49-F238E27FC236}">
                <a16:creationId xmlns:a16="http://schemas.microsoft.com/office/drawing/2014/main" id="{51ABEEEE-B59E-2AAE-D36C-82247EB46B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83114" y="1462739"/>
            <a:ext cx="840541" cy="822411"/>
          </a:xfrm>
          <a:prstGeom prst="rect">
            <a:avLst/>
          </a:prstGeom>
        </p:spPr>
      </p:pic>
      <p:pic>
        <p:nvPicPr>
          <p:cNvPr id="36" name="Graphic 35" descr="Coins outline">
            <a:extLst>
              <a:ext uri="{FF2B5EF4-FFF2-40B4-BE49-F238E27FC236}">
                <a16:creationId xmlns:a16="http://schemas.microsoft.com/office/drawing/2014/main" id="{A60A13E9-CB83-7164-F89F-F4A8EFA34D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67038" y="1462920"/>
            <a:ext cx="840541" cy="840541"/>
          </a:xfrm>
          <a:prstGeom prst="rect">
            <a:avLst/>
          </a:prstGeom>
        </p:spPr>
      </p:pic>
      <p:sp>
        <p:nvSpPr>
          <p:cNvPr id="37" name="TextBox 36">
            <a:extLst>
              <a:ext uri="{FF2B5EF4-FFF2-40B4-BE49-F238E27FC236}">
                <a16:creationId xmlns:a16="http://schemas.microsoft.com/office/drawing/2014/main" id="{3EE20418-5830-7D2B-E7F5-D018FE00A06C}"/>
              </a:ext>
            </a:extLst>
          </p:cNvPr>
          <p:cNvSpPr txBox="1"/>
          <p:nvPr/>
        </p:nvSpPr>
        <p:spPr>
          <a:xfrm>
            <a:off x="1549760" y="2159557"/>
            <a:ext cx="1376614" cy="523220"/>
          </a:xfrm>
          <a:prstGeom prst="rect">
            <a:avLst/>
          </a:prstGeom>
          <a:noFill/>
          <a:ln>
            <a:noFill/>
          </a:ln>
        </p:spPr>
        <p:txBody>
          <a:bodyPr wrap="square" rtlCol="0">
            <a:spAutoFit/>
          </a:bodyPr>
          <a:lstStyle/>
          <a:p>
            <a:pPr algn="ctr"/>
            <a:r>
              <a:rPr lang="en-GB" sz="1400" dirty="0"/>
              <a:t>Money </a:t>
            </a:r>
            <a:br>
              <a:rPr lang="en-GB" sz="1400" dirty="0"/>
            </a:br>
            <a:r>
              <a:rPr lang="en-GB" sz="1400" dirty="0"/>
              <a:t>and debt</a:t>
            </a:r>
          </a:p>
        </p:txBody>
      </p:sp>
      <p:pic>
        <p:nvPicPr>
          <p:cNvPr id="4" name="Graphic 3" descr="Medical outline">
            <a:extLst>
              <a:ext uri="{FF2B5EF4-FFF2-40B4-BE49-F238E27FC236}">
                <a16:creationId xmlns:a16="http://schemas.microsoft.com/office/drawing/2014/main" id="{C354B441-600F-5115-D0AF-853DA45715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16337" y="1513687"/>
            <a:ext cx="739006" cy="739006"/>
          </a:xfrm>
          <a:prstGeom prst="rect">
            <a:avLst/>
          </a:prstGeom>
        </p:spPr>
      </p:pic>
      <p:sp>
        <p:nvSpPr>
          <p:cNvPr id="38" name="TextBox 37">
            <a:extLst>
              <a:ext uri="{FF2B5EF4-FFF2-40B4-BE49-F238E27FC236}">
                <a16:creationId xmlns:a16="http://schemas.microsoft.com/office/drawing/2014/main" id="{71E09BB0-9B83-6934-784A-EF1408AA1055}"/>
              </a:ext>
            </a:extLst>
          </p:cNvPr>
          <p:cNvSpPr txBox="1"/>
          <p:nvPr/>
        </p:nvSpPr>
        <p:spPr>
          <a:xfrm>
            <a:off x="2597524" y="2173352"/>
            <a:ext cx="1376614" cy="523220"/>
          </a:xfrm>
          <a:prstGeom prst="rect">
            <a:avLst/>
          </a:prstGeom>
          <a:noFill/>
          <a:ln>
            <a:noFill/>
          </a:ln>
        </p:spPr>
        <p:txBody>
          <a:bodyPr wrap="square" rtlCol="0">
            <a:spAutoFit/>
          </a:bodyPr>
          <a:lstStyle/>
          <a:p>
            <a:pPr algn="ctr"/>
            <a:r>
              <a:rPr lang="en-GB" sz="1400" dirty="0"/>
              <a:t>Health and wellbeing</a:t>
            </a:r>
          </a:p>
        </p:txBody>
      </p:sp>
      <p:sp>
        <p:nvSpPr>
          <p:cNvPr id="41" name="TextBox 40">
            <a:extLst>
              <a:ext uri="{FF2B5EF4-FFF2-40B4-BE49-F238E27FC236}">
                <a16:creationId xmlns:a16="http://schemas.microsoft.com/office/drawing/2014/main" id="{D52E159B-DCA4-787F-B598-D0B058FB0E9F}"/>
              </a:ext>
            </a:extLst>
          </p:cNvPr>
          <p:cNvSpPr txBox="1"/>
          <p:nvPr/>
        </p:nvSpPr>
        <p:spPr>
          <a:xfrm>
            <a:off x="7004710" y="1609638"/>
            <a:ext cx="4713748" cy="3970318"/>
          </a:xfrm>
          <a:prstGeom prst="rect">
            <a:avLst/>
          </a:prstGeom>
          <a:noFill/>
        </p:spPr>
        <p:txBody>
          <a:bodyPr wrap="square" rtlCol="0">
            <a:spAutoFit/>
          </a:bodyPr>
          <a:lstStyle/>
          <a:p>
            <a:r>
              <a:rPr lang="en-GB" dirty="0"/>
              <a:t>Residents can access advice on a wide range of topics:</a:t>
            </a:r>
          </a:p>
          <a:p>
            <a:endParaRPr lang="en-GB" dirty="0"/>
          </a:p>
          <a:p>
            <a:pPr marL="285750" indent="-285750">
              <a:buFont typeface="Arial" panose="020B0604020202020204" pitchFamily="34" charset="0"/>
              <a:buChar char="•"/>
            </a:pPr>
            <a:r>
              <a:rPr lang="en-GB" dirty="0"/>
              <a:t>‘Universal’ such as activities, volunteering or council services</a:t>
            </a:r>
          </a:p>
          <a:p>
            <a:pPr marL="285750" indent="-285750">
              <a:buFont typeface="Arial" panose="020B0604020202020204" pitchFamily="34" charset="0"/>
              <a:buChar char="•"/>
            </a:pPr>
            <a:r>
              <a:rPr lang="en-GB" dirty="0"/>
              <a:t>‘Targeted’ such as around homelessness, money, employment</a:t>
            </a:r>
          </a:p>
          <a:p>
            <a:pPr marL="285750" indent="-285750">
              <a:buFont typeface="Arial" panose="020B0604020202020204" pitchFamily="34" charset="0"/>
              <a:buChar char="•"/>
            </a:pPr>
            <a:r>
              <a:rPr lang="en-GB" dirty="0"/>
              <a:t>Advice and signposting to partners</a:t>
            </a:r>
          </a:p>
          <a:p>
            <a:r>
              <a:rPr lang="en-GB" dirty="0"/>
              <a:t> </a:t>
            </a:r>
          </a:p>
          <a:p>
            <a:r>
              <a:rPr lang="en-GB" dirty="0"/>
              <a:t>Not all these activities and advice will be provided by council staff. Key to localities working is the involvement of partners such as health, police and voluntary, community, faith and social enterprise (VCFSE) groups </a:t>
            </a:r>
          </a:p>
        </p:txBody>
      </p:sp>
      <p:pic>
        <p:nvPicPr>
          <p:cNvPr id="21" name="Graphic 20" descr="Schoolhouse outline">
            <a:extLst>
              <a:ext uri="{FF2B5EF4-FFF2-40B4-BE49-F238E27FC236}">
                <a16:creationId xmlns:a16="http://schemas.microsoft.com/office/drawing/2014/main" id="{3C1A9879-6097-A703-5E11-0D7AC057F59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8060" y="2978079"/>
            <a:ext cx="914400" cy="914400"/>
          </a:xfrm>
          <a:prstGeom prst="rect">
            <a:avLst/>
          </a:prstGeom>
        </p:spPr>
      </p:pic>
      <p:sp>
        <p:nvSpPr>
          <p:cNvPr id="22" name="TextBox 21">
            <a:extLst>
              <a:ext uri="{FF2B5EF4-FFF2-40B4-BE49-F238E27FC236}">
                <a16:creationId xmlns:a16="http://schemas.microsoft.com/office/drawing/2014/main" id="{4C14019E-1998-9BC3-3F6F-EA571B8F9A9F}"/>
              </a:ext>
            </a:extLst>
          </p:cNvPr>
          <p:cNvSpPr txBox="1"/>
          <p:nvPr/>
        </p:nvSpPr>
        <p:spPr>
          <a:xfrm>
            <a:off x="608693" y="3797610"/>
            <a:ext cx="1029819" cy="523220"/>
          </a:xfrm>
          <a:prstGeom prst="rect">
            <a:avLst/>
          </a:prstGeom>
          <a:noFill/>
        </p:spPr>
        <p:txBody>
          <a:bodyPr wrap="square" rtlCol="0">
            <a:spAutoFit/>
          </a:bodyPr>
          <a:lstStyle/>
          <a:p>
            <a:pPr algn="ctr"/>
            <a:r>
              <a:rPr lang="en-GB" sz="1400" dirty="0"/>
              <a:t>Council services</a:t>
            </a:r>
          </a:p>
        </p:txBody>
      </p:sp>
      <p:sp>
        <p:nvSpPr>
          <p:cNvPr id="23" name="TextBox 22">
            <a:extLst>
              <a:ext uri="{FF2B5EF4-FFF2-40B4-BE49-F238E27FC236}">
                <a16:creationId xmlns:a16="http://schemas.microsoft.com/office/drawing/2014/main" id="{C30CB9D9-4D6A-32E4-21DC-C0DBCCEF2C45}"/>
              </a:ext>
            </a:extLst>
          </p:cNvPr>
          <p:cNvSpPr txBox="1"/>
          <p:nvPr/>
        </p:nvSpPr>
        <p:spPr>
          <a:xfrm>
            <a:off x="1668262" y="3809403"/>
            <a:ext cx="708707" cy="307777"/>
          </a:xfrm>
          <a:prstGeom prst="rect">
            <a:avLst/>
          </a:prstGeom>
          <a:noFill/>
          <a:ln>
            <a:noFill/>
          </a:ln>
        </p:spPr>
        <p:txBody>
          <a:bodyPr wrap="square" rtlCol="0">
            <a:spAutoFit/>
          </a:bodyPr>
          <a:lstStyle/>
          <a:p>
            <a:pPr algn="ctr"/>
            <a:r>
              <a:rPr lang="en-GB" sz="1400" dirty="0"/>
              <a:t>Police</a:t>
            </a:r>
          </a:p>
        </p:txBody>
      </p:sp>
      <p:pic>
        <p:nvPicPr>
          <p:cNvPr id="24" name="Graphic 23" descr="Police female outline">
            <a:extLst>
              <a:ext uri="{FF2B5EF4-FFF2-40B4-BE49-F238E27FC236}">
                <a16:creationId xmlns:a16="http://schemas.microsoft.com/office/drawing/2014/main" id="{48F7BD12-F645-8467-3223-DDB49ADFFAD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63843" y="3138332"/>
            <a:ext cx="720549" cy="720549"/>
          </a:xfrm>
          <a:prstGeom prst="rect">
            <a:avLst/>
          </a:prstGeom>
        </p:spPr>
      </p:pic>
      <p:pic>
        <p:nvPicPr>
          <p:cNvPr id="26" name="Graphic 25" descr="Family with girl outline">
            <a:extLst>
              <a:ext uri="{FF2B5EF4-FFF2-40B4-BE49-F238E27FC236}">
                <a16:creationId xmlns:a16="http://schemas.microsoft.com/office/drawing/2014/main" id="{1B504D93-9833-0E62-8E93-68FDFB13811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06090" y="3069807"/>
            <a:ext cx="761041" cy="761041"/>
          </a:xfrm>
          <a:prstGeom prst="rect">
            <a:avLst/>
          </a:prstGeom>
        </p:spPr>
      </p:pic>
      <p:pic>
        <p:nvPicPr>
          <p:cNvPr id="34" name="Graphic 33" descr="Connections outline">
            <a:extLst>
              <a:ext uri="{FF2B5EF4-FFF2-40B4-BE49-F238E27FC236}">
                <a16:creationId xmlns:a16="http://schemas.microsoft.com/office/drawing/2014/main" id="{B4CEB7D3-14B2-2042-61C0-55292B5BC02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27991" y="1530120"/>
            <a:ext cx="780033" cy="780033"/>
          </a:xfrm>
          <a:prstGeom prst="rect">
            <a:avLst/>
          </a:prstGeom>
        </p:spPr>
      </p:pic>
      <p:pic>
        <p:nvPicPr>
          <p:cNvPr id="39" name="Graphic 38" descr="Palette outline">
            <a:extLst>
              <a:ext uri="{FF2B5EF4-FFF2-40B4-BE49-F238E27FC236}">
                <a16:creationId xmlns:a16="http://schemas.microsoft.com/office/drawing/2014/main" id="{D4597D53-9762-9422-F0BE-C1FACC0307D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596863" y="3069634"/>
            <a:ext cx="807246" cy="807246"/>
          </a:xfrm>
          <a:prstGeom prst="rect">
            <a:avLst/>
          </a:prstGeom>
        </p:spPr>
      </p:pic>
      <p:pic>
        <p:nvPicPr>
          <p:cNvPr id="46" name="Graphic 45" descr="Yoga outline">
            <a:extLst>
              <a:ext uri="{FF2B5EF4-FFF2-40B4-BE49-F238E27FC236}">
                <a16:creationId xmlns:a16="http://schemas.microsoft.com/office/drawing/2014/main" id="{2AD46F3F-82BB-EF6D-289C-9951AFA3CD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625621" y="3125774"/>
            <a:ext cx="744053" cy="744053"/>
          </a:xfrm>
          <a:prstGeom prst="rect">
            <a:avLst/>
          </a:prstGeom>
        </p:spPr>
      </p:pic>
      <p:sp>
        <p:nvSpPr>
          <p:cNvPr id="58" name="TextBox 57">
            <a:extLst>
              <a:ext uri="{FF2B5EF4-FFF2-40B4-BE49-F238E27FC236}">
                <a16:creationId xmlns:a16="http://schemas.microsoft.com/office/drawing/2014/main" id="{91A57E8F-848F-DE44-3F54-D7F46576E515}"/>
              </a:ext>
            </a:extLst>
          </p:cNvPr>
          <p:cNvSpPr txBox="1"/>
          <p:nvPr/>
        </p:nvSpPr>
        <p:spPr>
          <a:xfrm>
            <a:off x="3513225" y="3807969"/>
            <a:ext cx="987165" cy="523220"/>
          </a:xfrm>
          <a:prstGeom prst="rect">
            <a:avLst/>
          </a:prstGeom>
          <a:noFill/>
          <a:ln>
            <a:noFill/>
          </a:ln>
        </p:spPr>
        <p:txBody>
          <a:bodyPr wrap="square" rtlCol="0">
            <a:spAutoFit/>
          </a:bodyPr>
          <a:lstStyle/>
          <a:p>
            <a:pPr algn="ctr"/>
            <a:r>
              <a:rPr lang="en-GB" sz="1400" dirty="0"/>
              <a:t>Healthy activities</a:t>
            </a:r>
          </a:p>
        </p:txBody>
      </p:sp>
      <p:sp>
        <p:nvSpPr>
          <p:cNvPr id="59" name="TextBox 58">
            <a:extLst>
              <a:ext uri="{FF2B5EF4-FFF2-40B4-BE49-F238E27FC236}">
                <a16:creationId xmlns:a16="http://schemas.microsoft.com/office/drawing/2014/main" id="{C0549B69-6774-6501-4D5A-D6C32BECAEE7}"/>
              </a:ext>
            </a:extLst>
          </p:cNvPr>
          <p:cNvSpPr txBox="1"/>
          <p:nvPr/>
        </p:nvSpPr>
        <p:spPr>
          <a:xfrm>
            <a:off x="4508746" y="3799078"/>
            <a:ext cx="987165" cy="523220"/>
          </a:xfrm>
          <a:prstGeom prst="rect">
            <a:avLst/>
          </a:prstGeom>
          <a:noFill/>
          <a:ln>
            <a:noFill/>
          </a:ln>
        </p:spPr>
        <p:txBody>
          <a:bodyPr wrap="square" rtlCol="0">
            <a:spAutoFit/>
          </a:bodyPr>
          <a:lstStyle/>
          <a:p>
            <a:pPr algn="ctr"/>
            <a:r>
              <a:rPr lang="en-GB" sz="1400" dirty="0"/>
              <a:t>Arts activities</a:t>
            </a:r>
          </a:p>
        </p:txBody>
      </p:sp>
      <p:sp>
        <p:nvSpPr>
          <p:cNvPr id="60" name="TextBox 59">
            <a:extLst>
              <a:ext uri="{FF2B5EF4-FFF2-40B4-BE49-F238E27FC236}">
                <a16:creationId xmlns:a16="http://schemas.microsoft.com/office/drawing/2014/main" id="{0EE36F60-434F-9EF5-A388-5376D0C31663}"/>
              </a:ext>
            </a:extLst>
          </p:cNvPr>
          <p:cNvSpPr txBox="1"/>
          <p:nvPr/>
        </p:nvSpPr>
        <p:spPr>
          <a:xfrm>
            <a:off x="5486707" y="3792333"/>
            <a:ext cx="987165" cy="523220"/>
          </a:xfrm>
          <a:prstGeom prst="rect">
            <a:avLst/>
          </a:prstGeom>
          <a:noFill/>
          <a:ln>
            <a:noFill/>
          </a:ln>
        </p:spPr>
        <p:txBody>
          <a:bodyPr wrap="square" rtlCol="0">
            <a:spAutoFit/>
          </a:bodyPr>
          <a:lstStyle/>
          <a:p>
            <a:pPr algn="ctr"/>
            <a:r>
              <a:rPr lang="en-GB" sz="1400" dirty="0"/>
              <a:t>Family activities</a:t>
            </a:r>
          </a:p>
        </p:txBody>
      </p:sp>
      <p:sp>
        <p:nvSpPr>
          <p:cNvPr id="61" name="TextBox 60">
            <a:extLst>
              <a:ext uri="{FF2B5EF4-FFF2-40B4-BE49-F238E27FC236}">
                <a16:creationId xmlns:a16="http://schemas.microsoft.com/office/drawing/2014/main" id="{240A7F42-96E7-FA0A-897A-0CBD845C17EE}"/>
              </a:ext>
            </a:extLst>
          </p:cNvPr>
          <p:cNvSpPr txBox="1"/>
          <p:nvPr/>
        </p:nvSpPr>
        <p:spPr>
          <a:xfrm>
            <a:off x="5147088" y="2173584"/>
            <a:ext cx="1502866" cy="523220"/>
          </a:xfrm>
          <a:prstGeom prst="rect">
            <a:avLst/>
          </a:prstGeom>
          <a:noFill/>
          <a:ln>
            <a:noFill/>
          </a:ln>
        </p:spPr>
        <p:txBody>
          <a:bodyPr wrap="square" rtlCol="0">
            <a:spAutoFit/>
          </a:bodyPr>
          <a:lstStyle/>
          <a:p>
            <a:pPr algn="ctr"/>
            <a:r>
              <a:rPr lang="en-GB" sz="1400" dirty="0"/>
              <a:t>Volunteering and connections</a:t>
            </a:r>
          </a:p>
        </p:txBody>
      </p:sp>
    </p:spTree>
    <p:extLst>
      <p:ext uri="{BB962C8B-B14F-4D97-AF65-F5344CB8AC3E}">
        <p14:creationId xmlns:p14="http://schemas.microsoft.com/office/powerpoint/2010/main" val="160621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Who </a:t>
            </a:r>
            <a:r>
              <a:rPr kumimoji="0" lang="en-US" sz="3400" b="1" i="0" u="none" strike="noStrike" kern="1200" cap="none" spc="0" normalizeH="0" baseline="0" noProof="0" dirty="0" err="1">
                <a:ln>
                  <a:noFill/>
                </a:ln>
                <a:solidFill>
                  <a:prstClr val="black"/>
                </a:solidFill>
                <a:effectLst/>
                <a:uLnTx/>
                <a:uFillTx/>
                <a:latin typeface="Arial" panose="020B0604020202020204"/>
                <a:ea typeface="+mn-ea"/>
                <a:cs typeface="Arial"/>
              </a:rPr>
              <a:t>wil</a:t>
            </a:r>
            <a:r>
              <a:rPr lang="en-US" sz="3400" b="1" dirty="0">
                <a:solidFill>
                  <a:prstClr val="black"/>
                </a:solidFill>
                <a:latin typeface="Arial" panose="020B0604020202020204"/>
                <a:cs typeface="Arial"/>
              </a:rPr>
              <a:t>l be in each locality team – from the council</a:t>
            </a: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a:t>
            </a:r>
          </a:p>
        </p:txBody>
      </p:sp>
      <p:sp>
        <p:nvSpPr>
          <p:cNvPr id="5" name="TextBox 4">
            <a:extLst>
              <a:ext uri="{FF2B5EF4-FFF2-40B4-BE49-F238E27FC236}">
                <a16:creationId xmlns:a16="http://schemas.microsoft.com/office/drawing/2014/main" id="{B19F783E-450B-D804-BABF-7C5FEE4D9A47}"/>
              </a:ext>
            </a:extLst>
          </p:cNvPr>
          <p:cNvSpPr txBox="1"/>
          <p:nvPr/>
        </p:nvSpPr>
        <p:spPr>
          <a:xfrm>
            <a:off x="553614" y="1139309"/>
            <a:ext cx="3867187" cy="2308324"/>
          </a:xfrm>
          <a:prstGeom prst="rect">
            <a:avLst/>
          </a:prstGeom>
          <a:noFill/>
        </p:spPr>
        <p:txBody>
          <a:bodyPr wrap="square" rtlCol="0">
            <a:spAutoFit/>
          </a:bodyPr>
          <a:lstStyle/>
          <a:p>
            <a:r>
              <a:rPr lang="en-GB" b="1"/>
              <a:t>Each locality team will include:</a:t>
            </a:r>
          </a:p>
          <a:p>
            <a:endParaRPr lang="en-GB"/>
          </a:p>
          <a:p>
            <a:r>
              <a:rPr lang="en-GB"/>
              <a:t>Family + community hub staff </a:t>
            </a:r>
          </a:p>
          <a:p>
            <a:r>
              <a:rPr lang="en-GB"/>
              <a:t>Family navigators</a:t>
            </a:r>
          </a:p>
          <a:p>
            <a:r>
              <a:rPr lang="en-GB"/>
              <a:t>Community navigators</a:t>
            </a:r>
          </a:p>
          <a:p>
            <a:r>
              <a:rPr lang="en-GB"/>
              <a:t>Social prescribers</a:t>
            </a:r>
          </a:p>
          <a:p>
            <a:r>
              <a:rPr lang="en-GB"/>
              <a:t>Outreach officers</a:t>
            </a:r>
          </a:p>
          <a:p>
            <a:r>
              <a:rPr lang="en-GB"/>
              <a:t>Library staff</a:t>
            </a:r>
          </a:p>
        </p:txBody>
      </p:sp>
      <p:sp>
        <p:nvSpPr>
          <p:cNvPr id="6" name="TextBox 5">
            <a:extLst>
              <a:ext uri="{FF2B5EF4-FFF2-40B4-BE49-F238E27FC236}">
                <a16:creationId xmlns:a16="http://schemas.microsoft.com/office/drawing/2014/main" id="{45B59EAF-3D9E-ED61-047F-259B142CEEA9}"/>
              </a:ext>
            </a:extLst>
          </p:cNvPr>
          <p:cNvSpPr txBox="1"/>
          <p:nvPr/>
        </p:nvSpPr>
        <p:spPr>
          <a:xfrm>
            <a:off x="6200775" y="1139310"/>
            <a:ext cx="5019675" cy="2031325"/>
          </a:xfrm>
          <a:prstGeom prst="rect">
            <a:avLst/>
          </a:prstGeom>
          <a:noFill/>
        </p:spPr>
        <p:txBody>
          <a:bodyPr wrap="square" rtlCol="0">
            <a:spAutoFit/>
          </a:bodyPr>
          <a:lstStyle/>
          <a:p>
            <a:r>
              <a:rPr lang="en-GB" b="1"/>
              <a:t>Specialist hubs will also operate across the whole borough from locality sites:</a:t>
            </a:r>
          </a:p>
          <a:p>
            <a:endParaRPr lang="en-GB"/>
          </a:p>
          <a:p>
            <a:r>
              <a:rPr lang="en-GB"/>
              <a:t>Homes and money hub</a:t>
            </a:r>
          </a:p>
          <a:p>
            <a:r>
              <a:rPr lang="en-GB"/>
              <a:t>Employment and skills hub</a:t>
            </a:r>
          </a:p>
          <a:p>
            <a:r>
              <a:rPr lang="en-GB"/>
              <a:t>Health and wellbeing hub</a:t>
            </a:r>
          </a:p>
          <a:p>
            <a:r>
              <a:rPr lang="en-GB"/>
              <a:t>Social justice hub</a:t>
            </a:r>
          </a:p>
        </p:txBody>
      </p:sp>
      <p:sp>
        <p:nvSpPr>
          <p:cNvPr id="7" name="TextBox 6">
            <a:extLst>
              <a:ext uri="{FF2B5EF4-FFF2-40B4-BE49-F238E27FC236}">
                <a16:creationId xmlns:a16="http://schemas.microsoft.com/office/drawing/2014/main" id="{34F0CF5C-6B91-355D-446D-A3FB6E3DC555}"/>
              </a:ext>
            </a:extLst>
          </p:cNvPr>
          <p:cNvSpPr txBox="1"/>
          <p:nvPr/>
        </p:nvSpPr>
        <p:spPr>
          <a:xfrm>
            <a:off x="553614" y="3785156"/>
            <a:ext cx="9221472" cy="2862322"/>
          </a:xfrm>
          <a:prstGeom prst="rect">
            <a:avLst/>
          </a:prstGeom>
          <a:noFill/>
        </p:spPr>
        <p:txBody>
          <a:bodyPr wrap="square" rtlCol="0">
            <a:spAutoFit/>
          </a:bodyPr>
          <a:lstStyle/>
          <a:p>
            <a:r>
              <a:rPr lang="en-GB" b="1"/>
              <a:t>Every locality team will focus on:</a:t>
            </a:r>
          </a:p>
          <a:p>
            <a:pPr marL="285750" indent="-285750">
              <a:buFont typeface="Arial" panose="020B0604020202020204" pitchFamily="34" charset="0"/>
              <a:buChar char="•"/>
            </a:pPr>
            <a:r>
              <a:rPr lang="en-GB"/>
              <a:t>Providing excellent information, advice and guidance</a:t>
            </a:r>
          </a:p>
          <a:p>
            <a:pPr marL="285750" indent="-285750">
              <a:buFont typeface="Arial" panose="020B0604020202020204" pitchFamily="34" charset="0"/>
              <a:buChar char="•"/>
            </a:pPr>
            <a:r>
              <a:rPr lang="en-GB"/>
              <a:t>Running activities such as play groups and peer-to-peer support groups</a:t>
            </a:r>
          </a:p>
          <a:p>
            <a:pPr marL="285750" indent="-285750">
              <a:buFont typeface="Arial" panose="020B0604020202020204" pitchFamily="34" charset="0"/>
              <a:buChar char="•"/>
            </a:pPr>
            <a:r>
              <a:rPr lang="en-GB"/>
              <a:t>Identifying and reaching out to residents who might be struggling</a:t>
            </a:r>
          </a:p>
          <a:p>
            <a:pPr marL="285750" indent="-285750">
              <a:buFont typeface="Arial" panose="020B0604020202020204" pitchFamily="34" charset="0"/>
              <a:buChar char="•"/>
            </a:pPr>
            <a:r>
              <a:rPr lang="en-GB"/>
              <a:t>Providing opportunities for volunteering and connecting with others</a:t>
            </a:r>
          </a:p>
          <a:p>
            <a:pPr marL="285750" indent="-285750">
              <a:buFont typeface="Arial" panose="020B0604020202020204" pitchFamily="34" charset="0"/>
              <a:buChar char="•"/>
            </a:pPr>
            <a:r>
              <a:rPr lang="en-GB"/>
              <a:t>Signposting to support services aimed at keeping residents well and independent</a:t>
            </a:r>
          </a:p>
          <a:p>
            <a:pPr marL="285750" indent="-285750">
              <a:buFont typeface="Arial" panose="020B0604020202020204" pitchFamily="34" charset="0"/>
              <a:buChar char="•"/>
            </a:pPr>
            <a:r>
              <a:rPr lang="en-GB" sz="1800"/>
              <a:t>Working with communities and voluntary, community, faith and enterprise sector groups to develop activities and support that residents need and want</a:t>
            </a:r>
            <a:endParaRPr lang="en-GB"/>
          </a:p>
          <a:p>
            <a:pPr marL="285750" indent="-285750">
              <a:buFont typeface="Arial" panose="020B0604020202020204" pitchFamily="34" charset="0"/>
              <a:buChar char="•"/>
            </a:pPr>
            <a:endParaRPr lang="en-GB"/>
          </a:p>
          <a:p>
            <a:endParaRPr lang="en-GB"/>
          </a:p>
        </p:txBody>
      </p:sp>
      <p:pic>
        <p:nvPicPr>
          <p:cNvPr id="8" name="Graphic 7" descr="Person eating outline">
            <a:extLst>
              <a:ext uri="{FF2B5EF4-FFF2-40B4-BE49-F238E27FC236}">
                <a16:creationId xmlns:a16="http://schemas.microsoft.com/office/drawing/2014/main" id="{A901E122-106D-C017-C607-26461B13B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9981" y="2674565"/>
            <a:ext cx="914400" cy="914400"/>
          </a:xfrm>
          <a:prstGeom prst="rect">
            <a:avLst/>
          </a:prstGeom>
        </p:spPr>
      </p:pic>
      <p:pic>
        <p:nvPicPr>
          <p:cNvPr id="10" name="Graphic 9" descr="Social distancing outline">
            <a:extLst>
              <a:ext uri="{FF2B5EF4-FFF2-40B4-BE49-F238E27FC236}">
                <a16:creationId xmlns:a16="http://schemas.microsoft.com/office/drawing/2014/main" id="{E8A073FE-5E6F-C155-92C8-BA64BD940B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13724" y="2122269"/>
            <a:ext cx="914400" cy="914400"/>
          </a:xfrm>
          <a:prstGeom prst="rect">
            <a:avLst/>
          </a:prstGeom>
        </p:spPr>
      </p:pic>
      <p:pic>
        <p:nvPicPr>
          <p:cNvPr id="12" name="Graphic 11" descr="Female Profile outline">
            <a:extLst>
              <a:ext uri="{FF2B5EF4-FFF2-40B4-BE49-F238E27FC236}">
                <a16:creationId xmlns:a16="http://schemas.microsoft.com/office/drawing/2014/main" id="{75D661B4-293F-3F0A-79E7-57578BC60B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5832" y="2971800"/>
            <a:ext cx="914400" cy="914400"/>
          </a:xfrm>
          <a:prstGeom prst="rect">
            <a:avLst/>
          </a:prstGeom>
        </p:spPr>
      </p:pic>
      <p:pic>
        <p:nvPicPr>
          <p:cNvPr id="14" name="Graphic 13" descr="Male profile outline">
            <a:extLst>
              <a:ext uri="{FF2B5EF4-FFF2-40B4-BE49-F238E27FC236}">
                <a16:creationId xmlns:a16="http://schemas.microsoft.com/office/drawing/2014/main" id="{C8364D65-02AE-A2A3-DC62-438CE459DA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2924" y="1437331"/>
            <a:ext cx="914400" cy="914400"/>
          </a:xfrm>
          <a:prstGeom prst="rect">
            <a:avLst/>
          </a:prstGeom>
        </p:spPr>
      </p:pic>
      <p:pic>
        <p:nvPicPr>
          <p:cNvPr id="15" name="Graphic 14" descr="Person eating outline">
            <a:extLst>
              <a:ext uri="{FF2B5EF4-FFF2-40B4-BE49-F238E27FC236}">
                <a16:creationId xmlns:a16="http://schemas.microsoft.com/office/drawing/2014/main" id="{9371D22B-A31E-A153-3ADE-5048EA1844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770862" y="1322600"/>
            <a:ext cx="914400" cy="914400"/>
          </a:xfrm>
          <a:prstGeom prst="rect">
            <a:avLst/>
          </a:prstGeom>
        </p:spPr>
      </p:pic>
      <p:pic>
        <p:nvPicPr>
          <p:cNvPr id="16" name="Graphic 15" descr="Male profile outline">
            <a:extLst>
              <a:ext uri="{FF2B5EF4-FFF2-40B4-BE49-F238E27FC236}">
                <a16:creationId xmlns:a16="http://schemas.microsoft.com/office/drawing/2014/main" id="{0353A7B6-8253-FAEA-5D65-F60DE0196B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76750" y="2648532"/>
            <a:ext cx="914400" cy="914400"/>
          </a:xfrm>
          <a:prstGeom prst="rect">
            <a:avLst/>
          </a:prstGeom>
        </p:spPr>
      </p:pic>
      <p:pic>
        <p:nvPicPr>
          <p:cNvPr id="17" name="Graphic 16" descr="Female Profile outline">
            <a:extLst>
              <a:ext uri="{FF2B5EF4-FFF2-40B4-BE49-F238E27FC236}">
                <a16:creationId xmlns:a16="http://schemas.microsoft.com/office/drawing/2014/main" id="{A8C4D54D-623F-093E-969C-CADC4CA0AA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1888" y="1900928"/>
            <a:ext cx="914400" cy="914400"/>
          </a:xfrm>
          <a:prstGeom prst="rect">
            <a:avLst/>
          </a:prstGeom>
        </p:spPr>
      </p:pic>
      <p:pic>
        <p:nvPicPr>
          <p:cNvPr id="21" name="Graphic 20" descr="Building Brick Wall outline">
            <a:extLst>
              <a:ext uri="{FF2B5EF4-FFF2-40B4-BE49-F238E27FC236}">
                <a16:creationId xmlns:a16="http://schemas.microsoft.com/office/drawing/2014/main" id="{D28662A3-A578-8950-D34B-54384B48C2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03686" y="1706730"/>
            <a:ext cx="914400" cy="894677"/>
          </a:xfrm>
          <a:prstGeom prst="rect">
            <a:avLst/>
          </a:prstGeom>
        </p:spPr>
      </p:pic>
      <p:pic>
        <p:nvPicPr>
          <p:cNvPr id="22" name="Graphic 21" descr="Work from home desk outline">
            <a:extLst>
              <a:ext uri="{FF2B5EF4-FFF2-40B4-BE49-F238E27FC236}">
                <a16:creationId xmlns:a16="http://schemas.microsoft.com/office/drawing/2014/main" id="{7712DC51-44C2-A368-B281-FADD3790B4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62361" y="2400131"/>
            <a:ext cx="914400" cy="894677"/>
          </a:xfrm>
          <a:prstGeom prst="rect">
            <a:avLst/>
          </a:prstGeom>
        </p:spPr>
      </p:pic>
      <p:pic>
        <p:nvPicPr>
          <p:cNvPr id="23" name="Graphic 22" descr="Medical outline">
            <a:extLst>
              <a:ext uri="{FF2B5EF4-FFF2-40B4-BE49-F238E27FC236}">
                <a16:creationId xmlns:a16="http://schemas.microsoft.com/office/drawing/2014/main" id="{1D195EA9-AF12-DB6C-2B39-B5A6A28E014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60886" y="2463927"/>
            <a:ext cx="914400" cy="914400"/>
          </a:xfrm>
          <a:prstGeom prst="rect">
            <a:avLst/>
          </a:prstGeom>
        </p:spPr>
      </p:pic>
      <p:pic>
        <p:nvPicPr>
          <p:cNvPr id="24" name="Graphic 23" descr="Coins outline">
            <a:extLst>
              <a:ext uri="{FF2B5EF4-FFF2-40B4-BE49-F238E27FC236}">
                <a16:creationId xmlns:a16="http://schemas.microsoft.com/office/drawing/2014/main" id="{EBD66895-BDCD-0D50-3F3C-8E0B5D03243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75086" y="3172508"/>
            <a:ext cx="914400" cy="914400"/>
          </a:xfrm>
          <a:prstGeom prst="rect">
            <a:avLst/>
          </a:prstGeom>
        </p:spPr>
      </p:pic>
    </p:spTree>
    <p:extLst>
      <p:ext uri="{BB962C8B-B14F-4D97-AF65-F5344CB8AC3E}">
        <p14:creationId xmlns:p14="http://schemas.microsoft.com/office/powerpoint/2010/main" val="1827527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96821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Early help and statutory services</a:t>
            </a:r>
          </a:p>
        </p:txBody>
      </p:sp>
      <p:sp>
        <p:nvSpPr>
          <p:cNvPr id="35" name="TextBox 34">
            <a:extLst>
              <a:ext uri="{FF2B5EF4-FFF2-40B4-BE49-F238E27FC236}">
                <a16:creationId xmlns:a16="http://schemas.microsoft.com/office/drawing/2014/main" id="{7FFFB163-9EC7-8A14-06A7-AFADBAE819C0}"/>
              </a:ext>
            </a:extLst>
          </p:cNvPr>
          <p:cNvSpPr txBox="1"/>
          <p:nvPr/>
        </p:nvSpPr>
        <p:spPr>
          <a:xfrm>
            <a:off x="1846034" y="1947350"/>
            <a:ext cx="934240" cy="523220"/>
          </a:xfrm>
          <a:prstGeom prst="rect">
            <a:avLst/>
          </a:prstGeom>
          <a:noFill/>
        </p:spPr>
        <p:txBody>
          <a:bodyPr wrap="square" rtlCol="0">
            <a:spAutoFit/>
          </a:bodyPr>
          <a:lstStyle/>
          <a:p>
            <a:pPr algn="ctr"/>
            <a:r>
              <a:rPr lang="en-GB" sz="1400" dirty="0"/>
              <a:t>Family navigator</a:t>
            </a:r>
          </a:p>
        </p:txBody>
      </p:sp>
      <p:sp>
        <p:nvSpPr>
          <p:cNvPr id="39" name="TextBox 38">
            <a:extLst>
              <a:ext uri="{FF2B5EF4-FFF2-40B4-BE49-F238E27FC236}">
                <a16:creationId xmlns:a16="http://schemas.microsoft.com/office/drawing/2014/main" id="{4D9A1473-1E3C-DA24-0C95-47411EABC3B2}"/>
              </a:ext>
            </a:extLst>
          </p:cNvPr>
          <p:cNvSpPr txBox="1"/>
          <p:nvPr/>
        </p:nvSpPr>
        <p:spPr>
          <a:xfrm>
            <a:off x="2476445" y="1943050"/>
            <a:ext cx="1618488" cy="523220"/>
          </a:xfrm>
          <a:prstGeom prst="rect">
            <a:avLst/>
          </a:prstGeom>
          <a:noFill/>
        </p:spPr>
        <p:txBody>
          <a:bodyPr wrap="square" rtlCol="0">
            <a:spAutoFit/>
          </a:bodyPr>
          <a:lstStyle/>
          <a:p>
            <a:pPr algn="ctr"/>
            <a:r>
              <a:rPr lang="en-GB" sz="1400" dirty="0"/>
              <a:t>Community navigator</a:t>
            </a:r>
          </a:p>
        </p:txBody>
      </p:sp>
      <p:sp>
        <p:nvSpPr>
          <p:cNvPr id="41" name="TextBox 40">
            <a:extLst>
              <a:ext uri="{FF2B5EF4-FFF2-40B4-BE49-F238E27FC236}">
                <a16:creationId xmlns:a16="http://schemas.microsoft.com/office/drawing/2014/main" id="{A0E3911E-4B63-3F7E-2F43-B746689EC625}"/>
              </a:ext>
            </a:extLst>
          </p:cNvPr>
          <p:cNvSpPr txBox="1"/>
          <p:nvPr/>
        </p:nvSpPr>
        <p:spPr>
          <a:xfrm>
            <a:off x="717726" y="1943050"/>
            <a:ext cx="1181806" cy="523220"/>
          </a:xfrm>
          <a:prstGeom prst="rect">
            <a:avLst/>
          </a:prstGeom>
          <a:noFill/>
        </p:spPr>
        <p:txBody>
          <a:bodyPr wrap="square" rtlCol="0">
            <a:spAutoFit/>
          </a:bodyPr>
          <a:lstStyle/>
          <a:p>
            <a:pPr algn="ctr"/>
            <a:r>
              <a:rPr lang="en-GB" sz="1400" dirty="0"/>
              <a:t>Social prescribers</a:t>
            </a:r>
          </a:p>
        </p:txBody>
      </p:sp>
      <p:pic>
        <p:nvPicPr>
          <p:cNvPr id="42" name="Graphic 41" descr="Medicine outline">
            <a:extLst>
              <a:ext uri="{FF2B5EF4-FFF2-40B4-BE49-F238E27FC236}">
                <a16:creationId xmlns:a16="http://schemas.microsoft.com/office/drawing/2014/main" id="{FD371D62-B92E-7AE5-42EC-376D801953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627" y="1136640"/>
            <a:ext cx="914400" cy="894677"/>
          </a:xfrm>
          <a:prstGeom prst="rect">
            <a:avLst/>
          </a:prstGeom>
        </p:spPr>
      </p:pic>
      <p:sp>
        <p:nvSpPr>
          <p:cNvPr id="51" name="TextBox 50">
            <a:extLst>
              <a:ext uri="{FF2B5EF4-FFF2-40B4-BE49-F238E27FC236}">
                <a16:creationId xmlns:a16="http://schemas.microsoft.com/office/drawing/2014/main" id="{60B40601-F2D7-998C-8376-D551AEAE9FEB}"/>
              </a:ext>
            </a:extLst>
          </p:cNvPr>
          <p:cNvSpPr txBox="1"/>
          <p:nvPr/>
        </p:nvSpPr>
        <p:spPr>
          <a:xfrm>
            <a:off x="6697345" y="1225752"/>
            <a:ext cx="4765651" cy="646331"/>
          </a:xfrm>
          <a:prstGeom prst="rect">
            <a:avLst/>
          </a:prstGeom>
          <a:noFill/>
        </p:spPr>
        <p:txBody>
          <a:bodyPr wrap="square" rtlCol="0">
            <a:spAutoFit/>
          </a:bodyPr>
          <a:lstStyle/>
          <a:p>
            <a:r>
              <a:rPr lang="en-GB" dirty="0"/>
              <a:t>Someone to help guide residents to the right advice and help</a:t>
            </a:r>
          </a:p>
        </p:txBody>
      </p:sp>
      <p:pic>
        <p:nvPicPr>
          <p:cNvPr id="55" name="Graphic 54" descr="Map with pin outline">
            <a:extLst>
              <a:ext uri="{FF2B5EF4-FFF2-40B4-BE49-F238E27FC236}">
                <a16:creationId xmlns:a16="http://schemas.microsoft.com/office/drawing/2014/main" id="{016A99C0-A30F-3BFB-EC30-9D8450F3F2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1206" y="1091718"/>
            <a:ext cx="914400" cy="914400"/>
          </a:xfrm>
          <a:prstGeom prst="rect">
            <a:avLst/>
          </a:prstGeom>
        </p:spPr>
      </p:pic>
      <p:pic>
        <p:nvPicPr>
          <p:cNvPr id="57" name="Graphic 56" descr="Map compass outline">
            <a:extLst>
              <a:ext uri="{FF2B5EF4-FFF2-40B4-BE49-F238E27FC236}">
                <a16:creationId xmlns:a16="http://schemas.microsoft.com/office/drawing/2014/main" id="{23EC2776-8E23-3624-23DD-42E8699594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52111" y="1116917"/>
            <a:ext cx="914400" cy="914400"/>
          </a:xfrm>
          <a:prstGeom prst="rect">
            <a:avLst/>
          </a:prstGeom>
        </p:spPr>
      </p:pic>
      <p:sp>
        <p:nvSpPr>
          <p:cNvPr id="50" name="TextBox 49">
            <a:extLst>
              <a:ext uri="{FF2B5EF4-FFF2-40B4-BE49-F238E27FC236}">
                <a16:creationId xmlns:a16="http://schemas.microsoft.com/office/drawing/2014/main" id="{FBC15746-B972-8615-6062-437EFE263F14}"/>
              </a:ext>
            </a:extLst>
          </p:cNvPr>
          <p:cNvSpPr txBox="1"/>
          <p:nvPr/>
        </p:nvSpPr>
        <p:spPr>
          <a:xfrm>
            <a:off x="6697345" y="4779943"/>
            <a:ext cx="4685030" cy="1200329"/>
          </a:xfrm>
          <a:prstGeom prst="rect">
            <a:avLst/>
          </a:prstGeom>
          <a:noFill/>
        </p:spPr>
        <p:txBody>
          <a:bodyPr wrap="square" rtlCol="0">
            <a:spAutoFit/>
          </a:bodyPr>
          <a:lstStyle/>
          <a:p>
            <a:r>
              <a:rPr lang="en-GB" dirty="0"/>
              <a:t>The ‘front door’ to statutory social care, which we intend to develop as an integrated door with NHS and other partners. It also covers safeguarding referrals</a:t>
            </a:r>
          </a:p>
        </p:txBody>
      </p:sp>
      <p:cxnSp>
        <p:nvCxnSpPr>
          <p:cNvPr id="53" name="Straight Arrow Connector 52">
            <a:extLst>
              <a:ext uri="{FF2B5EF4-FFF2-40B4-BE49-F238E27FC236}">
                <a16:creationId xmlns:a16="http://schemas.microsoft.com/office/drawing/2014/main" id="{739F1A67-3001-CF35-0F02-CAD464A532A6}"/>
              </a:ext>
            </a:extLst>
          </p:cNvPr>
          <p:cNvCxnSpPr>
            <a:cxnSpLocks/>
          </p:cNvCxnSpPr>
          <p:nvPr/>
        </p:nvCxnSpPr>
        <p:spPr>
          <a:xfrm>
            <a:off x="5681509" y="1583124"/>
            <a:ext cx="828981"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8D49A3-7043-0570-1293-958750831850}"/>
              </a:ext>
            </a:extLst>
          </p:cNvPr>
          <p:cNvSpPr txBox="1"/>
          <p:nvPr/>
        </p:nvSpPr>
        <p:spPr>
          <a:xfrm>
            <a:off x="2899269" y="3900089"/>
            <a:ext cx="709464" cy="301138"/>
          </a:xfrm>
          <a:prstGeom prst="rect">
            <a:avLst/>
          </a:prstGeom>
          <a:noFill/>
        </p:spPr>
        <p:txBody>
          <a:bodyPr wrap="square" rtlCol="0">
            <a:spAutoFit/>
          </a:bodyPr>
          <a:lstStyle/>
          <a:p>
            <a:r>
              <a:rPr lang="en-GB" sz="1400" dirty="0"/>
              <a:t>GPs</a:t>
            </a:r>
          </a:p>
        </p:txBody>
      </p:sp>
      <p:pic>
        <p:nvPicPr>
          <p:cNvPr id="6" name="Graphic 5" descr="Doctor male outline">
            <a:extLst>
              <a:ext uri="{FF2B5EF4-FFF2-40B4-BE49-F238E27FC236}">
                <a16:creationId xmlns:a16="http://schemas.microsoft.com/office/drawing/2014/main" id="{311ACA1B-358F-62F9-0FC2-024CB4CA54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6928" y="3027089"/>
            <a:ext cx="914400" cy="894677"/>
          </a:xfrm>
          <a:prstGeom prst="rect">
            <a:avLst/>
          </a:prstGeom>
        </p:spPr>
      </p:pic>
      <p:sp>
        <p:nvSpPr>
          <p:cNvPr id="43" name="TextBox 42">
            <a:extLst>
              <a:ext uri="{FF2B5EF4-FFF2-40B4-BE49-F238E27FC236}">
                <a16:creationId xmlns:a16="http://schemas.microsoft.com/office/drawing/2014/main" id="{E50C1093-2A03-5493-144B-6316C949DC77}"/>
              </a:ext>
            </a:extLst>
          </p:cNvPr>
          <p:cNvSpPr txBox="1"/>
          <p:nvPr/>
        </p:nvSpPr>
        <p:spPr>
          <a:xfrm>
            <a:off x="6697345" y="3055034"/>
            <a:ext cx="4854621" cy="923330"/>
          </a:xfrm>
          <a:prstGeom prst="rect">
            <a:avLst/>
          </a:prstGeom>
          <a:noFill/>
        </p:spPr>
        <p:txBody>
          <a:bodyPr wrap="square" rtlCol="0">
            <a:spAutoFit/>
          </a:bodyPr>
          <a:lstStyle/>
          <a:p>
            <a:r>
              <a:rPr lang="en-GB" dirty="0"/>
              <a:t>When residents are struggling or at risk of tipping into a crisis, they can access more targeted support including Early Help services</a:t>
            </a:r>
            <a:endParaRPr lang="en-GB" dirty="0">
              <a:solidFill>
                <a:srgbClr val="FF0000"/>
              </a:solidFill>
            </a:endParaRPr>
          </a:p>
        </p:txBody>
      </p:sp>
      <p:pic>
        <p:nvPicPr>
          <p:cNvPr id="45" name="Graphic 44" descr="Woman with baby outline">
            <a:extLst>
              <a:ext uri="{FF2B5EF4-FFF2-40B4-BE49-F238E27FC236}">
                <a16:creationId xmlns:a16="http://schemas.microsoft.com/office/drawing/2014/main" id="{F148D49B-E9CA-CC33-79D9-6BF928F4F7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06647" y="2946561"/>
            <a:ext cx="914400" cy="914400"/>
          </a:xfrm>
          <a:prstGeom prst="rect">
            <a:avLst/>
          </a:prstGeom>
        </p:spPr>
      </p:pic>
      <p:pic>
        <p:nvPicPr>
          <p:cNvPr id="47" name="Graphic 46" descr="Man with cane outline">
            <a:extLst>
              <a:ext uri="{FF2B5EF4-FFF2-40B4-BE49-F238E27FC236}">
                <a16:creationId xmlns:a16="http://schemas.microsoft.com/office/drawing/2014/main" id="{68A78FA7-2989-1DA1-795B-D5D09D9D3C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15095" y="2934649"/>
            <a:ext cx="914400" cy="914400"/>
          </a:xfrm>
          <a:prstGeom prst="rect">
            <a:avLst/>
          </a:prstGeom>
        </p:spPr>
      </p:pic>
      <p:sp>
        <p:nvSpPr>
          <p:cNvPr id="48" name="TextBox 47">
            <a:extLst>
              <a:ext uri="{FF2B5EF4-FFF2-40B4-BE49-F238E27FC236}">
                <a16:creationId xmlns:a16="http://schemas.microsoft.com/office/drawing/2014/main" id="{1C5F61FE-75FC-AF4F-C99C-FE666D1429C6}"/>
              </a:ext>
            </a:extLst>
          </p:cNvPr>
          <p:cNvSpPr txBox="1"/>
          <p:nvPr/>
        </p:nvSpPr>
        <p:spPr>
          <a:xfrm>
            <a:off x="3649593" y="3885263"/>
            <a:ext cx="852696" cy="523220"/>
          </a:xfrm>
          <a:prstGeom prst="rect">
            <a:avLst/>
          </a:prstGeom>
          <a:noFill/>
        </p:spPr>
        <p:txBody>
          <a:bodyPr wrap="square" rtlCol="0">
            <a:spAutoFit/>
          </a:bodyPr>
          <a:lstStyle/>
          <a:p>
            <a:r>
              <a:rPr lang="en-GB" sz="1400"/>
              <a:t>Social care</a:t>
            </a:r>
          </a:p>
        </p:txBody>
      </p:sp>
      <p:sp>
        <p:nvSpPr>
          <p:cNvPr id="49" name="TextBox 48">
            <a:extLst>
              <a:ext uri="{FF2B5EF4-FFF2-40B4-BE49-F238E27FC236}">
                <a16:creationId xmlns:a16="http://schemas.microsoft.com/office/drawing/2014/main" id="{8F634151-E874-B136-6337-7D64443D7DAF}"/>
              </a:ext>
            </a:extLst>
          </p:cNvPr>
          <p:cNvSpPr txBox="1"/>
          <p:nvPr/>
        </p:nvSpPr>
        <p:spPr>
          <a:xfrm>
            <a:off x="4466795" y="3892147"/>
            <a:ext cx="991059" cy="523220"/>
          </a:xfrm>
          <a:prstGeom prst="rect">
            <a:avLst/>
          </a:prstGeom>
          <a:noFill/>
        </p:spPr>
        <p:txBody>
          <a:bodyPr wrap="square" rtlCol="0">
            <a:spAutoFit/>
          </a:bodyPr>
          <a:lstStyle/>
          <a:p>
            <a:r>
              <a:rPr lang="en-GB" sz="1400"/>
              <a:t>Parenting experts</a:t>
            </a:r>
          </a:p>
        </p:txBody>
      </p:sp>
      <p:sp>
        <p:nvSpPr>
          <p:cNvPr id="62" name="TextBox 61">
            <a:extLst>
              <a:ext uri="{FF2B5EF4-FFF2-40B4-BE49-F238E27FC236}">
                <a16:creationId xmlns:a16="http://schemas.microsoft.com/office/drawing/2014/main" id="{51ECCFBF-CEB5-886E-F9AD-926A497AF034}"/>
              </a:ext>
            </a:extLst>
          </p:cNvPr>
          <p:cNvSpPr txBox="1"/>
          <p:nvPr/>
        </p:nvSpPr>
        <p:spPr>
          <a:xfrm>
            <a:off x="1606859" y="3885263"/>
            <a:ext cx="1179478" cy="523220"/>
          </a:xfrm>
          <a:prstGeom prst="rect">
            <a:avLst/>
          </a:prstGeom>
          <a:noFill/>
        </p:spPr>
        <p:txBody>
          <a:bodyPr wrap="square" rtlCol="0">
            <a:spAutoFit/>
          </a:bodyPr>
          <a:lstStyle/>
          <a:p>
            <a:pPr algn="ctr"/>
            <a:r>
              <a:rPr lang="en-GB" sz="1400" dirty="0"/>
              <a:t>Community healthcare</a:t>
            </a:r>
          </a:p>
        </p:txBody>
      </p:sp>
      <p:pic>
        <p:nvPicPr>
          <p:cNvPr id="15" name="Graphic 14" descr="Doctor female outline">
            <a:extLst>
              <a:ext uri="{FF2B5EF4-FFF2-40B4-BE49-F238E27FC236}">
                <a16:creationId xmlns:a16="http://schemas.microsoft.com/office/drawing/2014/main" id="{4F80C10C-CC9A-D9EF-3127-F592355D57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81743" y="3014230"/>
            <a:ext cx="914679" cy="894950"/>
          </a:xfrm>
          <a:prstGeom prst="rect">
            <a:avLst/>
          </a:prstGeom>
        </p:spPr>
      </p:pic>
      <p:pic>
        <p:nvPicPr>
          <p:cNvPr id="65" name="Graphic 64" descr="Harvey Balls 5% outline">
            <a:extLst>
              <a:ext uri="{FF2B5EF4-FFF2-40B4-BE49-F238E27FC236}">
                <a16:creationId xmlns:a16="http://schemas.microsoft.com/office/drawing/2014/main" id="{8385808C-528B-4037-EB91-A50748FC6B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8930" y="3027089"/>
            <a:ext cx="914400" cy="914400"/>
          </a:xfrm>
          <a:prstGeom prst="rect">
            <a:avLst/>
          </a:prstGeom>
        </p:spPr>
      </p:pic>
      <p:sp>
        <p:nvSpPr>
          <p:cNvPr id="66" name="TextBox 65">
            <a:extLst>
              <a:ext uri="{FF2B5EF4-FFF2-40B4-BE49-F238E27FC236}">
                <a16:creationId xmlns:a16="http://schemas.microsoft.com/office/drawing/2014/main" id="{4FA86A6A-E1B1-3EA2-A855-F27F09418E59}"/>
              </a:ext>
            </a:extLst>
          </p:cNvPr>
          <p:cNvSpPr txBox="1"/>
          <p:nvPr/>
        </p:nvSpPr>
        <p:spPr>
          <a:xfrm>
            <a:off x="698494" y="3880965"/>
            <a:ext cx="1179478" cy="523220"/>
          </a:xfrm>
          <a:prstGeom prst="rect">
            <a:avLst/>
          </a:prstGeom>
          <a:noFill/>
        </p:spPr>
        <p:txBody>
          <a:bodyPr wrap="square" rtlCol="0">
            <a:spAutoFit/>
          </a:bodyPr>
          <a:lstStyle/>
          <a:p>
            <a:pPr algn="ctr"/>
            <a:r>
              <a:rPr lang="en-GB" sz="1400" dirty="0"/>
              <a:t>Early help services</a:t>
            </a:r>
          </a:p>
        </p:txBody>
      </p:sp>
      <p:pic>
        <p:nvPicPr>
          <p:cNvPr id="25" name="Graphic 24" descr="Door Open outline">
            <a:extLst>
              <a:ext uri="{FF2B5EF4-FFF2-40B4-BE49-F238E27FC236}">
                <a16:creationId xmlns:a16="http://schemas.microsoft.com/office/drawing/2014/main" id="{86FA1AAD-D2D8-BA6B-7553-72A82001EEF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4630" y="4744342"/>
            <a:ext cx="1069042" cy="1069042"/>
          </a:xfrm>
          <a:prstGeom prst="rect">
            <a:avLst/>
          </a:prstGeom>
        </p:spPr>
      </p:pic>
      <p:cxnSp>
        <p:nvCxnSpPr>
          <p:cNvPr id="37" name="Straight Arrow Connector 36">
            <a:extLst>
              <a:ext uri="{FF2B5EF4-FFF2-40B4-BE49-F238E27FC236}">
                <a16:creationId xmlns:a16="http://schemas.microsoft.com/office/drawing/2014/main" id="{4DC18C83-563F-E207-393F-12A808117DCE}"/>
              </a:ext>
            </a:extLst>
          </p:cNvPr>
          <p:cNvCxnSpPr>
            <a:cxnSpLocks/>
          </p:cNvCxnSpPr>
          <p:nvPr/>
        </p:nvCxnSpPr>
        <p:spPr>
          <a:xfrm>
            <a:off x="5691034" y="3516699"/>
            <a:ext cx="828981"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16C13EB-B1A1-801A-24F8-1986EA255BF3}"/>
              </a:ext>
            </a:extLst>
          </p:cNvPr>
          <p:cNvCxnSpPr>
            <a:cxnSpLocks/>
          </p:cNvCxnSpPr>
          <p:nvPr/>
        </p:nvCxnSpPr>
        <p:spPr>
          <a:xfrm>
            <a:off x="5700559" y="5259774"/>
            <a:ext cx="828981"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54" name="Graphic 53" descr="Door Open outline">
            <a:extLst>
              <a:ext uri="{FF2B5EF4-FFF2-40B4-BE49-F238E27FC236}">
                <a16:creationId xmlns:a16="http://schemas.microsoft.com/office/drawing/2014/main" id="{744312AC-D524-2A13-681A-0CFE7D14D91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95700" y="4754134"/>
            <a:ext cx="1069042" cy="1069042"/>
          </a:xfrm>
          <a:prstGeom prst="rect">
            <a:avLst/>
          </a:prstGeom>
        </p:spPr>
      </p:pic>
      <p:pic>
        <p:nvPicPr>
          <p:cNvPr id="56" name="Graphic 55" descr="Door Open outline">
            <a:extLst>
              <a:ext uri="{FF2B5EF4-FFF2-40B4-BE49-F238E27FC236}">
                <a16:creationId xmlns:a16="http://schemas.microsoft.com/office/drawing/2014/main" id="{A6CAE688-CE9F-A9B4-C853-D05FC624ACB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68411" y="4744342"/>
            <a:ext cx="1069042" cy="1069042"/>
          </a:xfrm>
          <a:prstGeom prst="rect">
            <a:avLst/>
          </a:prstGeom>
        </p:spPr>
      </p:pic>
      <p:sp>
        <p:nvSpPr>
          <p:cNvPr id="58" name="TextBox 57">
            <a:extLst>
              <a:ext uri="{FF2B5EF4-FFF2-40B4-BE49-F238E27FC236}">
                <a16:creationId xmlns:a16="http://schemas.microsoft.com/office/drawing/2014/main" id="{2CE3B4D5-9819-BEB7-6FEF-BBBB615AB379}"/>
              </a:ext>
            </a:extLst>
          </p:cNvPr>
          <p:cNvSpPr txBox="1"/>
          <p:nvPr/>
        </p:nvSpPr>
        <p:spPr>
          <a:xfrm>
            <a:off x="637692" y="5762237"/>
            <a:ext cx="1179478" cy="523220"/>
          </a:xfrm>
          <a:prstGeom prst="rect">
            <a:avLst/>
          </a:prstGeom>
          <a:noFill/>
        </p:spPr>
        <p:txBody>
          <a:bodyPr wrap="square" rtlCol="0">
            <a:spAutoFit/>
          </a:bodyPr>
          <a:lstStyle/>
          <a:p>
            <a:pPr algn="ctr"/>
            <a:r>
              <a:rPr lang="en-GB" sz="1400" dirty="0"/>
              <a:t>Adult intake team</a:t>
            </a:r>
          </a:p>
        </p:txBody>
      </p:sp>
      <p:sp>
        <p:nvSpPr>
          <p:cNvPr id="59" name="TextBox 58">
            <a:extLst>
              <a:ext uri="{FF2B5EF4-FFF2-40B4-BE49-F238E27FC236}">
                <a16:creationId xmlns:a16="http://schemas.microsoft.com/office/drawing/2014/main" id="{9E01A40E-4503-6026-0C05-7847F5395AC7}"/>
              </a:ext>
            </a:extLst>
          </p:cNvPr>
          <p:cNvSpPr txBox="1"/>
          <p:nvPr/>
        </p:nvSpPr>
        <p:spPr>
          <a:xfrm>
            <a:off x="1663975" y="5762237"/>
            <a:ext cx="1179478" cy="523220"/>
          </a:xfrm>
          <a:prstGeom prst="rect">
            <a:avLst/>
          </a:prstGeom>
          <a:noFill/>
        </p:spPr>
        <p:txBody>
          <a:bodyPr wrap="square" rtlCol="0">
            <a:spAutoFit/>
          </a:bodyPr>
          <a:lstStyle/>
          <a:p>
            <a:pPr algn="ctr"/>
            <a:r>
              <a:rPr lang="en-GB" sz="1400" dirty="0"/>
              <a:t>NHS front door</a:t>
            </a:r>
          </a:p>
        </p:txBody>
      </p:sp>
      <p:sp>
        <p:nvSpPr>
          <p:cNvPr id="60" name="TextBox 59">
            <a:extLst>
              <a:ext uri="{FF2B5EF4-FFF2-40B4-BE49-F238E27FC236}">
                <a16:creationId xmlns:a16="http://schemas.microsoft.com/office/drawing/2014/main" id="{260C7827-01DE-EEB6-3A23-550ADEDC201B}"/>
              </a:ext>
            </a:extLst>
          </p:cNvPr>
          <p:cNvSpPr txBox="1"/>
          <p:nvPr/>
        </p:nvSpPr>
        <p:spPr>
          <a:xfrm>
            <a:off x="2824049" y="5761194"/>
            <a:ext cx="1072839" cy="523220"/>
          </a:xfrm>
          <a:prstGeom prst="rect">
            <a:avLst/>
          </a:prstGeom>
          <a:noFill/>
        </p:spPr>
        <p:txBody>
          <a:bodyPr wrap="square" rtlCol="0">
            <a:spAutoFit/>
          </a:bodyPr>
          <a:lstStyle/>
          <a:p>
            <a:pPr algn="ctr"/>
            <a:r>
              <a:rPr lang="en-GB" sz="1400" dirty="0"/>
              <a:t>VCFSE front doors</a:t>
            </a:r>
          </a:p>
        </p:txBody>
      </p:sp>
    </p:spTree>
    <p:extLst>
      <p:ext uri="{BB962C8B-B14F-4D97-AF65-F5344CB8AC3E}">
        <p14:creationId xmlns:p14="http://schemas.microsoft.com/office/powerpoint/2010/main" val="211013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Arial" panose="020B0604020202020204"/>
                <a:ea typeface="+mn-ea"/>
                <a:cs typeface="Arial"/>
              </a:rPr>
              <a:t>What is early help for adults?</a:t>
            </a:r>
          </a:p>
        </p:txBody>
      </p:sp>
      <p:sp>
        <p:nvSpPr>
          <p:cNvPr id="4" name="TextBox 3">
            <a:extLst>
              <a:ext uri="{FF2B5EF4-FFF2-40B4-BE49-F238E27FC236}">
                <a16:creationId xmlns:a16="http://schemas.microsoft.com/office/drawing/2014/main" id="{6D8FB3B8-0ECE-8FCC-C499-16BD4815A97B}"/>
              </a:ext>
            </a:extLst>
          </p:cNvPr>
          <p:cNvSpPr txBox="1"/>
          <p:nvPr/>
        </p:nvSpPr>
        <p:spPr>
          <a:xfrm>
            <a:off x="742950" y="1466851"/>
            <a:ext cx="2419350" cy="1200329"/>
          </a:xfrm>
          <a:custGeom>
            <a:avLst/>
            <a:gdLst>
              <a:gd name="connsiteX0" fmla="*/ 0 w 2419350"/>
              <a:gd name="connsiteY0" fmla="*/ 0 h 1200329"/>
              <a:gd name="connsiteX1" fmla="*/ 604838 w 2419350"/>
              <a:gd name="connsiteY1" fmla="*/ 0 h 1200329"/>
              <a:gd name="connsiteX2" fmla="*/ 1209675 w 2419350"/>
              <a:gd name="connsiteY2" fmla="*/ 0 h 1200329"/>
              <a:gd name="connsiteX3" fmla="*/ 1741932 w 2419350"/>
              <a:gd name="connsiteY3" fmla="*/ 0 h 1200329"/>
              <a:gd name="connsiteX4" fmla="*/ 2419350 w 2419350"/>
              <a:gd name="connsiteY4" fmla="*/ 0 h 1200329"/>
              <a:gd name="connsiteX5" fmla="*/ 2419350 w 2419350"/>
              <a:gd name="connsiteY5" fmla="*/ 612168 h 1200329"/>
              <a:gd name="connsiteX6" fmla="*/ 2419350 w 2419350"/>
              <a:gd name="connsiteY6" fmla="*/ 1200329 h 1200329"/>
              <a:gd name="connsiteX7" fmla="*/ 1790319 w 2419350"/>
              <a:gd name="connsiteY7" fmla="*/ 1200329 h 1200329"/>
              <a:gd name="connsiteX8" fmla="*/ 1161288 w 2419350"/>
              <a:gd name="connsiteY8" fmla="*/ 1200329 h 1200329"/>
              <a:gd name="connsiteX9" fmla="*/ 629031 w 2419350"/>
              <a:gd name="connsiteY9" fmla="*/ 1200329 h 1200329"/>
              <a:gd name="connsiteX10" fmla="*/ 0 w 2419350"/>
              <a:gd name="connsiteY10" fmla="*/ 1200329 h 1200329"/>
              <a:gd name="connsiteX11" fmla="*/ 0 w 2419350"/>
              <a:gd name="connsiteY11" fmla="*/ 636174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64322" y="-5461"/>
                  <a:pt x="336457" y="28080"/>
                  <a:pt x="604838" y="0"/>
                </a:cubicBezTo>
                <a:cubicBezTo>
                  <a:pt x="873219" y="-28080"/>
                  <a:pt x="1076115" y="19605"/>
                  <a:pt x="1209675" y="0"/>
                </a:cubicBezTo>
                <a:cubicBezTo>
                  <a:pt x="1343235" y="-19605"/>
                  <a:pt x="1574012" y="16564"/>
                  <a:pt x="1741932" y="0"/>
                </a:cubicBezTo>
                <a:cubicBezTo>
                  <a:pt x="1909852" y="-16564"/>
                  <a:pt x="2181889" y="-31092"/>
                  <a:pt x="2419350" y="0"/>
                </a:cubicBezTo>
                <a:cubicBezTo>
                  <a:pt x="2422238" y="270446"/>
                  <a:pt x="2443488" y="309879"/>
                  <a:pt x="2419350" y="612168"/>
                </a:cubicBezTo>
                <a:cubicBezTo>
                  <a:pt x="2395212" y="914457"/>
                  <a:pt x="2418892" y="1041083"/>
                  <a:pt x="2419350" y="1200329"/>
                </a:cubicBezTo>
                <a:cubicBezTo>
                  <a:pt x="2200062" y="1213656"/>
                  <a:pt x="2054101" y="1217219"/>
                  <a:pt x="1790319" y="1200329"/>
                </a:cubicBezTo>
                <a:cubicBezTo>
                  <a:pt x="1526537" y="1183439"/>
                  <a:pt x="1472168" y="1197258"/>
                  <a:pt x="1161288" y="1200329"/>
                </a:cubicBezTo>
                <a:cubicBezTo>
                  <a:pt x="850408" y="1203400"/>
                  <a:pt x="830515" y="1211136"/>
                  <a:pt x="629031" y="1200329"/>
                </a:cubicBezTo>
                <a:cubicBezTo>
                  <a:pt x="427547" y="1189522"/>
                  <a:pt x="299433" y="1217464"/>
                  <a:pt x="0" y="1200329"/>
                </a:cubicBezTo>
                <a:cubicBezTo>
                  <a:pt x="-26188" y="1031905"/>
                  <a:pt x="-7268" y="915457"/>
                  <a:pt x="0" y="636174"/>
                </a:cubicBezTo>
                <a:cubicBezTo>
                  <a:pt x="7268" y="356891"/>
                  <a:pt x="-11072" y="198317"/>
                  <a:pt x="0" y="0"/>
                </a:cubicBezTo>
                <a:close/>
              </a:path>
            </a:pathLst>
          </a:custGeom>
          <a:noFill/>
          <a:ln>
            <a:solidFill>
              <a:schemeClr val="accent1"/>
            </a:solidFill>
            <a:extLst>
              <a:ext uri="{C807C97D-BFC1-408E-A445-0C87EB9F89A2}">
                <ask:lineSketchStyleProps xmlns:ask="http://schemas.microsoft.com/office/drawing/2018/sketchyshapes" sd="3821305136">
                  <a:prstGeom prst="rect">
                    <a:avLst/>
                  </a:prstGeom>
                  <ask:type>
                    <ask:lineSketchFreehand/>
                  </ask:type>
                </ask:lineSketchStyleProps>
              </a:ext>
            </a:extLst>
          </a:ln>
        </p:spPr>
        <p:txBody>
          <a:bodyPr wrap="square" rtlCol="0">
            <a:spAutoFit/>
          </a:bodyPr>
          <a:lstStyle/>
          <a:p>
            <a:r>
              <a:rPr lang="en-GB" b="1"/>
              <a:t>Community navigators*</a:t>
            </a:r>
          </a:p>
          <a:p>
            <a:r>
              <a:rPr lang="en-GB"/>
              <a:t>Help to find the right advice and support </a:t>
            </a:r>
          </a:p>
        </p:txBody>
      </p:sp>
      <p:sp>
        <p:nvSpPr>
          <p:cNvPr id="18" name="TextBox 17">
            <a:extLst>
              <a:ext uri="{FF2B5EF4-FFF2-40B4-BE49-F238E27FC236}">
                <a16:creationId xmlns:a16="http://schemas.microsoft.com/office/drawing/2014/main" id="{44D8FB90-C7C4-3276-4214-E2DBCC88BDAA}"/>
              </a:ext>
            </a:extLst>
          </p:cNvPr>
          <p:cNvSpPr txBox="1"/>
          <p:nvPr/>
        </p:nvSpPr>
        <p:spPr>
          <a:xfrm>
            <a:off x="3505200" y="1466851"/>
            <a:ext cx="2419350" cy="1200329"/>
          </a:xfrm>
          <a:custGeom>
            <a:avLst/>
            <a:gdLst>
              <a:gd name="connsiteX0" fmla="*/ 0 w 2419350"/>
              <a:gd name="connsiteY0" fmla="*/ 0 h 1200329"/>
              <a:gd name="connsiteX1" fmla="*/ 629031 w 2419350"/>
              <a:gd name="connsiteY1" fmla="*/ 0 h 1200329"/>
              <a:gd name="connsiteX2" fmla="*/ 1258062 w 2419350"/>
              <a:gd name="connsiteY2" fmla="*/ 0 h 1200329"/>
              <a:gd name="connsiteX3" fmla="*/ 1862900 w 2419350"/>
              <a:gd name="connsiteY3" fmla="*/ 0 h 1200329"/>
              <a:gd name="connsiteX4" fmla="*/ 2419350 w 2419350"/>
              <a:gd name="connsiteY4" fmla="*/ 0 h 1200329"/>
              <a:gd name="connsiteX5" fmla="*/ 2419350 w 2419350"/>
              <a:gd name="connsiteY5" fmla="*/ 588161 h 1200329"/>
              <a:gd name="connsiteX6" fmla="*/ 2419350 w 2419350"/>
              <a:gd name="connsiteY6" fmla="*/ 1200329 h 1200329"/>
              <a:gd name="connsiteX7" fmla="*/ 1814513 w 2419350"/>
              <a:gd name="connsiteY7" fmla="*/ 1200329 h 1200329"/>
              <a:gd name="connsiteX8" fmla="*/ 1258062 w 2419350"/>
              <a:gd name="connsiteY8" fmla="*/ 1200329 h 1200329"/>
              <a:gd name="connsiteX9" fmla="*/ 701612 w 2419350"/>
              <a:gd name="connsiteY9" fmla="*/ 1200329 h 1200329"/>
              <a:gd name="connsiteX10" fmla="*/ 0 w 2419350"/>
              <a:gd name="connsiteY10" fmla="*/ 1200329 h 1200329"/>
              <a:gd name="connsiteX11" fmla="*/ 0 w 2419350"/>
              <a:gd name="connsiteY11" fmla="*/ 636174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286891" y="8076"/>
                  <a:pt x="395783" y="25500"/>
                  <a:pt x="629031" y="0"/>
                </a:cubicBezTo>
                <a:cubicBezTo>
                  <a:pt x="862279" y="-25500"/>
                  <a:pt x="1011704" y="-8693"/>
                  <a:pt x="1258062" y="0"/>
                </a:cubicBezTo>
                <a:cubicBezTo>
                  <a:pt x="1504420" y="8693"/>
                  <a:pt x="1681340" y="-6341"/>
                  <a:pt x="1862900" y="0"/>
                </a:cubicBezTo>
                <a:cubicBezTo>
                  <a:pt x="2044460" y="6341"/>
                  <a:pt x="2208998" y="-3749"/>
                  <a:pt x="2419350" y="0"/>
                </a:cubicBezTo>
                <a:cubicBezTo>
                  <a:pt x="2435549" y="224386"/>
                  <a:pt x="2444029" y="374415"/>
                  <a:pt x="2419350" y="588161"/>
                </a:cubicBezTo>
                <a:cubicBezTo>
                  <a:pt x="2394671" y="801907"/>
                  <a:pt x="2397743" y="919961"/>
                  <a:pt x="2419350" y="1200329"/>
                </a:cubicBezTo>
                <a:cubicBezTo>
                  <a:pt x="2173764" y="1177740"/>
                  <a:pt x="1991971" y="1209420"/>
                  <a:pt x="1814513" y="1200329"/>
                </a:cubicBezTo>
                <a:cubicBezTo>
                  <a:pt x="1637055" y="1191238"/>
                  <a:pt x="1442441" y="1217901"/>
                  <a:pt x="1258062" y="1200329"/>
                </a:cubicBezTo>
                <a:cubicBezTo>
                  <a:pt x="1073683" y="1182757"/>
                  <a:pt x="874539" y="1191931"/>
                  <a:pt x="701612" y="1200329"/>
                </a:cubicBezTo>
                <a:cubicBezTo>
                  <a:pt x="528685" y="1208728"/>
                  <a:pt x="296001" y="1197849"/>
                  <a:pt x="0" y="1200329"/>
                </a:cubicBezTo>
                <a:cubicBezTo>
                  <a:pt x="-20564" y="979254"/>
                  <a:pt x="11488" y="914584"/>
                  <a:pt x="0" y="636174"/>
                </a:cubicBezTo>
                <a:cubicBezTo>
                  <a:pt x="-11488" y="357764"/>
                  <a:pt x="12177" y="184978"/>
                  <a:pt x="0" y="0"/>
                </a:cubicBezTo>
                <a:close/>
              </a:path>
            </a:pathLst>
          </a:custGeom>
          <a:noFill/>
          <a:ln>
            <a:solidFill>
              <a:schemeClr val="accent1"/>
            </a:solidFill>
            <a:extLst>
              <a:ext uri="{C807C97D-BFC1-408E-A445-0C87EB9F89A2}">
                <ask:lineSketchStyleProps xmlns:ask="http://schemas.microsoft.com/office/drawing/2018/sketchyshapes" sd="2665418002">
                  <a:prstGeom prst="rect">
                    <a:avLst/>
                  </a:prstGeom>
                  <ask:type>
                    <ask:lineSketchFreehand/>
                  </ask:type>
                </ask:lineSketchStyleProps>
              </a:ext>
            </a:extLst>
          </a:ln>
        </p:spPr>
        <p:txBody>
          <a:bodyPr wrap="square" rtlCol="0">
            <a:spAutoFit/>
          </a:bodyPr>
          <a:lstStyle/>
          <a:p>
            <a:r>
              <a:rPr lang="en-GB" b="1"/>
              <a:t>Healthy lifestyles</a:t>
            </a:r>
          </a:p>
          <a:p>
            <a:r>
              <a:rPr lang="en-GB"/>
              <a:t>Classes, advice and help to achieve a healthier lifestyle</a:t>
            </a:r>
          </a:p>
        </p:txBody>
      </p:sp>
      <p:sp>
        <p:nvSpPr>
          <p:cNvPr id="19" name="TextBox 18">
            <a:extLst>
              <a:ext uri="{FF2B5EF4-FFF2-40B4-BE49-F238E27FC236}">
                <a16:creationId xmlns:a16="http://schemas.microsoft.com/office/drawing/2014/main" id="{B05AB48F-9D02-BDB4-F7FD-9BE242256057}"/>
              </a:ext>
            </a:extLst>
          </p:cNvPr>
          <p:cNvSpPr txBox="1"/>
          <p:nvPr/>
        </p:nvSpPr>
        <p:spPr>
          <a:xfrm>
            <a:off x="6267450" y="1466851"/>
            <a:ext cx="2419350" cy="1209674"/>
          </a:xfrm>
          <a:custGeom>
            <a:avLst/>
            <a:gdLst>
              <a:gd name="connsiteX0" fmla="*/ 0 w 2419350"/>
              <a:gd name="connsiteY0" fmla="*/ 0 h 1209674"/>
              <a:gd name="connsiteX1" fmla="*/ 556451 w 2419350"/>
              <a:gd name="connsiteY1" fmla="*/ 0 h 1209674"/>
              <a:gd name="connsiteX2" fmla="*/ 1185482 w 2419350"/>
              <a:gd name="connsiteY2" fmla="*/ 0 h 1209674"/>
              <a:gd name="connsiteX3" fmla="*/ 1741932 w 2419350"/>
              <a:gd name="connsiteY3" fmla="*/ 0 h 1209674"/>
              <a:gd name="connsiteX4" fmla="*/ 2419350 w 2419350"/>
              <a:gd name="connsiteY4" fmla="*/ 0 h 1209674"/>
              <a:gd name="connsiteX5" fmla="*/ 2419350 w 2419350"/>
              <a:gd name="connsiteY5" fmla="*/ 592740 h 1209674"/>
              <a:gd name="connsiteX6" fmla="*/ 2419350 w 2419350"/>
              <a:gd name="connsiteY6" fmla="*/ 1209674 h 1209674"/>
              <a:gd name="connsiteX7" fmla="*/ 1838706 w 2419350"/>
              <a:gd name="connsiteY7" fmla="*/ 1209674 h 1209674"/>
              <a:gd name="connsiteX8" fmla="*/ 1282256 w 2419350"/>
              <a:gd name="connsiteY8" fmla="*/ 1209674 h 1209674"/>
              <a:gd name="connsiteX9" fmla="*/ 725805 w 2419350"/>
              <a:gd name="connsiteY9" fmla="*/ 1209674 h 1209674"/>
              <a:gd name="connsiteX10" fmla="*/ 0 w 2419350"/>
              <a:gd name="connsiteY10" fmla="*/ 1209674 h 1209674"/>
              <a:gd name="connsiteX11" fmla="*/ 0 w 2419350"/>
              <a:gd name="connsiteY11" fmla="*/ 604837 h 1209674"/>
              <a:gd name="connsiteX12" fmla="*/ 0 w 2419350"/>
              <a:gd name="connsiteY12" fmla="*/ 0 h 120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9674" extrusionOk="0">
                <a:moveTo>
                  <a:pt x="0" y="0"/>
                </a:moveTo>
                <a:cubicBezTo>
                  <a:pt x="171936" y="14077"/>
                  <a:pt x="356359" y="24979"/>
                  <a:pt x="556451" y="0"/>
                </a:cubicBezTo>
                <a:cubicBezTo>
                  <a:pt x="756543" y="-24979"/>
                  <a:pt x="1048901" y="-19108"/>
                  <a:pt x="1185482" y="0"/>
                </a:cubicBezTo>
                <a:cubicBezTo>
                  <a:pt x="1322063" y="19108"/>
                  <a:pt x="1583819" y="6514"/>
                  <a:pt x="1741932" y="0"/>
                </a:cubicBezTo>
                <a:cubicBezTo>
                  <a:pt x="1900045" y="-6514"/>
                  <a:pt x="2139521" y="1987"/>
                  <a:pt x="2419350" y="0"/>
                </a:cubicBezTo>
                <a:cubicBezTo>
                  <a:pt x="2426245" y="250422"/>
                  <a:pt x="2404520" y="460131"/>
                  <a:pt x="2419350" y="592740"/>
                </a:cubicBezTo>
                <a:cubicBezTo>
                  <a:pt x="2434180" y="725349"/>
                  <a:pt x="2437508" y="1027610"/>
                  <a:pt x="2419350" y="1209674"/>
                </a:cubicBezTo>
                <a:cubicBezTo>
                  <a:pt x="2221945" y="1225412"/>
                  <a:pt x="2123793" y="1217894"/>
                  <a:pt x="1838706" y="1209674"/>
                </a:cubicBezTo>
                <a:cubicBezTo>
                  <a:pt x="1553619" y="1201454"/>
                  <a:pt x="1510952" y="1225628"/>
                  <a:pt x="1282256" y="1209674"/>
                </a:cubicBezTo>
                <a:cubicBezTo>
                  <a:pt x="1053560" y="1193721"/>
                  <a:pt x="962301" y="1227697"/>
                  <a:pt x="725805" y="1209674"/>
                </a:cubicBezTo>
                <a:cubicBezTo>
                  <a:pt x="489309" y="1191651"/>
                  <a:pt x="263360" y="1221311"/>
                  <a:pt x="0" y="1209674"/>
                </a:cubicBezTo>
                <a:cubicBezTo>
                  <a:pt x="-9917" y="958993"/>
                  <a:pt x="27871" y="782578"/>
                  <a:pt x="0" y="604837"/>
                </a:cubicBezTo>
                <a:cubicBezTo>
                  <a:pt x="-27871" y="427096"/>
                  <a:pt x="22677" y="208067"/>
                  <a:pt x="0" y="0"/>
                </a:cubicBezTo>
                <a:close/>
              </a:path>
            </a:pathLst>
          </a:custGeom>
          <a:noFill/>
          <a:ln>
            <a:solidFill>
              <a:schemeClr val="accent1"/>
            </a:solidFill>
            <a:extLst>
              <a:ext uri="{C807C97D-BFC1-408E-A445-0C87EB9F89A2}">
                <ask:lineSketchStyleProps xmlns:ask="http://schemas.microsoft.com/office/drawing/2018/sketchyshapes" sd="4260267243">
                  <a:prstGeom prst="rect">
                    <a:avLst/>
                  </a:prstGeom>
                  <ask:type>
                    <ask:lineSketchFreehand/>
                  </ask:type>
                </ask:lineSketchStyleProps>
              </a:ext>
            </a:extLst>
          </a:ln>
        </p:spPr>
        <p:txBody>
          <a:bodyPr wrap="square" rtlCol="0">
            <a:spAutoFit/>
          </a:bodyPr>
          <a:lstStyle/>
          <a:p>
            <a:r>
              <a:rPr lang="en-GB" b="1"/>
              <a:t>Reablement</a:t>
            </a:r>
          </a:p>
          <a:p>
            <a:r>
              <a:rPr lang="en-GB"/>
              <a:t>Short-term help after an illness or crisis to get back on your feet</a:t>
            </a:r>
          </a:p>
        </p:txBody>
      </p:sp>
      <p:sp>
        <p:nvSpPr>
          <p:cNvPr id="20" name="TextBox 19">
            <a:extLst>
              <a:ext uri="{FF2B5EF4-FFF2-40B4-BE49-F238E27FC236}">
                <a16:creationId xmlns:a16="http://schemas.microsoft.com/office/drawing/2014/main" id="{042EBF13-ECC6-4277-D500-F69F56F86DC5}"/>
              </a:ext>
            </a:extLst>
          </p:cNvPr>
          <p:cNvSpPr txBox="1"/>
          <p:nvPr/>
        </p:nvSpPr>
        <p:spPr>
          <a:xfrm>
            <a:off x="9029700" y="1466851"/>
            <a:ext cx="2419350" cy="1200329"/>
          </a:xfrm>
          <a:custGeom>
            <a:avLst/>
            <a:gdLst>
              <a:gd name="connsiteX0" fmla="*/ 0 w 2419350"/>
              <a:gd name="connsiteY0" fmla="*/ 0 h 1200329"/>
              <a:gd name="connsiteX1" fmla="*/ 532257 w 2419350"/>
              <a:gd name="connsiteY1" fmla="*/ 0 h 1200329"/>
              <a:gd name="connsiteX2" fmla="*/ 1185482 w 2419350"/>
              <a:gd name="connsiteY2" fmla="*/ 0 h 1200329"/>
              <a:gd name="connsiteX3" fmla="*/ 1838706 w 2419350"/>
              <a:gd name="connsiteY3" fmla="*/ 0 h 1200329"/>
              <a:gd name="connsiteX4" fmla="*/ 2419350 w 2419350"/>
              <a:gd name="connsiteY4" fmla="*/ 0 h 1200329"/>
              <a:gd name="connsiteX5" fmla="*/ 2419350 w 2419350"/>
              <a:gd name="connsiteY5" fmla="*/ 600165 h 1200329"/>
              <a:gd name="connsiteX6" fmla="*/ 2419350 w 2419350"/>
              <a:gd name="connsiteY6" fmla="*/ 1200329 h 1200329"/>
              <a:gd name="connsiteX7" fmla="*/ 1838706 w 2419350"/>
              <a:gd name="connsiteY7" fmla="*/ 1200329 h 1200329"/>
              <a:gd name="connsiteX8" fmla="*/ 1258062 w 2419350"/>
              <a:gd name="connsiteY8" fmla="*/ 1200329 h 1200329"/>
              <a:gd name="connsiteX9" fmla="*/ 725805 w 2419350"/>
              <a:gd name="connsiteY9" fmla="*/ 1200329 h 1200329"/>
              <a:gd name="connsiteX10" fmla="*/ 0 w 2419350"/>
              <a:gd name="connsiteY10" fmla="*/ 1200329 h 1200329"/>
              <a:gd name="connsiteX11" fmla="*/ 0 w 2419350"/>
              <a:gd name="connsiteY11" fmla="*/ 624171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62421" y="7897"/>
                  <a:pt x="277700" y="-25026"/>
                  <a:pt x="532257" y="0"/>
                </a:cubicBezTo>
                <a:cubicBezTo>
                  <a:pt x="786814" y="25026"/>
                  <a:pt x="911547" y="24011"/>
                  <a:pt x="1185482" y="0"/>
                </a:cubicBezTo>
                <a:cubicBezTo>
                  <a:pt x="1459418" y="-24011"/>
                  <a:pt x="1598533" y="713"/>
                  <a:pt x="1838706" y="0"/>
                </a:cubicBezTo>
                <a:cubicBezTo>
                  <a:pt x="2078879" y="-713"/>
                  <a:pt x="2134256" y="-27453"/>
                  <a:pt x="2419350" y="0"/>
                </a:cubicBezTo>
                <a:cubicBezTo>
                  <a:pt x="2433722" y="121039"/>
                  <a:pt x="2437536" y="475887"/>
                  <a:pt x="2419350" y="600165"/>
                </a:cubicBezTo>
                <a:cubicBezTo>
                  <a:pt x="2401164" y="724444"/>
                  <a:pt x="2396068" y="1077671"/>
                  <a:pt x="2419350" y="1200329"/>
                </a:cubicBezTo>
                <a:cubicBezTo>
                  <a:pt x="2243164" y="1180457"/>
                  <a:pt x="1955505" y="1187855"/>
                  <a:pt x="1838706" y="1200329"/>
                </a:cubicBezTo>
                <a:cubicBezTo>
                  <a:pt x="1721907" y="1212803"/>
                  <a:pt x="1400291" y="1192510"/>
                  <a:pt x="1258062" y="1200329"/>
                </a:cubicBezTo>
                <a:cubicBezTo>
                  <a:pt x="1115833" y="1208148"/>
                  <a:pt x="975514" y="1177476"/>
                  <a:pt x="725805" y="1200329"/>
                </a:cubicBezTo>
                <a:cubicBezTo>
                  <a:pt x="476096" y="1223182"/>
                  <a:pt x="277544" y="1212407"/>
                  <a:pt x="0" y="1200329"/>
                </a:cubicBezTo>
                <a:cubicBezTo>
                  <a:pt x="21675" y="915076"/>
                  <a:pt x="3424" y="855700"/>
                  <a:pt x="0" y="624171"/>
                </a:cubicBezTo>
                <a:cubicBezTo>
                  <a:pt x="-3424" y="392642"/>
                  <a:pt x="-4808" y="225997"/>
                  <a:pt x="0" y="0"/>
                </a:cubicBezTo>
                <a:close/>
              </a:path>
            </a:pathLst>
          </a:custGeom>
          <a:noFill/>
          <a:ln>
            <a:solidFill>
              <a:schemeClr val="accent1"/>
            </a:solidFill>
            <a:extLst>
              <a:ext uri="{C807C97D-BFC1-408E-A445-0C87EB9F89A2}">
                <ask:lineSketchStyleProps xmlns:ask="http://schemas.microsoft.com/office/drawing/2018/sketchyshapes" sd="3259402272">
                  <a:prstGeom prst="rect">
                    <a:avLst/>
                  </a:prstGeom>
                  <ask:type>
                    <ask:lineSketchFreehand/>
                  </ask:type>
                </ask:lineSketchStyleProps>
              </a:ext>
            </a:extLst>
          </a:ln>
        </p:spPr>
        <p:txBody>
          <a:bodyPr wrap="square" rtlCol="0">
            <a:spAutoFit/>
          </a:bodyPr>
          <a:lstStyle/>
          <a:p>
            <a:r>
              <a:rPr lang="en-GB" b="1" dirty="0"/>
              <a:t>Independence</a:t>
            </a:r>
          </a:p>
          <a:p>
            <a:r>
              <a:rPr lang="en-GB" dirty="0"/>
              <a:t>Help to live independently for vulnerable groups</a:t>
            </a:r>
          </a:p>
        </p:txBody>
      </p:sp>
      <p:sp>
        <p:nvSpPr>
          <p:cNvPr id="21" name="TextBox 20">
            <a:extLst>
              <a:ext uri="{FF2B5EF4-FFF2-40B4-BE49-F238E27FC236}">
                <a16:creationId xmlns:a16="http://schemas.microsoft.com/office/drawing/2014/main" id="{408FCF30-8D4A-2D0E-8F27-DCEB46ED5DFC}"/>
              </a:ext>
            </a:extLst>
          </p:cNvPr>
          <p:cNvSpPr txBox="1"/>
          <p:nvPr/>
        </p:nvSpPr>
        <p:spPr>
          <a:xfrm>
            <a:off x="742950" y="2963737"/>
            <a:ext cx="2419350" cy="1200329"/>
          </a:xfrm>
          <a:custGeom>
            <a:avLst/>
            <a:gdLst>
              <a:gd name="connsiteX0" fmla="*/ 0 w 2419350"/>
              <a:gd name="connsiteY0" fmla="*/ 0 h 1200329"/>
              <a:gd name="connsiteX1" fmla="*/ 629031 w 2419350"/>
              <a:gd name="connsiteY1" fmla="*/ 0 h 1200329"/>
              <a:gd name="connsiteX2" fmla="*/ 1258062 w 2419350"/>
              <a:gd name="connsiteY2" fmla="*/ 0 h 1200329"/>
              <a:gd name="connsiteX3" fmla="*/ 1790319 w 2419350"/>
              <a:gd name="connsiteY3" fmla="*/ 0 h 1200329"/>
              <a:gd name="connsiteX4" fmla="*/ 2419350 w 2419350"/>
              <a:gd name="connsiteY4" fmla="*/ 0 h 1200329"/>
              <a:gd name="connsiteX5" fmla="*/ 2419350 w 2419350"/>
              <a:gd name="connsiteY5" fmla="*/ 612168 h 1200329"/>
              <a:gd name="connsiteX6" fmla="*/ 2419350 w 2419350"/>
              <a:gd name="connsiteY6" fmla="*/ 1200329 h 1200329"/>
              <a:gd name="connsiteX7" fmla="*/ 1838706 w 2419350"/>
              <a:gd name="connsiteY7" fmla="*/ 1200329 h 1200329"/>
              <a:gd name="connsiteX8" fmla="*/ 1233869 w 2419350"/>
              <a:gd name="connsiteY8" fmla="*/ 1200329 h 1200329"/>
              <a:gd name="connsiteX9" fmla="*/ 604838 w 2419350"/>
              <a:gd name="connsiteY9" fmla="*/ 1200329 h 1200329"/>
              <a:gd name="connsiteX10" fmla="*/ 0 w 2419350"/>
              <a:gd name="connsiteY10" fmla="*/ 1200329 h 1200329"/>
              <a:gd name="connsiteX11" fmla="*/ 0 w 2419350"/>
              <a:gd name="connsiteY11" fmla="*/ 612168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80393" y="28532"/>
                  <a:pt x="488597" y="-12755"/>
                  <a:pt x="629031" y="0"/>
                </a:cubicBezTo>
                <a:cubicBezTo>
                  <a:pt x="769465" y="12755"/>
                  <a:pt x="1095174" y="-30726"/>
                  <a:pt x="1258062" y="0"/>
                </a:cubicBezTo>
                <a:cubicBezTo>
                  <a:pt x="1420950" y="30726"/>
                  <a:pt x="1575703" y="-16419"/>
                  <a:pt x="1790319" y="0"/>
                </a:cubicBezTo>
                <a:cubicBezTo>
                  <a:pt x="2004935" y="16419"/>
                  <a:pt x="2170534" y="-30976"/>
                  <a:pt x="2419350" y="0"/>
                </a:cubicBezTo>
                <a:cubicBezTo>
                  <a:pt x="2441637" y="253451"/>
                  <a:pt x="2442481" y="455649"/>
                  <a:pt x="2419350" y="612168"/>
                </a:cubicBezTo>
                <a:cubicBezTo>
                  <a:pt x="2396219" y="768687"/>
                  <a:pt x="2413503" y="924882"/>
                  <a:pt x="2419350" y="1200329"/>
                </a:cubicBezTo>
                <a:cubicBezTo>
                  <a:pt x="2138480" y="1200953"/>
                  <a:pt x="2064744" y="1175770"/>
                  <a:pt x="1838706" y="1200329"/>
                </a:cubicBezTo>
                <a:cubicBezTo>
                  <a:pt x="1612668" y="1224888"/>
                  <a:pt x="1520331" y="1195031"/>
                  <a:pt x="1233869" y="1200329"/>
                </a:cubicBezTo>
                <a:cubicBezTo>
                  <a:pt x="947407" y="1205627"/>
                  <a:pt x="908087" y="1220228"/>
                  <a:pt x="604838" y="1200329"/>
                </a:cubicBezTo>
                <a:cubicBezTo>
                  <a:pt x="301589" y="1180430"/>
                  <a:pt x="290625" y="1218358"/>
                  <a:pt x="0" y="1200329"/>
                </a:cubicBezTo>
                <a:cubicBezTo>
                  <a:pt x="-7857" y="1055389"/>
                  <a:pt x="-29072" y="815447"/>
                  <a:pt x="0" y="612168"/>
                </a:cubicBezTo>
                <a:cubicBezTo>
                  <a:pt x="29072" y="408889"/>
                  <a:pt x="24267" y="213291"/>
                  <a:pt x="0" y="0"/>
                </a:cubicBezTo>
                <a:close/>
              </a:path>
            </a:pathLst>
          </a:custGeom>
          <a:noFill/>
          <a:ln>
            <a:solidFill>
              <a:schemeClr val="accent1"/>
            </a:solidFill>
            <a:extLst>
              <a:ext uri="{C807C97D-BFC1-408E-A445-0C87EB9F89A2}">
                <ask:lineSketchStyleProps xmlns:ask="http://schemas.microsoft.com/office/drawing/2018/sketchyshapes" sd="2194371726">
                  <a:prstGeom prst="rect">
                    <a:avLst/>
                  </a:prstGeom>
                  <ask:type>
                    <ask:lineSketchFreehand/>
                  </ask:type>
                </ask:lineSketchStyleProps>
              </a:ext>
            </a:extLst>
          </a:ln>
        </p:spPr>
        <p:txBody>
          <a:bodyPr wrap="square" rtlCol="0">
            <a:spAutoFit/>
          </a:bodyPr>
          <a:lstStyle/>
          <a:p>
            <a:r>
              <a:rPr lang="en-GB" b="1"/>
              <a:t>Early help support*</a:t>
            </a:r>
          </a:p>
          <a:p>
            <a:r>
              <a:rPr lang="en-GB"/>
              <a:t>Help to get back on track if a resident is struggling to cope</a:t>
            </a:r>
          </a:p>
        </p:txBody>
      </p:sp>
      <p:sp>
        <p:nvSpPr>
          <p:cNvPr id="22" name="TextBox 21">
            <a:extLst>
              <a:ext uri="{FF2B5EF4-FFF2-40B4-BE49-F238E27FC236}">
                <a16:creationId xmlns:a16="http://schemas.microsoft.com/office/drawing/2014/main" id="{97A98EE7-AB0A-8CEB-0EEC-0B8C95507634}"/>
              </a:ext>
            </a:extLst>
          </p:cNvPr>
          <p:cNvSpPr txBox="1"/>
          <p:nvPr/>
        </p:nvSpPr>
        <p:spPr>
          <a:xfrm>
            <a:off x="3505200" y="2963737"/>
            <a:ext cx="2419350" cy="1200329"/>
          </a:xfrm>
          <a:custGeom>
            <a:avLst/>
            <a:gdLst>
              <a:gd name="connsiteX0" fmla="*/ 0 w 2419350"/>
              <a:gd name="connsiteY0" fmla="*/ 0 h 1200329"/>
              <a:gd name="connsiteX1" fmla="*/ 580644 w 2419350"/>
              <a:gd name="connsiteY1" fmla="*/ 0 h 1200329"/>
              <a:gd name="connsiteX2" fmla="*/ 1209675 w 2419350"/>
              <a:gd name="connsiteY2" fmla="*/ 0 h 1200329"/>
              <a:gd name="connsiteX3" fmla="*/ 1790319 w 2419350"/>
              <a:gd name="connsiteY3" fmla="*/ 0 h 1200329"/>
              <a:gd name="connsiteX4" fmla="*/ 2419350 w 2419350"/>
              <a:gd name="connsiteY4" fmla="*/ 0 h 1200329"/>
              <a:gd name="connsiteX5" fmla="*/ 2419350 w 2419350"/>
              <a:gd name="connsiteY5" fmla="*/ 624171 h 1200329"/>
              <a:gd name="connsiteX6" fmla="*/ 2419350 w 2419350"/>
              <a:gd name="connsiteY6" fmla="*/ 1200329 h 1200329"/>
              <a:gd name="connsiteX7" fmla="*/ 1838706 w 2419350"/>
              <a:gd name="connsiteY7" fmla="*/ 1200329 h 1200329"/>
              <a:gd name="connsiteX8" fmla="*/ 1258062 w 2419350"/>
              <a:gd name="connsiteY8" fmla="*/ 1200329 h 1200329"/>
              <a:gd name="connsiteX9" fmla="*/ 604838 w 2419350"/>
              <a:gd name="connsiteY9" fmla="*/ 1200329 h 1200329"/>
              <a:gd name="connsiteX10" fmla="*/ 0 w 2419350"/>
              <a:gd name="connsiteY10" fmla="*/ 1200329 h 1200329"/>
              <a:gd name="connsiteX11" fmla="*/ 0 w 2419350"/>
              <a:gd name="connsiteY11" fmla="*/ 612168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33298" y="-16490"/>
                  <a:pt x="431713" y="19583"/>
                  <a:pt x="580644" y="0"/>
                </a:cubicBezTo>
                <a:cubicBezTo>
                  <a:pt x="729575" y="-19583"/>
                  <a:pt x="1031263" y="18574"/>
                  <a:pt x="1209675" y="0"/>
                </a:cubicBezTo>
                <a:cubicBezTo>
                  <a:pt x="1388087" y="-18574"/>
                  <a:pt x="1566810" y="-1532"/>
                  <a:pt x="1790319" y="0"/>
                </a:cubicBezTo>
                <a:cubicBezTo>
                  <a:pt x="2013828" y="1532"/>
                  <a:pt x="2285955" y="-8172"/>
                  <a:pt x="2419350" y="0"/>
                </a:cubicBezTo>
                <a:cubicBezTo>
                  <a:pt x="2443841" y="209474"/>
                  <a:pt x="2398306" y="486255"/>
                  <a:pt x="2419350" y="624171"/>
                </a:cubicBezTo>
                <a:cubicBezTo>
                  <a:pt x="2440394" y="762087"/>
                  <a:pt x="2412630" y="984424"/>
                  <a:pt x="2419350" y="1200329"/>
                </a:cubicBezTo>
                <a:cubicBezTo>
                  <a:pt x="2149492" y="1224644"/>
                  <a:pt x="2060797" y="1203546"/>
                  <a:pt x="1838706" y="1200329"/>
                </a:cubicBezTo>
                <a:cubicBezTo>
                  <a:pt x="1616615" y="1197112"/>
                  <a:pt x="1475809" y="1192267"/>
                  <a:pt x="1258062" y="1200329"/>
                </a:cubicBezTo>
                <a:cubicBezTo>
                  <a:pt x="1040315" y="1208391"/>
                  <a:pt x="834878" y="1194816"/>
                  <a:pt x="604838" y="1200329"/>
                </a:cubicBezTo>
                <a:cubicBezTo>
                  <a:pt x="374798" y="1205842"/>
                  <a:pt x="264011" y="1228055"/>
                  <a:pt x="0" y="1200329"/>
                </a:cubicBezTo>
                <a:cubicBezTo>
                  <a:pt x="24982" y="1069503"/>
                  <a:pt x="25273" y="819221"/>
                  <a:pt x="0" y="612168"/>
                </a:cubicBezTo>
                <a:cubicBezTo>
                  <a:pt x="-25273" y="405115"/>
                  <a:pt x="17276" y="177837"/>
                  <a:pt x="0" y="0"/>
                </a:cubicBezTo>
                <a:close/>
              </a:path>
            </a:pathLst>
          </a:custGeom>
          <a:noFill/>
          <a:ln>
            <a:solidFill>
              <a:schemeClr val="accent1"/>
            </a:solidFill>
            <a:extLst>
              <a:ext uri="{C807C97D-BFC1-408E-A445-0C87EB9F89A2}">
                <ask:lineSketchStyleProps xmlns:ask="http://schemas.microsoft.com/office/drawing/2018/sketchyshapes" sd="2821646608">
                  <a:prstGeom prst="rect">
                    <a:avLst/>
                  </a:prstGeom>
                  <ask:type>
                    <ask:lineSketchFreehand/>
                  </ask:type>
                </ask:lineSketchStyleProps>
              </a:ext>
            </a:extLst>
          </a:ln>
        </p:spPr>
        <p:txBody>
          <a:bodyPr wrap="square" rtlCol="0">
            <a:spAutoFit/>
          </a:bodyPr>
          <a:lstStyle/>
          <a:p>
            <a:r>
              <a:rPr lang="en-GB" b="1"/>
              <a:t>Preventing falls</a:t>
            </a:r>
          </a:p>
          <a:p>
            <a:r>
              <a:rPr lang="en-GB"/>
              <a:t>Advice and aids to help residents prevent a fall</a:t>
            </a:r>
          </a:p>
        </p:txBody>
      </p:sp>
      <p:sp>
        <p:nvSpPr>
          <p:cNvPr id="23" name="TextBox 22">
            <a:extLst>
              <a:ext uri="{FF2B5EF4-FFF2-40B4-BE49-F238E27FC236}">
                <a16:creationId xmlns:a16="http://schemas.microsoft.com/office/drawing/2014/main" id="{8F77CB2B-641B-40FF-507F-BB06143D016D}"/>
              </a:ext>
            </a:extLst>
          </p:cNvPr>
          <p:cNvSpPr txBox="1"/>
          <p:nvPr/>
        </p:nvSpPr>
        <p:spPr>
          <a:xfrm>
            <a:off x="6267450" y="2963737"/>
            <a:ext cx="2419350" cy="1200329"/>
          </a:xfrm>
          <a:custGeom>
            <a:avLst/>
            <a:gdLst>
              <a:gd name="connsiteX0" fmla="*/ 0 w 2419350"/>
              <a:gd name="connsiteY0" fmla="*/ 0 h 1200329"/>
              <a:gd name="connsiteX1" fmla="*/ 629031 w 2419350"/>
              <a:gd name="connsiteY1" fmla="*/ 0 h 1200329"/>
              <a:gd name="connsiteX2" fmla="*/ 1161288 w 2419350"/>
              <a:gd name="connsiteY2" fmla="*/ 0 h 1200329"/>
              <a:gd name="connsiteX3" fmla="*/ 1814513 w 2419350"/>
              <a:gd name="connsiteY3" fmla="*/ 0 h 1200329"/>
              <a:gd name="connsiteX4" fmla="*/ 2419350 w 2419350"/>
              <a:gd name="connsiteY4" fmla="*/ 0 h 1200329"/>
              <a:gd name="connsiteX5" fmla="*/ 2419350 w 2419350"/>
              <a:gd name="connsiteY5" fmla="*/ 612168 h 1200329"/>
              <a:gd name="connsiteX6" fmla="*/ 2419350 w 2419350"/>
              <a:gd name="connsiteY6" fmla="*/ 1200329 h 1200329"/>
              <a:gd name="connsiteX7" fmla="*/ 1790319 w 2419350"/>
              <a:gd name="connsiteY7" fmla="*/ 1200329 h 1200329"/>
              <a:gd name="connsiteX8" fmla="*/ 1233869 w 2419350"/>
              <a:gd name="connsiteY8" fmla="*/ 1200329 h 1200329"/>
              <a:gd name="connsiteX9" fmla="*/ 604838 w 2419350"/>
              <a:gd name="connsiteY9" fmla="*/ 1200329 h 1200329"/>
              <a:gd name="connsiteX10" fmla="*/ 0 w 2419350"/>
              <a:gd name="connsiteY10" fmla="*/ 1200329 h 1200329"/>
              <a:gd name="connsiteX11" fmla="*/ 0 w 2419350"/>
              <a:gd name="connsiteY11" fmla="*/ 612168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261000" y="-30179"/>
                  <a:pt x="340474" y="12770"/>
                  <a:pt x="629031" y="0"/>
                </a:cubicBezTo>
                <a:cubicBezTo>
                  <a:pt x="917588" y="-12770"/>
                  <a:pt x="1017625" y="-26124"/>
                  <a:pt x="1161288" y="0"/>
                </a:cubicBezTo>
                <a:cubicBezTo>
                  <a:pt x="1304951" y="26124"/>
                  <a:pt x="1532245" y="-13313"/>
                  <a:pt x="1814513" y="0"/>
                </a:cubicBezTo>
                <a:cubicBezTo>
                  <a:pt x="2096781" y="13313"/>
                  <a:pt x="2192334" y="-14232"/>
                  <a:pt x="2419350" y="0"/>
                </a:cubicBezTo>
                <a:cubicBezTo>
                  <a:pt x="2401928" y="250852"/>
                  <a:pt x="2392081" y="394587"/>
                  <a:pt x="2419350" y="612168"/>
                </a:cubicBezTo>
                <a:cubicBezTo>
                  <a:pt x="2446619" y="829749"/>
                  <a:pt x="2399207" y="984464"/>
                  <a:pt x="2419350" y="1200329"/>
                </a:cubicBezTo>
                <a:cubicBezTo>
                  <a:pt x="2168642" y="1185775"/>
                  <a:pt x="2094104" y="1224067"/>
                  <a:pt x="1790319" y="1200329"/>
                </a:cubicBezTo>
                <a:cubicBezTo>
                  <a:pt x="1486534" y="1176591"/>
                  <a:pt x="1508638" y="1210198"/>
                  <a:pt x="1233869" y="1200329"/>
                </a:cubicBezTo>
                <a:cubicBezTo>
                  <a:pt x="959100" y="1190461"/>
                  <a:pt x="749640" y="1219533"/>
                  <a:pt x="604838" y="1200329"/>
                </a:cubicBezTo>
                <a:cubicBezTo>
                  <a:pt x="460036" y="1181125"/>
                  <a:pt x="191694" y="1194271"/>
                  <a:pt x="0" y="1200329"/>
                </a:cubicBezTo>
                <a:cubicBezTo>
                  <a:pt x="48" y="981406"/>
                  <a:pt x="-15397" y="887446"/>
                  <a:pt x="0" y="612168"/>
                </a:cubicBezTo>
                <a:cubicBezTo>
                  <a:pt x="15397" y="336890"/>
                  <a:pt x="2422" y="201888"/>
                  <a:pt x="0" y="0"/>
                </a:cubicBezTo>
                <a:close/>
              </a:path>
            </a:pathLst>
          </a:custGeom>
          <a:noFill/>
          <a:ln>
            <a:solidFill>
              <a:schemeClr val="accent1"/>
            </a:solidFill>
            <a:extLst>
              <a:ext uri="{C807C97D-BFC1-408E-A445-0C87EB9F89A2}">
                <ask:lineSketchStyleProps xmlns:ask="http://schemas.microsoft.com/office/drawing/2018/sketchyshapes" sd="2098939697">
                  <a:prstGeom prst="rect">
                    <a:avLst/>
                  </a:prstGeom>
                  <ask:type>
                    <ask:lineSketchFreehand/>
                  </ask:type>
                </ask:lineSketchStyleProps>
              </a:ext>
            </a:extLst>
          </a:ln>
        </p:spPr>
        <p:txBody>
          <a:bodyPr wrap="square" rtlCol="0">
            <a:spAutoFit/>
          </a:bodyPr>
          <a:lstStyle/>
          <a:p>
            <a:r>
              <a:rPr lang="en-GB" b="1"/>
              <a:t>Assistive tech*</a:t>
            </a:r>
          </a:p>
          <a:p>
            <a:r>
              <a:rPr lang="en-GB"/>
              <a:t>Tech to help residents live independently at home for longer</a:t>
            </a:r>
          </a:p>
        </p:txBody>
      </p:sp>
      <p:sp>
        <p:nvSpPr>
          <p:cNvPr id="24" name="TextBox 23">
            <a:extLst>
              <a:ext uri="{FF2B5EF4-FFF2-40B4-BE49-F238E27FC236}">
                <a16:creationId xmlns:a16="http://schemas.microsoft.com/office/drawing/2014/main" id="{773EEA25-AA1B-BABC-5C13-2E22758AC9A7}"/>
              </a:ext>
            </a:extLst>
          </p:cNvPr>
          <p:cNvSpPr txBox="1"/>
          <p:nvPr/>
        </p:nvSpPr>
        <p:spPr>
          <a:xfrm>
            <a:off x="9029700" y="2963737"/>
            <a:ext cx="2419350" cy="1200329"/>
          </a:xfrm>
          <a:custGeom>
            <a:avLst/>
            <a:gdLst>
              <a:gd name="connsiteX0" fmla="*/ 0 w 2419350"/>
              <a:gd name="connsiteY0" fmla="*/ 0 h 1200329"/>
              <a:gd name="connsiteX1" fmla="*/ 629031 w 2419350"/>
              <a:gd name="connsiteY1" fmla="*/ 0 h 1200329"/>
              <a:gd name="connsiteX2" fmla="*/ 1209675 w 2419350"/>
              <a:gd name="connsiteY2" fmla="*/ 0 h 1200329"/>
              <a:gd name="connsiteX3" fmla="*/ 1766126 w 2419350"/>
              <a:gd name="connsiteY3" fmla="*/ 0 h 1200329"/>
              <a:gd name="connsiteX4" fmla="*/ 2419350 w 2419350"/>
              <a:gd name="connsiteY4" fmla="*/ 0 h 1200329"/>
              <a:gd name="connsiteX5" fmla="*/ 2419350 w 2419350"/>
              <a:gd name="connsiteY5" fmla="*/ 576158 h 1200329"/>
              <a:gd name="connsiteX6" fmla="*/ 2419350 w 2419350"/>
              <a:gd name="connsiteY6" fmla="*/ 1200329 h 1200329"/>
              <a:gd name="connsiteX7" fmla="*/ 1790319 w 2419350"/>
              <a:gd name="connsiteY7" fmla="*/ 1200329 h 1200329"/>
              <a:gd name="connsiteX8" fmla="*/ 1233869 w 2419350"/>
              <a:gd name="connsiteY8" fmla="*/ 1200329 h 1200329"/>
              <a:gd name="connsiteX9" fmla="*/ 677418 w 2419350"/>
              <a:gd name="connsiteY9" fmla="*/ 1200329 h 1200329"/>
              <a:gd name="connsiteX10" fmla="*/ 0 w 2419350"/>
              <a:gd name="connsiteY10" fmla="*/ 1200329 h 1200329"/>
              <a:gd name="connsiteX11" fmla="*/ 0 w 2419350"/>
              <a:gd name="connsiteY11" fmla="*/ 636174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231201" y="-27334"/>
                  <a:pt x="374605" y="25987"/>
                  <a:pt x="629031" y="0"/>
                </a:cubicBezTo>
                <a:cubicBezTo>
                  <a:pt x="883457" y="-25987"/>
                  <a:pt x="995999" y="18121"/>
                  <a:pt x="1209675" y="0"/>
                </a:cubicBezTo>
                <a:cubicBezTo>
                  <a:pt x="1423351" y="-18121"/>
                  <a:pt x="1597972" y="-18431"/>
                  <a:pt x="1766126" y="0"/>
                </a:cubicBezTo>
                <a:cubicBezTo>
                  <a:pt x="1934280" y="18431"/>
                  <a:pt x="2143795" y="19842"/>
                  <a:pt x="2419350" y="0"/>
                </a:cubicBezTo>
                <a:cubicBezTo>
                  <a:pt x="2441210" y="212197"/>
                  <a:pt x="2446051" y="399562"/>
                  <a:pt x="2419350" y="576158"/>
                </a:cubicBezTo>
                <a:cubicBezTo>
                  <a:pt x="2392649" y="752754"/>
                  <a:pt x="2439241" y="1031334"/>
                  <a:pt x="2419350" y="1200329"/>
                </a:cubicBezTo>
                <a:cubicBezTo>
                  <a:pt x="2287645" y="1169296"/>
                  <a:pt x="2039057" y="1221630"/>
                  <a:pt x="1790319" y="1200329"/>
                </a:cubicBezTo>
                <a:cubicBezTo>
                  <a:pt x="1541581" y="1179028"/>
                  <a:pt x="1371215" y="1220348"/>
                  <a:pt x="1233869" y="1200329"/>
                </a:cubicBezTo>
                <a:cubicBezTo>
                  <a:pt x="1096523" y="1180311"/>
                  <a:pt x="878083" y="1217872"/>
                  <a:pt x="677418" y="1200329"/>
                </a:cubicBezTo>
                <a:cubicBezTo>
                  <a:pt x="476753" y="1182786"/>
                  <a:pt x="172812" y="1232011"/>
                  <a:pt x="0" y="1200329"/>
                </a:cubicBezTo>
                <a:cubicBezTo>
                  <a:pt x="22432" y="1060811"/>
                  <a:pt x="19342" y="777507"/>
                  <a:pt x="0" y="636174"/>
                </a:cubicBezTo>
                <a:cubicBezTo>
                  <a:pt x="-19342" y="494841"/>
                  <a:pt x="-6252" y="317481"/>
                  <a:pt x="0" y="0"/>
                </a:cubicBezTo>
                <a:close/>
              </a:path>
            </a:pathLst>
          </a:custGeom>
          <a:noFill/>
          <a:ln>
            <a:solidFill>
              <a:schemeClr val="accent1"/>
            </a:solidFill>
            <a:extLst>
              <a:ext uri="{C807C97D-BFC1-408E-A445-0C87EB9F89A2}">
                <ask:lineSketchStyleProps xmlns:ask="http://schemas.microsoft.com/office/drawing/2018/sketchyshapes" sd="3979789987">
                  <a:prstGeom prst="rect">
                    <a:avLst/>
                  </a:prstGeom>
                  <ask:type>
                    <ask:lineSketchFreehand/>
                  </ask:type>
                </ask:lineSketchStyleProps>
              </a:ext>
            </a:extLst>
          </a:ln>
        </p:spPr>
        <p:txBody>
          <a:bodyPr wrap="square" rtlCol="0">
            <a:spAutoFit/>
          </a:bodyPr>
          <a:lstStyle/>
          <a:p>
            <a:r>
              <a:rPr lang="en-GB" b="1"/>
              <a:t>Cost of living</a:t>
            </a:r>
          </a:p>
          <a:p>
            <a:r>
              <a:rPr lang="en-GB"/>
              <a:t>Advice, help and signposting to ease financial pressures</a:t>
            </a:r>
          </a:p>
        </p:txBody>
      </p:sp>
      <p:sp>
        <p:nvSpPr>
          <p:cNvPr id="25" name="TextBox 24">
            <a:extLst>
              <a:ext uri="{FF2B5EF4-FFF2-40B4-BE49-F238E27FC236}">
                <a16:creationId xmlns:a16="http://schemas.microsoft.com/office/drawing/2014/main" id="{3F8EB840-151F-7CA7-3BB6-0B9C663C7C29}"/>
              </a:ext>
            </a:extLst>
          </p:cNvPr>
          <p:cNvSpPr txBox="1"/>
          <p:nvPr/>
        </p:nvSpPr>
        <p:spPr>
          <a:xfrm>
            <a:off x="742950" y="4460623"/>
            <a:ext cx="2419350" cy="1200329"/>
          </a:xfrm>
          <a:custGeom>
            <a:avLst/>
            <a:gdLst>
              <a:gd name="connsiteX0" fmla="*/ 0 w 2419350"/>
              <a:gd name="connsiteY0" fmla="*/ 0 h 1200329"/>
              <a:gd name="connsiteX1" fmla="*/ 629031 w 2419350"/>
              <a:gd name="connsiteY1" fmla="*/ 0 h 1200329"/>
              <a:gd name="connsiteX2" fmla="*/ 1161288 w 2419350"/>
              <a:gd name="connsiteY2" fmla="*/ 0 h 1200329"/>
              <a:gd name="connsiteX3" fmla="*/ 1693545 w 2419350"/>
              <a:gd name="connsiteY3" fmla="*/ 0 h 1200329"/>
              <a:gd name="connsiteX4" fmla="*/ 2419350 w 2419350"/>
              <a:gd name="connsiteY4" fmla="*/ 0 h 1200329"/>
              <a:gd name="connsiteX5" fmla="*/ 2419350 w 2419350"/>
              <a:gd name="connsiteY5" fmla="*/ 612168 h 1200329"/>
              <a:gd name="connsiteX6" fmla="*/ 2419350 w 2419350"/>
              <a:gd name="connsiteY6" fmla="*/ 1200329 h 1200329"/>
              <a:gd name="connsiteX7" fmla="*/ 1862900 w 2419350"/>
              <a:gd name="connsiteY7" fmla="*/ 1200329 h 1200329"/>
              <a:gd name="connsiteX8" fmla="*/ 1306449 w 2419350"/>
              <a:gd name="connsiteY8" fmla="*/ 1200329 h 1200329"/>
              <a:gd name="connsiteX9" fmla="*/ 749998 w 2419350"/>
              <a:gd name="connsiteY9" fmla="*/ 1200329 h 1200329"/>
              <a:gd name="connsiteX10" fmla="*/ 0 w 2419350"/>
              <a:gd name="connsiteY10" fmla="*/ 1200329 h 1200329"/>
              <a:gd name="connsiteX11" fmla="*/ 0 w 2419350"/>
              <a:gd name="connsiteY11" fmla="*/ 636174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41230" y="-20547"/>
                  <a:pt x="322009" y="14494"/>
                  <a:pt x="629031" y="0"/>
                </a:cubicBezTo>
                <a:cubicBezTo>
                  <a:pt x="936053" y="-14494"/>
                  <a:pt x="1024801" y="12802"/>
                  <a:pt x="1161288" y="0"/>
                </a:cubicBezTo>
                <a:cubicBezTo>
                  <a:pt x="1297775" y="-12802"/>
                  <a:pt x="1471166" y="-3622"/>
                  <a:pt x="1693545" y="0"/>
                </a:cubicBezTo>
                <a:cubicBezTo>
                  <a:pt x="1915924" y="3622"/>
                  <a:pt x="2075240" y="-2777"/>
                  <a:pt x="2419350" y="0"/>
                </a:cubicBezTo>
                <a:cubicBezTo>
                  <a:pt x="2394682" y="123886"/>
                  <a:pt x="2435962" y="440366"/>
                  <a:pt x="2419350" y="612168"/>
                </a:cubicBezTo>
                <a:cubicBezTo>
                  <a:pt x="2402738" y="783970"/>
                  <a:pt x="2413411" y="919488"/>
                  <a:pt x="2419350" y="1200329"/>
                </a:cubicBezTo>
                <a:cubicBezTo>
                  <a:pt x="2227141" y="1222998"/>
                  <a:pt x="2016769" y="1186197"/>
                  <a:pt x="1862900" y="1200329"/>
                </a:cubicBezTo>
                <a:cubicBezTo>
                  <a:pt x="1709031" y="1214462"/>
                  <a:pt x="1512844" y="1214044"/>
                  <a:pt x="1306449" y="1200329"/>
                </a:cubicBezTo>
                <a:cubicBezTo>
                  <a:pt x="1100054" y="1186614"/>
                  <a:pt x="951281" y="1178535"/>
                  <a:pt x="749998" y="1200329"/>
                </a:cubicBezTo>
                <a:cubicBezTo>
                  <a:pt x="548715" y="1222123"/>
                  <a:pt x="224677" y="1225239"/>
                  <a:pt x="0" y="1200329"/>
                </a:cubicBezTo>
                <a:cubicBezTo>
                  <a:pt x="-22580" y="931963"/>
                  <a:pt x="-14860" y="810559"/>
                  <a:pt x="0" y="636174"/>
                </a:cubicBezTo>
                <a:cubicBezTo>
                  <a:pt x="14860" y="461790"/>
                  <a:pt x="6216" y="203450"/>
                  <a:pt x="0" y="0"/>
                </a:cubicBezTo>
                <a:close/>
              </a:path>
            </a:pathLst>
          </a:custGeom>
          <a:noFill/>
          <a:ln>
            <a:solidFill>
              <a:schemeClr val="accent1"/>
            </a:solidFill>
            <a:extLst>
              <a:ext uri="{C807C97D-BFC1-408E-A445-0C87EB9F89A2}">
                <ask:lineSketchStyleProps xmlns:ask="http://schemas.microsoft.com/office/drawing/2018/sketchyshapes" sd="590242841">
                  <a:prstGeom prst="rect">
                    <a:avLst/>
                  </a:prstGeom>
                  <ask:type>
                    <ask:lineSketchFreehand/>
                  </ask:type>
                </ask:lineSketchStyleProps>
              </a:ext>
            </a:extLst>
          </a:ln>
        </p:spPr>
        <p:txBody>
          <a:bodyPr wrap="square" rtlCol="0">
            <a:spAutoFit/>
          </a:bodyPr>
          <a:lstStyle/>
          <a:p>
            <a:r>
              <a:rPr lang="en-GB" b="1"/>
              <a:t>Mental health support</a:t>
            </a:r>
          </a:p>
          <a:p>
            <a:r>
              <a:rPr lang="en-GB"/>
              <a:t>Connections, advice and signposting</a:t>
            </a:r>
          </a:p>
        </p:txBody>
      </p:sp>
      <p:sp>
        <p:nvSpPr>
          <p:cNvPr id="26" name="TextBox 25">
            <a:extLst>
              <a:ext uri="{FF2B5EF4-FFF2-40B4-BE49-F238E27FC236}">
                <a16:creationId xmlns:a16="http://schemas.microsoft.com/office/drawing/2014/main" id="{EDD77599-23C3-FC94-B41E-44A085DB3883}"/>
              </a:ext>
            </a:extLst>
          </p:cNvPr>
          <p:cNvSpPr txBox="1"/>
          <p:nvPr/>
        </p:nvSpPr>
        <p:spPr>
          <a:xfrm>
            <a:off x="3505200" y="4460623"/>
            <a:ext cx="2419350" cy="1200329"/>
          </a:xfrm>
          <a:custGeom>
            <a:avLst/>
            <a:gdLst>
              <a:gd name="connsiteX0" fmla="*/ 0 w 2419350"/>
              <a:gd name="connsiteY0" fmla="*/ 0 h 1200329"/>
              <a:gd name="connsiteX1" fmla="*/ 629031 w 2419350"/>
              <a:gd name="connsiteY1" fmla="*/ 0 h 1200329"/>
              <a:gd name="connsiteX2" fmla="*/ 1185482 w 2419350"/>
              <a:gd name="connsiteY2" fmla="*/ 0 h 1200329"/>
              <a:gd name="connsiteX3" fmla="*/ 1717739 w 2419350"/>
              <a:gd name="connsiteY3" fmla="*/ 0 h 1200329"/>
              <a:gd name="connsiteX4" fmla="*/ 2419350 w 2419350"/>
              <a:gd name="connsiteY4" fmla="*/ 0 h 1200329"/>
              <a:gd name="connsiteX5" fmla="*/ 2419350 w 2419350"/>
              <a:gd name="connsiteY5" fmla="*/ 624171 h 1200329"/>
              <a:gd name="connsiteX6" fmla="*/ 2419350 w 2419350"/>
              <a:gd name="connsiteY6" fmla="*/ 1200329 h 1200329"/>
              <a:gd name="connsiteX7" fmla="*/ 1887093 w 2419350"/>
              <a:gd name="connsiteY7" fmla="*/ 1200329 h 1200329"/>
              <a:gd name="connsiteX8" fmla="*/ 1233869 w 2419350"/>
              <a:gd name="connsiteY8" fmla="*/ 1200329 h 1200329"/>
              <a:gd name="connsiteX9" fmla="*/ 629031 w 2419350"/>
              <a:gd name="connsiteY9" fmla="*/ 1200329 h 1200329"/>
              <a:gd name="connsiteX10" fmla="*/ 0 w 2419350"/>
              <a:gd name="connsiteY10" fmla="*/ 1200329 h 1200329"/>
              <a:gd name="connsiteX11" fmla="*/ 0 w 2419350"/>
              <a:gd name="connsiteY11" fmla="*/ 588161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284581" y="683"/>
                  <a:pt x="450142" y="-20968"/>
                  <a:pt x="629031" y="0"/>
                </a:cubicBezTo>
                <a:cubicBezTo>
                  <a:pt x="807920" y="20968"/>
                  <a:pt x="1029756" y="20861"/>
                  <a:pt x="1185482" y="0"/>
                </a:cubicBezTo>
                <a:cubicBezTo>
                  <a:pt x="1341208" y="-20861"/>
                  <a:pt x="1582955" y="4428"/>
                  <a:pt x="1717739" y="0"/>
                </a:cubicBezTo>
                <a:cubicBezTo>
                  <a:pt x="1852523" y="-4428"/>
                  <a:pt x="2182770" y="-5782"/>
                  <a:pt x="2419350" y="0"/>
                </a:cubicBezTo>
                <a:cubicBezTo>
                  <a:pt x="2390410" y="212876"/>
                  <a:pt x="2417127" y="369991"/>
                  <a:pt x="2419350" y="624171"/>
                </a:cubicBezTo>
                <a:cubicBezTo>
                  <a:pt x="2421573" y="878351"/>
                  <a:pt x="2397162" y="980778"/>
                  <a:pt x="2419350" y="1200329"/>
                </a:cubicBezTo>
                <a:cubicBezTo>
                  <a:pt x="2176486" y="1208332"/>
                  <a:pt x="2063248" y="1179839"/>
                  <a:pt x="1887093" y="1200329"/>
                </a:cubicBezTo>
                <a:cubicBezTo>
                  <a:pt x="1710938" y="1220819"/>
                  <a:pt x="1496732" y="1204585"/>
                  <a:pt x="1233869" y="1200329"/>
                </a:cubicBezTo>
                <a:cubicBezTo>
                  <a:pt x="971006" y="1196073"/>
                  <a:pt x="825177" y="1171132"/>
                  <a:pt x="629031" y="1200329"/>
                </a:cubicBezTo>
                <a:cubicBezTo>
                  <a:pt x="432885" y="1229526"/>
                  <a:pt x="219891" y="1186399"/>
                  <a:pt x="0" y="1200329"/>
                </a:cubicBezTo>
                <a:cubicBezTo>
                  <a:pt x="15950" y="1073642"/>
                  <a:pt x="-23363" y="710739"/>
                  <a:pt x="0" y="588161"/>
                </a:cubicBezTo>
                <a:cubicBezTo>
                  <a:pt x="23363" y="465583"/>
                  <a:pt x="210" y="126632"/>
                  <a:pt x="0" y="0"/>
                </a:cubicBezTo>
                <a:close/>
              </a:path>
            </a:pathLst>
          </a:custGeom>
          <a:noFill/>
          <a:ln>
            <a:solidFill>
              <a:schemeClr val="accent1"/>
            </a:solidFill>
            <a:extLst>
              <a:ext uri="{C807C97D-BFC1-408E-A445-0C87EB9F89A2}">
                <ask:lineSketchStyleProps xmlns:ask="http://schemas.microsoft.com/office/drawing/2018/sketchyshapes" sd="2362774007">
                  <a:prstGeom prst="rect">
                    <a:avLst/>
                  </a:prstGeom>
                  <ask:type>
                    <ask:lineSketchFreehand/>
                  </ask:type>
                </ask:lineSketchStyleProps>
              </a:ext>
            </a:extLst>
          </a:ln>
        </p:spPr>
        <p:txBody>
          <a:bodyPr wrap="square" rtlCol="0">
            <a:spAutoFit/>
          </a:bodyPr>
          <a:lstStyle/>
          <a:p>
            <a:r>
              <a:rPr lang="en-GB" b="1"/>
              <a:t>Peer support*</a:t>
            </a:r>
          </a:p>
          <a:p>
            <a:r>
              <a:rPr lang="en-GB"/>
              <a:t>Groups and networks of residents who are facing similar issues</a:t>
            </a:r>
          </a:p>
        </p:txBody>
      </p:sp>
      <p:sp>
        <p:nvSpPr>
          <p:cNvPr id="27" name="TextBox 26">
            <a:extLst>
              <a:ext uri="{FF2B5EF4-FFF2-40B4-BE49-F238E27FC236}">
                <a16:creationId xmlns:a16="http://schemas.microsoft.com/office/drawing/2014/main" id="{AC5F1F20-D469-D5E8-27FC-7A045DCCD74F}"/>
              </a:ext>
            </a:extLst>
          </p:cNvPr>
          <p:cNvSpPr txBox="1"/>
          <p:nvPr/>
        </p:nvSpPr>
        <p:spPr>
          <a:xfrm>
            <a:off x="6267450" y="4460623"/>
            <a:ext cx="2419350" cy="1200329"/>
          </a:xfrm>
          <a:custGeom>
            <a:avLst/>
            <a:gdLst>
              <a:gd name="connsiteX0" fmla="*/ 0 w 2419350"/>
              <a:gd name="connsiteY0" fmla="*/ 0 h 1200329"/>
              <a:gd name="connsiteX1" fmla="*/ 629031 w 2419350"/>
              <a:gd name="connsiteY1" fmla="*/ 0 h 1200329"/>
              <a:gd name="connsiteX2" fmla="*/ 1258062 w 2419350"/>
              <a:gd name="connsiteY2" fmla="*/ 0 h 1200329"/>
              <a:gd name="connsiteX3" fmla="*/ 1887093 w 2419350"/>
              <a:gd name="connsiteY3" fmla="*/ 0 h 1200329"/>
              <a:gd name="connsiteX4" fmla="*/ 2419350 w 2419350"/>
              <a:gd name="connsiteY4" fmla="*/ 0 h 1200329"/>
              <a:gd name="connsiteX5" fmla="*/ 2419350 w 2419350"/>
              <a:gd name="connsiteY5" fmla="*/ 576158 h 1200329"/>
              <a:gd name="connsiteX6" fmla="*/ 2419350 w 2419350"/>
              <a:gd name="connsiteY6" fmla="*/ 1200329 h 1200329"/>
              <a:gd name="connsiteX7" fmla="*/ 1766126 w 2419350"/>
              <a:gd name="connsiteY7" fmla="*/ 1200329 h 1200329"/>
              <a:gd name="connsiteX8" fmla="*/ 1137095 w 2419350"/>
              <a:gd name="connsiteY8" fmla="*/ 1200329 h 1200329"/>
              <a:gd name="connsiteX9" fmla="*/ 532257 w 2419350"/>
              <a:gd name="connsiteY9" fmla="*/ 1200329 h 1200329"/>
              <a:gd name="connsiteX10" fmla="*/ 0 w 2419350"/>
              <a:gd name="connsiteY10" fmla="*/ 1200329 h 1200329"/>
              <a:gd name="connsiteX11" fmla="*/ 0 w 2419350"/>
              <a:gd name="connsiteY11" fmla="*/ 600165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32247" y="27165"/>
                  <a:pt x="419101" y="14542"/>
                  <a:pt x="629031" y="0"/>
                </a:cubicBezTo>
                <a:cubicBezTo>
                  <a:pt x="838961" y="-14542"/>
                  <a:pt x="995442" y="-3292"/>
                  <a:pt x="1258062" y="0"/>
                </a:cubicBezTo>
                <a:cubicBezTo>
                  <a:pt x="1520682" y="3292"/>
                  <a:pt x="1639562" y="14708"/>
                  <a:pt x="1887093" y="0"/>
                </a:cubicBezTo>
                <a:cubicBezTo>
                  <a:pt x="2134624" y="-14708"/>
                  <a:pt x="2312056" y="-19072"/>
                  <a:pt x="2419350" y="0"/>
                </a:cubicBezTo>
                <a:cubicBezTo>
                  <a:pt x="2412038" y="229051"/>
                  <a:pt x="2415300" y="311120"/>
                  <a:pt x="2419350" y="576158"/>
                </a:cubicBezTo>
                <a:cubicBezTo>
                  <a:pt x="2423400" y="841196"/>
                  <a:pt x="2441716" y="968311"/>
                  <a:pt x="2419350" y="1200329"/>
                </a:cubicBezTo>
                <a:cubicBezTo>
                  <a:pt x="2277992" y="1175790"/>
                  <a:pt x="1964235" y="1189995"/>
                  <a:pt x="1766126" y="1200329"/>
                </a:cubicBezTo>
                <a:cubicBezTo>
                  <a:pt x="1568017" y="1210663"/>
                  <a:pt x="1366888" y="1184163"/>
                  <a:pt x="1137095" y="1200329"/>
                </a:cubicBezTo>
                <a:cubicBezTo>
                  <a:pt x="907302" y="1216495"/>
                  <a:pt x="727977" y="1183379"/>
                  <a:pt x="532257" y="1200329"/>
                </a:cubicBezTo>
                <a:cubicBezTo>
                  <a:pt x="336537" y="1217279"/>
                  <a:pt x="183618" y="1178698"/>
                  <a:pt x="0" y="1200329"/>
                </a:cubicBezTo>
                <a:cubicBezTo>
                  <a:pt x="23582" y="998431"/>
                  <a:pt x="15257" y="814040"/>
                  <a:pt x="0" y="600165"/>
                </a:cubicBezTo>
                <a:cubicBezTo>
                  <a:pt x="-15257" y="386290"/>
                  <a:pt x="6376" y="220189"/>
                  <a:pt x="0" y="0"/>
                </a:cubicBezTo>
                <a:close/>
              </a:path>
            </a:pathLst>
          </a:custGeom>
          <a:noFill/>
          <a:ln>
            <a:solidFill>
              <a:schemeClr val="accent1"/>
            </a:solidFill>
            <a:extLst>
              <a:ext uri="{C807C97D-BFC1-408E-A445-0C87EB9F89A2}">
                <ask:lineSketchStyleProps xmlns:ask="http://schemas.microsoft.com/office/drawing/2018/sketchyshapes" sd="1078117248">
                  <a:prstGeom prst="rect">
                    <a:avLst/>
                  </a:prstGeom>
                  <ask:type>
                    <ask:lineSketchFreehand/>
                  </ask:type>
                </ask:lineSketchStyleProps>
              </a:ext>
            </a:extLst>
          </a:ln>
        </p:spPr>
        <p:txBody>
          <a:bodyPr wrap="square" rtlCol="0">
            <a:spAutoFit/>
          </a:bodyPr>
          <a:lstStyle/>
          <a:p>
            <a:r>
              <a:rPr lang="en-GB" b="1"/>
              <a:t>Social prescribing</a:t>
            </a:r>
          </a:p>
          <a:p>
            <a:r>
              <a:rPr lang="en-GB"/>
              <a:t>Expert help to support residents to connect with community help</a:t>
            </a:r>
          </a:p>
        </p:txBody>
      </p:sp>
      <p:sp>
        <p:nvSpPr>
          <p:cNvPr id="28" name="TextBox 27">
            <a:extLst>
              <a:ext uri="{FF2B5EF4-FFF2-40B4-BE49-F238E27FC236}">
                <a16:creationId xmlns:a16="http://schemas.microsoft.com/office/drawing/2014/main" id="{B535FD11-B119-128D-6C66-BD8237CF6A97}"/>
              </a:ext>
            </a:extLst>
          </p:cNvPr>
          <p:cNvSpPr txBox="1"/>
          <p:nvPr/>
        </p:nvSpPr>
        <p:spPr>
          <a:xfrm>
            <a:off x="9029700" y="4460623"/>
            <a:ext cx="2419350" cy="1200329"/>
          </a:xfrm>
          <a:custGeom>
            <a:avLst/>
            <a:gdLst>
              <a:gd name="connsiteX0" fmla="*/ 0 w 2419350"/>
              <a:gd name="connsiteY0" fmla="*/ 0 h 1200329"/>
              <a:gd name="connsiteX1" fmla="*/ 653225 w 2419350"/>
              <a:gd name="connsiteY1" fmla="*/ 0 h 1200329"/>
              <a:gd name="connsiteX2" fmla="*/ 1233869 w 2419350"/>
              <a:gd name="connsiteY2" fmla="*/ 0 h 1200329"/>
              <a:gd name="connsiteX3" fmla="*/ 1790319 w 2419350"/>
              <a:gd name="connsiteY3" fmla="*/ 0 h 1200329"/>
              <a:gd name="connsiteX4" fmla="*/ 2419350 w 2419350"/>
              <a:gd name="connsiteY4" fmla="*/ 0 h 1200329"/>
              <a:gd name="connsiteX5" fmla="*/ 2419350 w 2419350"/>
              <a:gd name="connsiteY5" fmla="*/ 600165 h 1200329"/>
              <a:gd name="connsiteX6" fmla="*/ 2419350 w 2419350"/>
              <a:gd name="connsiteY6" fmla="*/ 1200329 h 1200329"/>
              <a:gd name="connsiteX7" fmla="*/ 1862900 w 2419350"/>
              <a:gd name="connsiteY7" fmla="*/ 1200329 h 1200329"/>
              <a:gd name="connsiteX8" fmla="*/ 1258062 w 2419350"/>
              <a:gd name="connsiteY8" fmla="*/ 1200329 h 1200329"/>
              <a:gd name="connsiteX9" fmla="*/ 677418 w 2419350"/>
              <a:gd name="connsiteY9" fmla="*/ 1200329 h 1200329"/>
              <a:gd name="connsiteX10" fmla="*/ 0 w 2419350"/>
              <a:gd name="connsiteY10" fmla="*/ 1200329 h 1200329"/>
              <a:gd name="connsiteX11" fmla="*/ 0 w 2419350"/>
              <a:gd name="connsiteY11" fmla="*/ 576158 h 1200329"/>
              <a:gd name="connsiteX12" fmla="*/ 0 w 2419350"/>
              <a:gd name="connsiteY1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350" h="1200329" extrusionOk="0">
                <a:moveTo>
                  <a:pt x="0" y="0"/>
                </a:moveTo>
                <a:cubicBezTo>
                  <a:pt x="172924" y="-26019"/>
                  <a:pt x="385729" y="31001"/>
                  <a:pt x="653225" y="0"/>
                </a:cubicBezTo>
                <a:cubicBezTo>
                  <a:pt x="920722" y="-31001"/>
                  <a:pt x="958094" y="13169"/>
                  <a:pt x="1233869" y="0"/>
                </a:cubicBezTo>
                <a:cubicBezTo>
                  <a:pt x="1509644" y="-13169"/>
                  <a:pt x="1653075" y="-21044"/>
                  <a:pt x="1790319" y="0"/>
                </a:cubicBezTo>
                <a:cubicBezTo>
                  <a:pt x="1927563" y="21044"/>
                  <a:pt x="2226317" y="877"/>
                  <a:pt x="2419350" y="0"/>
                </a:cubicBezTo>
                <a:cubicBezTo>
                  <a:pt x="2390057" y="298157"/>
                  <a:pt x="2397327" y="364435"/>
                  <a:pt x="2419350" y="600165"/>
                </a:cubicBezTo>
                <a:cubicBezTo>
                  <a:pt x="2441373" y="835896"/>
                  <a:pt x="2411441" y="1000489"/>
                  <a:pt x="2419350" y="1200329"/>
                </a:cubicBezTo>
                <a:cubicBezTo>
                  <a:pt x="2146516" y="1198546"/>
                  <a:pt x="1996811" y="1199201"/>
                  <a:pt x="1862900" y="1200329"/>
                </a:cubicBezTo>
                <a:cubicBezTo>
                  <a:pt x="1728989" y="1201458"/>
                  <a:pt x="1487539" y="1215776"/>
                  <a:pt x="1258062" y="1200329"/>
                </a:cubicBezTo>
                <a:cubicBezTo>
                  <a:pt x="1028585" y="1184882"/>
                  <a:pt x="949325" y="1220185"/>
                  <a:pt x="677418" y="1200329"/>
                </a:cubicBezTo>
                <a:cubicBezTo>
                  <a:pt x="405511" y="1180473"/>
                  <a:pt x="288799" y="1180011"/>
                  <a:pt x="0" y="1200329"/>
                </a:cubicBezTo>
                <a:cubicBezTo>
                  <a:pt x="-10054" y="1071091"/>
                  <a:pt x="-20707" y="886095"/>
                  <a:pt x="0" y="576158"/>
                </a:cubicBezTo>
                <a:cubicBezTo>
                  <a:pt x="20707" y="266221"/>
                  <a:pt x="-22931" y="148096"/>
                  <a:pt x="0" y="0"/>
                </a:cubicBezTo>
                <a:close/>
              </a:path>
            </a:pathLst>
          </a:custGeom>
          <a:noFill/>
          <a:ln>
            <a:solidFill>
              <a:schemeClr val="accent1"/>
            </a:solidFill>
            <a:extLst>
              <a:ext uri="{C807C97D-BFC1-408E-A445-0C87EB9F89A2}">
                <ask:lineSketchStyleProps xmlns:ask="http://schemas.microsoft.com/office/drawing/2018/sketchyshapes" sd="4229847734">
                  <a:prstGeom prst="rect">
                    <a:avLst/>
                  </a:prstGeom>
                  <ask:type>
                    <ask:lineSketchFreehand/>
                  </ask:type>
                </ask:lineSketchStyleProps>
              </a:ext>
            </a:extLst>
          </a:ln>
        </p:spPr>
        <p:txBody>
          <a:bodyPr wrap="square" rtlCol="0">
            <a:spAutoFit/>
          </a:bodyPr>
          <a:lstStyle/>
          <a:p>
            <a:r>
              <a:rPr lang="en-GB" b="1"/>
              <a:t>Homes and money</a:t>
            </a:r>
          </a:p>
          <a:p>
            <a:r>
              <a:rPr lang="en-GB"/>
              <a:t>Expertise in managing finances and housing issues</a:t>
            </a:r>
          </a:p>
        </p:txBody>
      </p:sp>
      <p:sp>
        <p:nvSpPr>
          <p:cNvPr id="3" name="TextBox 2">
            <a:extLst>
              <a:ext uri="{FF2B5EF4-FFF2-40B4-BE49-F238E27FC236}">
                <a16:creationId xmlns:a16="http://schemas.microsoft.com/office/drawing/2014/main" id="{C39F18A0-92F8-588D-7B53-72B7FBF23A92}"/>
              </a:ext>
            </a:extLst>
          </p:cNvPr>
          <p:cNvSpPr txBox="1"/>
          <p:nvPr/>
        </p:nvSpPr>
        <p:spPr>
          <a:xfrm>
            <a:off x="638175" y="5910131"/>
            <a:ext cx="3736920" cy="369332"/>
          </a:xfrm>
          <a:prstGeom prst="rect">
            <a:avLst/>
          </a:prstGeom>
          <a:noFill/>
        </p:spPr>
        <p:txBody>
          <a:bodyPr wrap="none" rtlCol="0">
            <a:spAutoFit/>
          </a:bodyPr>
          <a:lstStyle/>
          <a:p>
            <a:r>
              <a:rPr lang="en-GB" dirty="0"/>
              <a:t>* Denotes services in development</a:t>
            </a:r>
          </a:p>
        </p:txBody>
      </p:sp>
      <p:sp>
        <p:nvSpPr>
          <p:cNvPr id="6" name="TextBox 5">
            <a:extLst>
              <a:ext uri="{FF2B5EF4-FFF2-40B4-BE49-F238E27FC236}">
                <a16:creationId xmlns:a16="http://schemas.microsoft.com/office/drawing/2014/main" id="{FBADC1A4-CE0F-0066-0183-22F59F472133}"/>
              </a:ext>
            </a:extLst>
          </p:cNvPr>
          <p:cNvSpPr txBox="1"/>
          <p:nvPr/>
        </p:nvSpPr>
        <p:spPr>
          <a:xfrm>
            <a:off x="483749" y="947869"/>
            <a:ext cx="10768974" cy="369332"/>
          </a:xfrm>
          <a:prstGeom prst="rect">
            <a:avLst/>
          </a:prstGeom>
          <a:noFill/>
        </p:spPr>
        <p:txBody>
          <a:bodyPr wrap="none" rtlCol="0">
            <a:spAutoFit/>
          </a:bodyPr>
          <a:lstStyle/>
          <a:p>
            <a:r>
              <a:rPr lang="en-GB" dirty="0"/>
              <a:t>The offer will be developed in alignment with that of family hubs and early help for children’s and families</a:t>
            </a:r>
          </a:p>
        </p:txBody>
      </p:sp>
    </p:spTree>
    <p:extLst>
      <p:ext uri="{BB962C8B-B14F-4D97-AF65-F5344CB8AC3E}">
        <p14:creationId xmlns:p14="http://schemas.microsoft.com/office/powerpoint/2010/main" val="373849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408976" y="472678"/>
            <a:ext cx="5029799"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500" b="1" dirty="0">
                <a:solidFill>
                  <a:schemeClr val="bg1"/>
                </a:solidFill>
                <a:cs typeface="Arial"/>
              </a:rPr>
              <a:t>Why localities?</a:t>
            </a:r>
          </a:p>
        </p:txBody>
      </p:sp>
    </p:spTree>
    <p:extLst>
      <p:ext uri="{BB962C8B-B14F-4D97-AF65-F5344CB8AC3E}">
        <p14:creationId xmlns:p14="http://schemas.microsoft.com/office/powerpoint/2010/main" val="343965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What are the vision and objectives?</a:t>
            </a:r>
          </a:p>
        </p:txBody>
      </p:sp>
      <p:sp>
        <p:nvSpPr>
          <p:cNvPr id="3" name="TextBox 2">
            <a:extLst>
              <a:ext uri="{FF2B5EF4-FFF2-40B4-BE49-F238E27FC236}">
                <a16:creationId xmlns:a16="http://schemas.microsoft.com/office/drawing/2014/main" id="{E82612DB-4483-B937-4C25-33090EAA0413}"/>
              </a:ext>
            </a:extLst>
          </p:cNvPr>
          <p:cNvSpPr txBox="1"/>
          <p:nvPr/>
        </p:nvSpPr>
        <p:spPr>
          <a:xfrm>
            <a:off x="483749" y="1075964"/>
            <a:ext cx="10791706" cy="5170646"/>
          </a:xfrm>
          <a:custGeom>
            <a:avLst/>
            <a:gdLst>
              <a:gd name="connsiteX0" fmla="*/ 0 w 10791706"/>
              <a:gd name="connsiteY0" fmla="*/ 0 h 5170646"/>
              <a:gd name="connsiteX1" fmla="*/ 350730 w 10791706"/>
              <a:gd name="connsiteY1" fmla="*/ 0 h 5170646"/>
              <a:gd name="connsiteX2" fmla="*/ 809378 w 10791706"/>
              <a:gd name="connsiteY2" fmla="*/ 0 h 5170646"/>
              <a:gd name="connsiteX3" fmla="*/ 1160108 w 10791706"/>
              <a:gd name="connsiteY3" fmla="*/ 0 h 5170646"/>
              <a:gd name="connsiteX4" fmla="*/ 2050424 w 10791706"/>
              <a:gd name="connsiteY4" fmla="*/ 0 h 5170646"/>
              <a:gd name="connsiteX5" fmla="*/ 2724906 w 10791706"/>
              <a:gd name="connsiteY5" fmla="*/ 0 h 5170646"/>
              <a:gd name="connsiteX6" fmla="*/ 3399387 w 10791706"/>
              <a:gd name="connsiteY6" fmla="*/ 0 h 5170646"/>
              <a:gd name="connsiteX7" fmla="*/ 4289703 w 10791706"/>
              <a:gd name="connsiteY7" fmla="*/ 0 h 5170646"/>
              <a:gd name="connsiteX8" fmla="*/ 5180019 w 10791706"/>
              <a:gd name="connsiteY8" fmla="*/ 0 h 5170646"/>
              <a:gd name="connsiteX9" fmla="*/ 5962418 w 10791706"/>
              <a:gd name="connsiteY9" fmla="*/ 0 h 5170646"/>
              <a:gd name="connsiteX10" fmla="*/ 6313148 w 10791706"/>
              <a:gd name="connsiteY10" fmla="*/ 0 h 5170646"/>
              <a:gd name="connsiteX11" fmla="*/ 7203464 w 10791706"/>
              <a:gd name="connsiteY11" fmla="*/ 0 h 5170646"/>
              <a:gd name="connsiteX12" fmla="*/ 7662111 w 10791706"/>
              <a:gd name="connsiteY12" fmla="*/ 0 h 5170646"/>
              <a:gd name="connsiteX13" fmla="*/ 8336593 w 10791706"/>
              <a:gd name="connsiteY13" fmla="*/ 0 h 5170646"/>
              <a:gd name="connsiteX14" fmla="*/ 9118992 w 10791706"/>
              <a:gd name="connsiteY14" fmla="*/ 0 h 5170646"/>
              <a:gd name="connsiteX15" fmla="*/ 9577639 w 10791706"/>
              <a:gd name="connsiteY15" fmla="*/ 0 h 5170646"/>
              <a:gd name="connsiteX16" fmla="*/ 10036287 w 10791706"/>
              <a:gd name="connsiteY16" fmla="*/ 0 h 5170646"/>
              <a:gd name="connsiteX17" fmla="*/ 10791706 w 10791706"/>
              <a:gd name="connsiteY17" fmla="*/ 0 h 5170646"/>
              <a:gd name="connsiteX18" fmla="*/ 10791706 w 10791706"/>
              <a:gd name="connsiteY18" fmla="*/ 698037 h 5170646"/>
              <a:gd name="connsiteX19" fmla="*/ 10791706 w 10791706"/>
              <a:gd name="connsiteY19" fmla="*/ 1447781 h 5170646"/>
              <a:gd name="connsiteX20" fmla="*/ 10791706 w 10791706"/>
              <a:gd name="connsiteY20" fmla="*/ 2042405 h 5170646"/>
              <a:gd name="connsiteX21" fmla="*/ 10791706 w 10791706"/>
              <a:gd name="connsiteY21" fmla="*/ 2585323 h 5170646"/>
              <a:gd name="connsiteX22" fmla="*/ 10791706 w 10791706"/>
              <a:gd name="connsiteY22" fmla="*/ 3335067 h 5170646"/>
              <a:gd name="connsiteX23" fmla="*/ 10791706 w 10791706"/>
              <a:gd name="connsiteY23" fmla="*/ 3826278 h 5170646"/>
              <a:gd name="connsiteX24" fmla="*/ 10791706 w 10791706"/>
              <a:gd name="connsiteY24" fmla="*/ 4369196 h 5170646"/>
              <a:gd name="connsiteX25" fmla="*/ 10791706 w 10791706"/>
              <a:gd name="connsiteY25" fmla="*/ 5170646 h 5170646"/>
              <a:gd name="connsiteX26" fmla="*/ 10117224 w 10791706"/>
              <a:gd name="connsiteY26" fmla="*/ 5170646 h 5170646"/>
              <a:gd name="connsiteX27" fmla="*/ 9226909 w 10791706"/>
              <a:gd name="connsiteY27" fmla="*/ 5170646 h 5170646"/>
              <a:gd name="connsiteX28" fmla="*/ 8660344 w 10791706"/>
              <a:gd name="connsiteY28" fmla="*/ 5170646 h 5170646"/>
              <a:gd name="connsiteX29" fmla="*/ 8093780 w 10791706"/>
              <a:gd name="connsiteY29" fmla="*/ 5170646 h 5170646"/>
              <a:gd name="connsiteX30" fmla="*/ 7743049 w 10791706"/>
              <a:gd name="connsiteY30" fmla="*/ 5170646 h 5170646"/>
              <a:gd name="connsiteX31" fmla="*/ 7392319 w 10791706"/>
              <a:gd name="connsiteY31" fmla="*/ 5170646 h 5170646"/>
              <a:gd name="connsiteX32" fmla="*/ 7041588 w 10791706"/>
              <a:gd name="connsiteY32" fmla="*/ 5170646 h 5170646"/>
              <a:gd name="connsiteX33" fmla="*/ 6475024 w 10791706"/>
              <a:gd name="connsiteY33" fmla="*/ 5170646 h 5170646"/>
              <a:gd name="connsiteX34" fmla="*/ 5584708 w 10791706"/>
              <a:gd name="connsiteY34" fmla="*/ 5170646 h 5170646"/>
              <a:gd name="connsiteX35" fmla="*/ 4910226 w 10791706"/>
              <a:gd name="connsiteY35" fmla="*/ 5170646 h 5170646"/>
              <a:gd name="connsiteX36" fmla="*/ 4451579 w 10791706"/>
              <a:gd name="connsiteY36" fmla="*/ 5170646 h 5170646"/>
              <a:gd name="connsiteX37" fmla="*/ 3992931 w 10791706"/>
              <a:gd name="connsiteY37" fmla="*/ 5170646 h 5170646"/>
              <a:gd name="connsiteX38" fmla="*/ 3318450 w 10791706"/>
              <a:gd name="connsiteY38" fmla="*/ 5170646 h 5170646"/>
              <a:gd name="connsiteX39" fmla="*/ 2536051 w 10791706"/>
              <a:gd name="connsiteY39" fmla="*/ 5170646 h 5170646"/>
              <a:gd name="connsiteX40" fmla="*/ 1861569 w 10791706"/>
              <a:gd name="connsiteY40" fmla="*/ 5170646 h 5170646"/>
              <a:gd name="connsiteX41" fmla="*/ 1295005 w 10791706"/>
              <a:gd name="connsiteY41" fmla="*/ 5170646 h 5170646"/>
              <a:gd name="connsiteX42" fmla="*/ 0 w 10791706"/>
              <a:gd name="connsiteY42" fmla="*/ 5170646 h 5170646"/>
              <a:gd name="connsiteX43" fmla="*/ 0 w 10791706"/>
              <a:gd name="connsiteY43" fmla="*/ 4679435 h 5170646"/>
              <a:gd name="connsiteX44" fmla="*/ 0 w 10791706"/>
              <a:gd name="connsiteY44" fmla="*/ 4188223 h 5170646"/>
              <a:gd name="connsiteX45" fmla="*/ 0 w 10791706"/>
              <a:gd name="connsiteY45" fmla="*/ 3697012 h 5170646"/>
              <a:gd name="connsiteX46" fmla="*/ 0 w 10791706"/>
              <a:gd name="connsiteY46" fmla="*/ 3050681 h 5170646"/>
              <a:gd name="connsiteX47" fmla="*/ 0 w 10791706"/>
              <a:gd name="connsiteY47" fmla="*/ 2404350 h 5170646"/>
              <a:gd name="connsiteX48" fmla="*/ 0 w 10791706"/>
              <a:gd name="connsiteY48" fmla="*/ 1758020 h 5170646"/>
              <a:gd name="connsiteX49" fmla="*/ 0 w 10791706"/>
              <a:gd name="connsiteY49" fmla="*/ 1266808 h 5170646"/>
              <a:gd name="connsiteX50" fmla="*/ 0 w 10791706"/>
              <a:gd name="connsiteY50" fmla="*/ 620478 h 5170646"/>
              <a:gd name="connsiteX51" fmla="*/ 0 w 10791706"/>
              <a:gd name="connsiteY51" fmla="*/ 0 h 517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91706" h="5170646" extrusionOk="0">
                <a:moveTo>
                  <a:pt x="0" y="0"/>
                </a:moveTo>
                <a:cubicBezTo>
                  <a:pt x="150310" y="17180"/>
                  <a:pt x="271584" y="-7824"/>
                  <a:pt x="350730" y="0"/>
                </a:cubicBezTo>
                <a:cubicBezTo>
                  <a:pt x="429876" y="7824"/>
                  <a:pt x="697196" y="-19488"/>
                  <a:pt x="809378" y="0"/>
                </a:cubicBezTo>
                <a:cubicBezTo>
                  <a:pt x="921560" y="19488"/>
                  <a:pt x="998613" y="-10782"/>
                  <a:pt x="1160108" y="0"/>
                </a:cubicBezTo>
                <a:cubicBezTo>
                  <a:pt x="1321603" y="10782"/>
                  <a:pt x="1652079" y="38364"/>
                  <a:pt x="2050424" y="0"/>
                </a:cubicBezTo>
                <a:cubicBezTo>
                  <a:pt x="2448769" y="-38364"/>
                  <a:pt x="2448130" y="15484"/>
                  <a:pt x="2724906" y="0"/>
                </a:cubicBezTo>
                <a:cubicBezTo>
                  <a:pt x="3001682" y="-15484"/>
                  <a:pt x="3155036" y="1199"/>
                  <a:pt x="3399387" y="0"/>
                </a:cubicBezTo>
                <a:cubicBezTo>
                  <a:pt x="3643738" y="-1199"/>
                  <a:pt x="3908872" y="2527"/>
                  <a:pt x="4289703" y="0"/>
                </a:cubicBezTo>
                <a:cubicBezTo>
                  <a:pt x="4670534" y="-2527"/>
                  <a:pt x="4736436" y="21273"/>
                  <a:pt x="5180019" y="0"/>
                </a:cubicBezTo>
                <a:cubicBezTo>
                  <a:pt x="5623602" y="-21273"/>
                  <a:pt x="5593087" y="-28778"/>
                  <a:pt x="5962418" y="0"/>
                </a:cubicBezTo>
                <a:cubicBezTo>
                  <a:pt x="6331749" y="28778"/>
                  <a:pt x="6175241" y="-13770"/>
                  <a:pt x="6313148" y="0"/>
                </a:cubicBezTo>
                <a:cubicBezTo>
                  <a:pt x="6451055" y="13770"/>
                  <a:pt x="6787164" y="-32592"/>
                  <a:pt x="7203464" y="0"/>
                </a:cubicBezTo>
                <a:cubicBezTo>
                  <a:pt x="7619764" y="32592"/>
                  <a:pt x="7497754" y="-14105"/>
                  <a:pt x="7662111" y="0"/>
                </a:cubicBezTo>
                <a:cubicBezTo>
                  <a:pt x="7826468" y="14105"/>
                  <a:pt x="8157910" y="30416"/>
                  <a:pt x="8336593" y="0"/>
                </a:cubicBezTo>
                <a:cubicBezTo>
                  <a:pt x="8515276" y="-30416"/>
                  <a:pt x="8780493" y="4373"/>
                  <a:pt x="9118992" y="0"/>
                </a:cubicBezTo>
                <a:cubicBezTo>
                  <a:pt x="9457491" y="-4373"/>
                  <a:pt x="9376063" y="1627"/>
                  <a:pt x="9577639" y="0"/>
                </a:cubicBezTo>
                <a:cubicBezTo>
                  <a:pt x="9779215" y="-1627"/>
                  <a:pt x="9862898" y="8416"/>
                  <a:pt x="10036287" y="0"/>
                </a:cubicBezTo>
                <a:cubicBezTo>
                  <a:pt x="10209676" y="-8416"/>
                  <a:pt x="10574946" y="25837"/>
                  <a:pt x="10791706" y="0"/>
                </a:cubicBezTo>
                <a:cubicBezTo>
                  <a:pt x="10793091" y="263796"/>
                  <a:pt x="10780958" y="480148"/>
                  <a:pt x="10791706" y="698037"/>
                </a:cubicBezTo>
                <a:cubicBezTo>
                  <a:pt x="10802454" y="915926"/>
                  <a:pt x="10815314" y="1179739"/>
                  <a:pt x="10791706" y="1447781"/>
                </a:cubicBezTo>
                <a:cubicBezTo>
                  <a:pt x="10768098" y="1715823"/>
                  <a:pt x="10820519" y="1921639"/>
                  <a:pt x="10791706" y="2042405"/>
                </a:cubicBezTo>
                <a:cubicBezTo>
                  <a:pt x="10762893" y="2163171"/>
                  <a:pt x="10794715" y="2364743"/>
                  <a:pt x="10791706" y="2585323"/>
                </a:cubicBezTo>
                <a:cubicBezTo>
                  <a:pt x="10788697" y="2805903"/>
                  <a:pt x="10780599" y="3123243"/>
                  <a:pt x="10791706" y="3335067"/>
                </a:cubicBezTo>
                <a:cubicBezTo>
                  <a:pt x="10802813" y="3546891"/>
                  <a:pt x="10810266" y="3686040"/>
                  <a:pt x="10791706" y="3826278"/>
                </a:cubicBezTo>
                <a:cubicBezTo>
                  <a:pt x="10773146" y="3966516"/>
                  <a:pt x="10794255" y="4228569"/>
                  <a:pt x="10791706" y="4369196"/>
                </a:cubicBezTo>
                <a:cubicBezTo>
                  <a:pt x="10789157" y="4509823"/>
                  <a:pt x="10800706" y="4799095"/>
                  <a:pt x="10791706" y="5170646"/>
                </a:cubicBezTo>
                <a:cubicBezTo>
                  <a:pt x="10528205" y="5145193"/>
                  <a:pt x="10290645" y="5150116"/>
                  <a:pt x="10117224" y="5170646"/>
                </a:cubicBezTo>
                <a:cubicBezTo>
                  <a:pt x="9943803" y="5191176"/>
                  <a:pt x="9470679" y="5161880"/>
                  <a:pt x="9226909" y="5170646"/>
                </a:cubicBezTo>
                <a:cubicBezTo>
                  <a:pt x="8983139" y="5179412"/>
                  <a:pt x="8874525" y="5168309"/>
                  <a:pt x="8660344" y="5170646"/>
                </a:cubicBezTo>
                <a:cubicBezTo>
                  <a:pt x="8446163" y="5172983"/>
                  <a:pt x="8229067" y="5195949"/>
                  <a:pt x="8093780" y="5170646"/>
                </a:cubicBezTo>
                <a:cubicBezTo>
                  <a:pt x="7958493" y="5145343"/>
                  <a:pt x="7884109" y="5182609"/>
                  <a:pt x="7743049" y="5170646"/>
                </a:cubicBezTo>
                <a:cubicBezTo>
                  <a:pt x="7601989" y="5158683"/>
                  <a:pt x="7469898" y="5163322"/>
                  <a:pt x="7392319" y="5170646"/>
                </a:cubicBezTo>
                <a:cubicBezTo>
                  <a:pt x="7314740" y="5177971"/>
                  <a:pt x="7147926" y="5162363"/>
                  <a:pt x="7041588" y="5170646"/>
                </a:cubicBezTo>
                <a:cubicBezTo>
                  <a:pt x="6935250" y="5178929"/>
                  <a:pt x="6591544" y="5158699"/>
                  <a:pt x="6475024" y="5170646"/>
                </a:cubicBezTo>
                <a:cubicBezTo>
                  <a:pt x="6358504" y="5182593"/>
                  <a:pt x="5770776" y="5185272"/>
                  <a:pt x="5584708" y="5170646"/>
                </a:cubicBezTo>
                <a:cubicBezTo>
                  <a:pt x="5398640" y="5156020"/>
                  <a:pt x="5150001" y="5188281"/>
                  <a:pt x="4910226" y="5170646"/>
                </a:cubicBezTo>
                <a:cubicBezTo>
                  <a:pt x="4670451" y="5153011"/>
                  <a:pt x="4652701" y="5167880"/>
                  <a:pt x="4451579" y="5170646"/>
                </a:cubicBezTo>
                <a:cubicBezTo>
                  <a:pt x="4250457" y="5173412"/>
                  <a:pt x="4160445" y="5182103"/>
                  <a:pt x="3992931" y="5170646"/>
                </a:cubicBezTo>
                <a:cubicBezTo>
                  <a:pt x="3825417" y="5159189"/>
                  <a:pt x="3643756" y="5143010"/>
                  <a:pt x="3318450" y="5170646"/>
                </a:cubicBezTo>
                <a:cubicBezTo>
                  <a:pt x="2993144" y="5198282"/>
                  <a:pt x="2722168" y="5146302"/>
                  <a:pt x="2536051" y="5170646"/>
                </a:cubicBezTo>
                <a:cubicBezTo>
                  <a:pt x="2349934" y="5194990"/>
                  <a:pt x="2019505" y="5189202"/>
                  <a:pt x="1861569" y="5170646"/>
                </a:cubicBezTo>
                <a:cubicBezTo>
                  <a:pt x="1703633" y="5152090"/>
                  <a:pt x="1437767" y="5178605"/>
                  <a:pt x="1295005" y="5170646"/>
                </a:cubicBezTo>
                <a:cubicBezTo>
                  <a:pt x="1152243" y="5162687"/>
                  <a:pt x="365026" y="5143459"/>
                  <a:pt x="0" y="5170646"/>
                </a:cubicBezTo>
                <a:cubicBezTo>
                  <a:pt x="3241" y="4998035"/>
                  <a:pt x="-17242" y="4904870"/>
                  <a:pt x="0" y="4679435"/>
                </a:cubicBezTo>
                <a:cubicBezTo>
                  <a:pt x="17242" y="4454000"/>
                  <a:pt x="-7874" y="4361863"/>
                  <a:pt x="0" y="4188223"/>
                </a:cubicBezTo>
                <a:cubicBezTo>
                  <a:pt x="7874" y="4014583"/>
                  <a:pt x="-6628" y="3917539"/>
                  <a:pt x="0" y="3697012"/>
                </a:cubicBezTo>
                <a:cubicBezTo>
                  <a:pt x="6628" y="3476485"/>
                  <a:pt x="-25657" y="3244003"/>
                  <a:pt x="0" y="3050681"/>
                </a:cubicBezTo>
                <a:cubicBezTo>
                  <a:pt x="25657" y="2857359"/>
                  <a:pt x="-5495" y="2719825"/>
                  <a:pt x="0" y="2404350"/>
                </a:cubicBezTo>
                <a:cubicBezTo>
                  <a:pt x="5495" y="2088875"/>
                  <a:pt x="-31480" y="1893685"/>
                  <a:pt x="0" y="1758020"/>
                </a:cubicBezTo>
                <a:cubicBezTo>
                  <a:pt x="31480" y="1622355"/>
                  <a:pt x="4719" y="1451706"/>
                  <a:pt x="0" y="1266808"/>
                </a:cubicBezTo>
                <a:cubicBezTo>
                  <a:pt x="-4719" y="1081910"/>
                  <a:pt x="29334" y="822594"/>
                  <a:pt x="0" y="620478"/>
                </a:cubicBezTo>
                <a:cubicBezTo>
                  <a:pt x="-29334" y="418362"/>
                  <a:pt x="4255" y="199497"/>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600"/>
              </a:spcAft>
            </a:pPr>
            <a:r>
              <a:rPr lang="en-GB" sz="1800" dirty="0">
                <a:solidFill>
                  <a:schemeClr val="tx1"/>
                </a:solidFill>
              </a:rPr>
              <a:t>Draft vision:</a:t>
            </a:r>
          </a:p>
          <a:p>
            <a:pPr>
              <a:spcAft>
                <a:spcPts val="600"/>
              </a:spcAft>
            </a:pPr>
            <a:r>
              <a:rPr lang="en-GB" sz="1800" dirty="0">
                <a:solidFill>
                  <a:schemeClr val="tx1"/>
                </a:solidFill>
              </a:rPr>
              <a:t>The right information, advice, guidance and support at the right time, in the right place, by the right people, that improves life chances, independence and resilience and ensures no one is left behind.</a:t>
            </a:r>
          </a:p>
          <a:p>
            <a:pPr>
              <a:spcBef>
                <a:spcPts val="600"/>
              </a:spcBef>
              <a:spcAft>
                <a:spcPts val="600"/>
              </a:spcAft>
            </a:pPr>
            <a:endParaRPr lang="en-GB" dirty="0"/>
          </a:p>
          <a:p>
            <a:pPr>
              <a:spcBef>
                <a:spcPts val="600"/>
              </a:spcBef>
              <a:spcAft>
                <a:spcPts val="600"/>
              </a:spcAft>
            </a:pPr>
            <a:r>
              <a:rPr lang="en-GB" dirty="0"/>
              <a:t>Doing this will enable us to:</a:t>
            </a:r>
          </a:p>
          <a:p>
            <a:pPr marL="285750" indent="-285750">
              <a:spcAft>
                <a:spcPts val="600"/>
              </a:spcAft>
              <a:buFont typeface="Arial" panose="020B0604020202020204" pitchFamily="34" charset="0"/>
              <a:buChar char="•"/>
            </a:pPr>
            <a:r>
              <a:rPr lang="en-GB" dirty="0"/>
              <a:t>Identify and engage those who are struggling</a:t>
            </a:r>
          </a:p>
          <a:p>
            <a:pPr marL="285750" indent="-285750">
              <a:spcAft>
                <a:spcPts val="600"/>
              </a:spcAft>
              <a:buFont typeface="Arial" panose="020B0604020202020204" pitchFamily="34" charset="0"/>
              <a:buChar char="•"/>
            </a:pPr>
            <a:r>
              <a:rPr lang="en-GB" dirty="0"/>
              <a:t>Reduce ‘crisis’ demand</a:t>
            </a:r>
          </a:p>
          <a:p>
            <a:pPr marL="285750" indent="-285750">
              <a:spcAft>
                <a:spcPts val="600"/>
              </a:spcAft>
              <a:buFont typeface="Arial" panose="020B0604020202020204" pitchFamily="34" charset="0"/>
              <a:buChar char="•"/>
            </a:pPr>
            <a:r>
              <a:rPr lang="en-GB" dirty="0"/>
              <a:t>Increase independence (especially for learning disability, autism, mental health) – across health, housing</a:t>
            </a:r>
            <a:r>
              <a:rPr lang="en-GB"/>
              <a:t>, employment etc…</a:t>
            </a:r>
            <a:endParaRPr lang="en-GB" dirty="0"/>
          </a:p>
          <a:p>
            <a:pPr>
              <a:spcAft>
                <a:spcPts val="600"/>
              </a:spcAft>
            </a:pPr>
            <a:endParaRPr lang="en-GB" dirty="0"/>
          </a:p>
          <a:p>
            <a:pPr marL="285750" indent="-285750">
              <a:spcAft>
                <a:spcPts val="600"/>
              </a:spcAft>
              <a:buFont typeface="Arial" panose="020B0604020202020204" pitchFamily="34" charset="0"/>
              <a:buChar char="•"/>
            </a:pPr>
            <a:r>
              <a:rPr lang="en-GB" dirty="0"/>
              <a:t>The localities programme is underpinned by </a:t>
            </a:r>
            <a:r>
              <a:rPr lang="en-GB" i="1" dirty="0"/>
              <a:t>Our B+D, Our Future</a:t>
            </a:r>
            <a:r>
              <a:rPr lang="en-GB" dirty="0"/>
              <a:t>, and its </a:t>
            </a:r>
            <a:r>
              <a:rPr lang="en-GB" sz="1800" dirty="0">
                <a:effectLst/>
                <a:latin typeface="Arial" panose="020B0604020202020204" pitchFamily="34" charset="0"/>
                <a:ea typeface="Times New Roman" panose="02020603050405020304" pitchFamily="18" charset="0"/>
                <a:cs typeface="Arial" panose="020B0604020202020204" pitchFamily="34" charset="0"/>
              </a:rPr>
              <a:t>five priorities: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Young; Fair and Aspiring; Live Well in; Our Place in; and Clean and Green</a:t>
            </a:r>
          </a:p>
          <a:p>
            <a:pPr marL="285750" indent="-285750">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Within th</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is, the ambition is to reorientate universal services to become more targeted and work more preventatively and proactively in neighbourhoods, bringing services closer to residents</a:t>
            </a:r>
          </a:p>
          <a:p>
            <a:pPr>
              <a:spcAft>
                <a:spcPts val="600"/>
              </a:spcAft>
            </a:pPr>
            <a:endParaRPr lang="en-GB" dirty="0">
              <a:highlight>
                <a:srgbClr val="FFFF00"/>
              </a:highlight>
            </a:endParaRPr>
          </a:p>
        </p:txBody>
      </p:sp>
    </p:spTree>
    <p:extLst>
      <p:ext uri="{BB962C8B-B14F-4D97-AF65-F5344CB8AC3E}">
        <p14:creationId xmlns:p14="http://schemas.microsoft.com/office/powerpoint/2010/main" val="167054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Arial" panose="020B0604020202020204"/>
                <a:ea typeface="+mn-ea"/>
                <a:cs typeface="Arial"/>
              </a:rPr>
              <a:t>Why develop localities?</a:t>
            </a:r>
          </a:p>
        </p:txBody>
      </p:sp>
      <p:sp>
        <p:nvSpPr>
          <p:cNvPr id="4" name="TextBox 3">
            <a:extLst>
              <a:ext uri="{FF2B5EF4-FFF2-40B4-BE49-F238E27FC236}">
                <a16:creationId xmlns:a16="http://schemas.microsoft.com/office/drawing/2014/main" id="{6897F301-8945-D5DA-6DC3-636EF5C24641}"/>
              </a:ext>
            </a:extLst>
          </p:cNvPr>
          <p:cNvSpPr txBox="1"/>
          <p:nvPr/>
        </p:nvSpPr>
        <p:spPr>
          <a:xfrm>
            <a:off x="483749" y="1085108"/>
            <a:ext cx="10791706" cy="4770537"/>
          </a:xfrm>
          <a:custGeom>
            <a:avLst/>
            <a:gdLst>
              <a:gd name="connsiteX0" fmla="*/ 0 w 10791706"/>
              <a:gd name="connsiteY0" fmla="*/ 0 h 4770537"/>
              <a:gd name="connsiteX1" fmla="*/ 350730 w 10791706"/>
              <a:gd name="connsiteY1" fmla="*/ 0 h 4770537"/>
              <a:gd name="connsiteX2" fmla="*/ 809378 w 10791706"/>
              <a:gd name="connsiteY2" fmla="*/ 0 h 4770537"/>
              <a:gd name="connsiteX3" fmla="*/ 1160108 w 10791706"/>
              <a:gd name="connsiteY3" fmla="*/ 0 h 4770537"/>
              <a:gd name="connsiteX4" fmla="*/ 2050424 w 10791706"/>
              <a:gd name="connsiteY4" fmla="*/ 0 h 4770537"/>
              <a:gd name="connsiteX5" fmla="*/ 2724906 w 10791706"/>
              <a:gd name="connsiteY5" fmla="*/ 0 h 4770537"/>
              <a:gd name="connsiteX6" fmla="*/ 3399387 w 10791706"/>
              <a:gd name="connsiteY6" fmla="*/ 0 h 4770537"/>
              <a:gd name="connsiteX7" fmla="*/ 4289703 w 10791706"/>
              <a:gd name="connsiteY7" fmla="*/ 0 h 4770537"/>
              <a:gd name="connsiteX8" fmla="*/ 5180019 w 10791706"/>
              <a:gd name="connsiteY8" fmla="*/ 0 h 4770537"/>
              <a:gd name="connsiteX9" fmla="*/ 5962418 w 10791706"/>
              <a:gd name="connsiteY9" fmla="*/ 0 h 4770537"/>
              <a:gd name="connsiteX10" fmla="*/ 6313148 w 10791706"/>
              <a:gd name="connsiteY10" fmla="*/ 0 h 4770537"/>
              <a:gd name="connsiteX11" fmla="*/ 7203464 w 10791706"/>
              <a:gd name="connsiteY11" fmla="*/ 0 h 4770537"/>
              <a:gd name="connsiteX12" fmla="*/ 7662111 w 10791706"/>
              <a:gd name="connsiteY12" fmla="*/ 0 h 4770537"/>
              <a:gd name="connsiteX13" fmla="*/ 8336593 w 10791706"/>
              <a:gd name="connsiteY13" fmla="*/ 0 h 4770537"/>
              <a:gd name="connsiteX14" fmla="*/ 9118992 w 10791706"/>
              <a:gd name="connsiteY14" fmla="*/ 0 h 4770537"/>
              <a:gd name="connsiteX15" fmla="*/ 9577639 w 10791706"/>
              <a:gd name="connsiteY15" fmla="*/ 0 h 4770537"/>
              <a:gd name="connsiteX16" fmla="*/ 10036287 w 10791706"/>
              <a:gd name="connsiteY16" fmla="*/ 0 h 4770537"/>
              <a:gd name="connsiteX17" fmla="*/ 10791706 w 10791706"/>
              <a:gd name="connsiteY17" fmla="*/ 0 h 4770537"/>
              <a:gd name="connsiteX18" fmla="*/ 10791706 w 10791706"/>
              <a:gd name="connsiteY18" fmla="*/ 729211 h 4770537"/>
              <a:gd name="connsiteX19" fmla="*/ 10791706 w 10791706"/>
              <a:gd name="connsiteY19" fmla="*/ 1506127 h 4770537"/>
              <a:gd name="connsiteX20" fmla="*/ 10791706 w 10791706"/>
              <a:gd name="connsiteY20" fmla="*/ 2139927 h 4770537"/>
              <a:gd name="connsiteX21" fmla="*/ 10791706 w 10791706"/>
              <a:gd name="connsiteY21" fmla="*/ 2726021 h 4770537"/>
              <a:gd name="connsiteX22" fmla="*/ 10791706 w 10791706"/>
              <a:gd name="connsiteY22" fmla="*/ 3502937 h 4770537"/>
              <a:gd name="connsiteX23" fmla="*/ 10791706 w 10791706"/>
              <a:gd name="connsiteY23" fmla="*/ 4041326 h 4770537"/>
              <a:gd name="connsiteX24" fmla="*/ 10791706 w 10791706"/>
              <a:gd name="connsiteY24" fmla="*/ 4770537 h 4770537"/>
              <a:gd name="connsiteX25" fmla="*/ 10225141 w 10791706"/>
              <a:gd name="connsiteY25" fmla="*/ 4770537 h 4770537"/>
              <a:gd name="connsiteX26" fmla="*/ 9334826 w 10791706"/>
              <a:gd name="connsiteY26" fmla="*/ 4770537 h 4770537"/>
              <a:gd name="connsiteX27" fmla="*/ 8444510 w 10791706"/>
              <a:gd name="connsiteY27" fmla="*/ 4770537 h 4770537"/>
              <a:gd name="connsiteX28" fmla="*/ 7877945 w 10791706"/>
              <a:gd name="connsiteY28" fmla="*/ 4770537 h 4770537"/>
              <a:gd name="connsiteX29" fmla="*/ 7311381 w 10791706"/>
              <a:gd name="connsiteY29" fmla="*/ 4770537 h 4770537"/>
              <a:gd name="connsiteX30" fmla="*/ 6960650 w 10791706"/>
              <a:gd name="connsiteY30" fmla="*/ 4770537 h 4770537"/>
              <a:gd name="connsiteX31" fmla="*/ 6609920 w 10791706"/>
              <a:gd name="connsiteY31" fmla="*/ 4770537 h 4770537"/>
              <a:gd name="connsiteX32" fmla="*/ 6259189 w 10791706"/>
              <a:gd name="connsiteY32" fmla="*/ 4770537 h 4770537"/>
              <a:gd name="connsiteX33" fmla="*/ 5692625 w 10791706"/>
              <a:gd name="connsiteY33" fmla="*/ 4770537 h 4770537"/>
              <a:gd name="connsiteX34" fmla="*/ 4802309 w 10791706"/>
              <a:gd name="connsiteY34" fmla="*/ 4770537 h 4770537"/>
              <a:gd name="connsiteX35" fmla="*/ 4127828 w 10791706"/>
              <a:gd name="connsiteY35" fmla="*/ 4770537 h 4770537"/>
              <a:gd name="connsiteX36" fmla="*/ 3669180 w 10791706"/>
              <a:gd name="connsiteY36" fmla="*/ 4770537 h 4770537"/>
              <a:gd name="connsiteX37" fmla="*/ 3210533 w 10791706"/>
              <a:gd name="connsiteY37" fmla="*/ 4770537 h 4770537"/>
              <a:gd name="connsiteX38" fmla="*/ 2536051 w 10791706"/>
              <a:gd name="connsiteY38" fmla="*/ 4770537 h 4770537"/>
              <a:gd name="connsiteX39" fmla="*/ 1753652 w 10791706"/>
              <a:gd name="connsiteY39" fmla="*/ 4770537 h 4770537"/>
              <a:gd name="connsiteX40" fmla="*/ 1079171 w 10791706"/>
              <a:gd name="connsiteY40" fmla="*/ 4770537 h 4770537"/>
              <a:gd name="connsiteX41" fmla="*/ 0 w 10791706"/>
              <a:gd name="connsiteY41" fmla="*/ 4770537 h 4770537"/>
              <a:gd name="connsiteX42" fmla="*/ 0 w 10791706"/>
              <a:gd name="connsiteY42" fmla="*/ 4041326 h 4770537"/>
              <a:gd name="connsiteX43" fmla="*/ 0 w 10791706"/>
              <a:gd name="connsiteY43" fmla="*/ 3312116 h 4770537"/>
              <a:gd name="connsiteX44" fmla="*/ 0 w 10791706"/>
              <a:gd name="connsiteY44" fmla="*/ 2773727 h 4770537"/>
              <a:gd name="connsiteX45" fmla="*/ 0 w 10791706"/>
              <a:gd name="connsiteY45" fmla="*/ 2235337 h 4770537"/>
              <a:gd name="connsiteX46" fmla="*/ 0 w 10791706"/>
              <a:gd name="connsiteY46" fmla="*/ 1553832 h 4770537"/>
              <a:gd name="connsiteX47" fmla="*/ 0 w 10791706"/>
              <a:gd name="connsiteY47" fmla="*/ 872327 h 4770537"/>
              <a:gd name="connsiteX48" fmla="*/ 0 w 10791706"/>
              <a:gd name="connsiteY48" fmla="*/ 0 h 47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91706" h="4770537" extrusionOk="0">
                <a:moveTo>
                  <a:pt x="0" y="0"/>
                </a:moveTo>
                <a:cubicBezTo>
                  <a:pt x="150310" y="17180"/>
                  <a:pt x="271584" y="-7824"/>
                  <a:pt x="350730" y="0"/>
                </a:cubicBezTo>
                <a:cubicBezTo>
                  <a:pt x="429876" y="7824"/>
                  <a:pt x="697196" y="-19488"/>
                  <a:pt x="809378" y="0"/>
                </a:cubicBezTo>
                <a:cubicBezTo>
                  <a:pt x="921560" y="19488"/>
                  <a:pt x="998613" y="-10782"/>
                  <a:pt x="1160108" y="0"/>
                </a:cubicBezTo>
                <a:cubicBezTo>
                  <a:pt x="1321603" y="10782"/>
                  <a:pt x="1652079" y="38364"/>
                  <a:pt x="2050424" y="0"/>
                </a:cubicBezTo>
                <a:cubicBezTo>
                  <a:pt x="2448769" y="-38364"/>
                  <a:pt x="2448130" y="15484"/>
                  <a:pt x="2724906" y="0"/>
                </a:cubicBezTo>
                <a:cubicBezTo>
                  <a:pt x="3001682" y="-15484"/>
                  <a:pt x="3155036" y="1199"/>
                  <a:pt x="3399387" y="0"/>
                </a:cubicBezTo>
                <a:cubicBezTo>
                  <a:pt x="3643738" y="-1199"/>
                  <a:pt x="3908872" y="2527"/>
                  <a:pt x="4289703" y="0"/>
                </a:cubicBezTo>
                <a:cubicBezTo>
                  <a:pt x="4670534" y="-2527"/>
                  <a:pt x="4736436" y="21273"/>
                  <a:pt x="5180019" y="0"/>
                </a:cubicBezTo>
                <a:cubicBezTo>
                  <a:pt x="5623602" y="-21273"/>
                  <a:pt x="5593087" y="-28778"/>
                  <a:pt x="5962418" y="0"/>
                </a:cubicBezTo>
                <a:cubicBezTo>
                  <a:pt x="6331749" y="28778"/>
                  <a:pt x="6175241" y="-13770"/>
                  <a:pt x="6313148" y="0"/>
                </a:cubicBezTo>
                <a:cubicBezTo>
                  <a:pt x="6451055" y="13770"/>
                  <a:pt x="6787164" y="-32592"/>
                  <a:pt x="7203464" y="0"/>
                </a:cubicBezTo>
                <a:cubicBezTo>
                  <a:pt x="7619764" y="32592"/>
                  <a:pt x="7497754" y="-14105"/>
                  <a:pt x="7662111" y="0"/>
                </a:cubicBezTo>
                <a:cubicBezTo>
                  <a:pt x="7826468" y="14105"/>
                  <a:pt x="8157910" y="30416"/>
                  <a:pt x="8336593" y="0"/>
                </a:cubicBezTo>
                <a:cubicBezTo>
                  <a:pt x="8515276" y="-30416"/>
                  <a:pt x="8780493" y="4373"/>
                  <a:pt x="9118992" y="0"/>
                </a:cubicBezTo>
                <a:cubicBezTo>
                  <a:pt x="9457491" y="-4373"/>
                  <a:pt x="9376063" y="1627"/>
                  <a:pt x="9577639" y="0"/>
                </a:cubicBezTo>
                <a:cubicBezTo>
                  <a:pt x="9779215" y="-1627"/>
                  <a:pt x="9862898" y="8416"/>
                  <a:pt x="10036287" y="0"/>
                </a:cubicBezTo>
                <a:cubicBezTo>
                  <a:pt x="10209676" y="-8416"/>
                  <a:pt x="10574946" y="25837"/>
                  <a:pt x="10791706" y="0"/>
                </a:cubicBezTo>
                <a:cubicBezTo>
                  <a:pt x="10825224" y="168115"/>
                  <a:pt x="10764368" y="570139"/>
                  <a:pt x="10791706" y="729211"/>
                </a:cubicBezTo>
                <a:cubicBezTo>
                  <a:pt x="10819044" y="888283"/>
                  <a:pt x="10806452" y="1298588"/>
                  <a:pt x="10791706" y="1506127"/>
                </a:cubicBezTo>
                <a:cubicBezTo>
                  <a:pt x="10776960" y="1713666"/>
                  <a:pt x="10764811" y="1845917"/>
                  <a:pt x="10791706" y="2139927"/>
                </a:cubicBezTo>
                <a:cubicBezTo>
                  <a:pt x="10818601" y="2433937"/>
                  <a:pt x="10780237" y="2544604"/>
                  <a:pt x="10791706" y="2726021"/>
                </a:cubicBezTo>
                <a:cubicBezTo>
                  <a:pt x="10803175" y="2907438"/>
                  <a:pt x="10800407" y="3127546"/>
                  <a:pt x="10791706" y="3502937"/>
                </a:cubicBezTo>
                <a:cubicBezTo>
                  <a:pt x="10783005" y="3878328"/>
                  <a:pt x="10784943" y="3831443"/>
                  <a:pt x="10791706" y="4041326"/>
                </a:cubicBezTo>
                <a:cubicBezTo>
                  <a:pt x="10798469" y="4251209"/>
                  <a:pt x="10813147" y="4488784"/>
                  <a:pt x="10791706" y="4770537"/>
                </a:cubicBezTo>
                <a:cubicBezTo>
                  <a:pt x="10531570" y="4775298"/>
                  <a:pt x="10491724" y="4785525"/>
                  <a:pt x="10225141" y="4770537"/>
                </a:cubicBezTo>
                <a:cubicBezTo>
                  <a:pt x="9958559" y="4755549"/>
                  <a:pt x="9558471" y="4727393"/>
                  <a:pt x="9334826" y="4770537"/>
                </a:cubicBezTo>
                <a:cubicBezTo>
                  <a:pt x="9111181" y="4813681"/>
                  <a:pt x="8690953" y="4764398"/>
                  <a:pt x="8444510" y="4770537"/>
                </a:cubicBezTo>
                <a:cubicBezTo>
                  <a:pt x="8198067" y="4776676"/>
                  <a:pt x="8092126" y="4768200"/>
                  <a:pt x="7877945" y="4770537"/>
                </a:cubicBezTo>
                <a:cubicBezTo>
                  <a:pt x="7663764" y="4772874"/>
                  <a:pt x="7446668" y="4795840"/>
                  <a:pt x="7311381" y="4770537"/>
                </a:cubicBezTo>
                <a:cubicBezTo>
                  <a:pt x="7176094" y="4745234"/>
                  <a:pt x="7101710" y="4782500"/>
                  <a:pt x="6960650" y="4770537"/>
                </a:cubicBezTo>
                <a:cubicBezTo>
                  <a:pt x="6819590" y="4758574"/>
                  <a:pt x="6687499" y="4763213"/>
                  <a:pt x="6609920" y="4770537"/>
                </a:cubicBezTo>
                <a:cubicBezTo>
                  <a:pt x="6532341" y="4777862"/>
                  <a:pt x="6365527" y="4762254"/>
                  <a:pt x="6259189" y="4770537"/>
                </a:cubicBezTo>
                <a:cubicBezTo>
                  <a:pt x="6152851" y="4778820"/>
                  <a:pt x="5809145" y="4758590"/>
                  <a:pt x="5692625" y="4770537"/>
                </a:cubicBezTo>
                <a:cubicBezTo>
                  <a:pt x="5576105" y="4782484"/>
                  <a:pt x="4988377" y="4785163"/>
                  <a:pt x="4802309" y="4770537"/>
                </a:cubicBezTo>
                <a:cubicBezTo>
                  <a:pt x="4616241" y="4755911"/>
                  <a:pt x="4363213" y="4783687"/>
                  <a:pt x="4127828" y="4770537"/>
                </a:cubicBezTo>
                <a:cubicBezTo>
                  <a:pt x="3892443" y="4757387"/>
                  <a:pt x="3875070" y="4774765"/>
                  <a:pt x="3669180" y="4770537"/>
                </a:cubicBezTo>
                <a:cubicBezTo>
                  <a:pt x="3463290" y="4766309"/>
                  <a:pt x="3370116" y="4778465"/>
                  <a:pt x="3210533" y="4770537"/>
                </a:cubicBezTo>
                <a:cubicBezTo>
                  <a:pt x="3050950" y="4762609"/>
                  <a:pt x="2865684" y="4747990"/>
                  <a:pt x="2536051" y="4770537"/>
                </a:cubicBezTo>
                <a:cubicBezTo>
                  <a:pt x="2206418" y="4793084"/>
                  <a:pt x="1939769" y="4746193"/>
                  <a:pt x="1753652" y="4770537"/>
                </a:cubicBezTo>
                <a:cubicBezTo>
                  <a:pt x="1567535" y="4794881"/>
                  <a:pt x="1234480" y="4785489"/>
                  <a:pt x="1079171" y="4770537"/>
                </a:cubicBezTo>
                <a:cubicBezTo>
                  <a:pt x="923862" y="4755585"/>
                  <a:pt x="466650" y="4794655"/>
                  <a:pt x="0" y="4770537"/>
                </a:cubicBezTo>
                <a:cubicBezTo>
                  <a:pt x="-19486" y="4428514"/>
                  <a:pt x="-2926" y="4236225"/>
                  <a:pt x="0" y="4041326"/>
                </a:cubicBezTo>
                <a:cubicBezTo>
                  <a:pt x="2926" y="3846427"/>
                  <a:pt x="22004" y="3569817"/>
                  <a:pt x="0" y="3312116"/>
                </a:cubicBezTo>
                <a:cubicBezTo>
                  <a:pt x="-22004" y="3054415"/>
                  <a:pt x="15301" y="2934029"/>
                  <a:pt x="0" y="2773727"/>
                </a:cubicBezTo>
                <a:cubicBezTo>
                  <a:pt x="-15301" y="2613425"/>
                  <a:pt x="7306" y="2498617"/>
                  <a:pt x="0" y="2235337"/>
                </a:cubicBezTo>
                <a:cubicBezTo>
                  <a:pt x="-7306" y="1972057"/>
                  <a:pt x="29854" y="1829517"/>
                  <a:pt x="0" y="1553832"/>
                </a:cubicBezTo>
                <a:cubicBezTo>
                  <a:pt x="-29854" y="1278147"/>
                  <a:pt x="33556" y="1209743"/>
                  <a:pt x="0" y="872327"/>
                </a:cubicBezTo>
                <a:cubicBezTo>
                  <a:pt x="-33556" y="534911"/>
                  <a:pt x="-2725" y="275793"/>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1200"/>
              </a:spcAft>
            </a:pPr>
            <a:r>
              <a:rPr lang="en-GB" dirty="0"/>
              <a:t>Need to </a:t>
            </a:r>
            <a:r>
              <a:rPr lang="en-GB" b="1" dirty="0"/>
              <a:t>right size</a:t>
            </a:r>
            <a:r>
              <a:rPr lang="en-GB" dirty="0"/>
              <a:t> the organisation, ensuring better outcomes for residents</a:t>
            </a:r>
          </a:p>
          <a:p>
            <a:pPr>
              <a:spcAft>
                <a:spcPts val="1200"/>
              </a:spcAft>
            </a:pPr>
            <a:r>
              <a:rPr lang="en-GB" dirty="0"/>
              <a:t>Too much support is provided only when residents fall into crisis – be that illness </a:t>
            </a:r>
            <a:br>
              <a:rPr lang="en-GB" dirty="0"/>
            </a:br>
            <a:r>
              <a:rPr lang="en-GB" dirty="0"/>
              <a:t>or losing a house or job. We need to </a:t>
            </a:r>
            <a:r>
              <a:rPr lang="en-GB" b="1" dirty="0"/>
              <a:t>act earlier</a:t>
            </a:r>
            <a:r>
              <a:rPr lang="en-GB" dirty="0"/>
              <a:t> to help people stay well and independent</a:t>
            </a:r>
          </a:p>
          <a:p>
            <a:pPr>
              <a:spcAft>
                <a:spcPts val="1200"/>
              </a:spcAft>
            </a:pPr>
            <a:r>
              <a:rPr lang="en-GB" dirty="0"/>
              <a:t>Too many activities and interventions not having the impact we expected or intended. </a:t>
            </a:r>
            <a:br>
              <a:rPr lang="en-GB" dirty="0"/>
            </a:br>
            <a:r>
              <a:rPr lang="en-GB" dirty="0"/>
              <a:t>Lack of evidence that activity </a:t>
            </a:r>
            <a:r>
              <a:rPr lang="en-GB" b="1" dirty="0"/>
              <a:t>impacts positively on demand</a:t>
            </a:r>
            <a:r>
              <a:rPr lang="en-GB" dirty="0"/>
              <a:t>. Conversely, the early help </a:t>
            </a:r>
            <a:br>
              <a:rPr lang="en-GB" dirty="0"/>
            </a:br>
            <a:r>
              <a:rPr lang="en-GB" dirty="0"/>
              <a:t>service has reduced by </a:t>
            </a:r>
            <a:r>
              <a:rPr lang="en-GB" sz="1800" b="0" i="0" dirty="0">
                <a:solidFill>
                  <a:srgbClr val="000000"/>
                </a:solidFill>
                <a:effectLst/>
              </a:rPr>
              <a:t>28% in real terms the number of children in need </a:t>
            </a:r>
            <a:r>
              <a:rPr lang="en-GB" dirty="0">
                <a:solidFill>
                  <a:srgbClr val="000000"/>
                </a:solidFill>
              </a:rPr>
              <a:t>on </a:t>
            </a:r>
            <a:r>
              <a:rPr lang="en-GB" sz="1800" b="0" i="0" dirty="0">
                <a:solidFill>
                  <a:srgbClr val="000000"/>
                </a:solidFill>
                <a:effectLst/>
              </a:rPr>
              <a:t>plans since 2021/22</a:t>
            </a:r>
            <a:endParaRPr lang="en-GB" dirty="0"/>
          </a:p>
          <a:p>
            <a:pPr>
              <a:spcAft>
                <a:spcPts val="1200"/>
              </a:spcAft>
            </a:pPr>
            <a:r>
              <a:rPr lang="en-GB" dirty="0"/>
              <a:t>Activity and services not consistently </a:t>
            </a:r>
            <a:r>
              <a:rPr lang="en-GB" b="1" dirty="0"/>
              <a:t>targeted</a:t>
            </a:r>
            <a:r>
              <a:rPr lang="en-GB" dirty="0"/>
              <a:t> on those who are more vulnerable – many are ‘universal’ </a:t>
            </a:r>
          </a:p>
          <a:p>
            <a:pPr>
              <a:spcAft>
                <a:spcPts val="1200"/>
              </a:spcAft>
            </a:pPr>
            <a:r>
              <a:rPr lang="en-GB" dirty="0"/>
              <a:t>Low </a:t>
            </a:r>
            <a:r>
              <a:rPr lang="en-GB" b="1" dirty="0"/>
              <a:t>awareness</a:t>
            </a:r>
            <a:r>
              <a:rPr lang="en-GB" dirty="0"/>
              <a:t> of services and activity – over half of respondents to our Cost of Living Survey don’t know there is anywhere to get advice on debt, housing etc within 15 minutes of their home</a:t>
            </a:r>
          </a:p>
          <a:p>
            <a:pPr>
              <a:spcAft>
                <a:spcPts val="1200"/>
              </a:spcAft>
            </a:pPr>
            <a:r>
              <a:rPr lang="en-GB" dirty="0"/>
              <a:t>Central to localities is </a:t>
            </a:r>
            <a:r>
              <a:rPr lang="en-GB" b="1" dirty="0"/>
              <a:t>collaboration</a:t>
            </a:r>
            <a:r>
              <a:rPr lang="en-GB" dirty="0"/>
              <a:t>. The issues facing our populations are complex and deep-seated, and we can solve them only by working with statutory partners as well as communities and their groups </a:t>
            </a:r>
          </a:p>
          <a:p>
            <a:pPr>
              <a:spcAft>
                <a:spcPts val="1200"/>
              </a:spcAft>
            </a:pPr>
            <a:r>
              <a:rPr lang="en-GB" dirty="0"/>
              <a:t>Working at ‘</a:t>
            </a:r>
            <a:r>
              <a:rPr lang="en-GB" b="1" dirty="0"/>
              <a:t>place</a:t>
            </a:r>
            <a:r>
              <a:rPr lang="en-GB" dirty="0"/>
              <a:t>’ with partners, brings greater collaboration, coordination and less duplication</a:t>
            </a:r>
          </a:p>
          <a:p>
            <a:pPr>
              <a:spcAft>
                <a:spcPts val="1200"/>
              </a:spcAft>
            </a:pPr>
            <a:r>
              <a:rPr lang="en-GB" dirty="0"/>
              <a:t>Changing population – growing, younger, more diverse – so we need to </a:t>
            </a:r>
            <a:r>
              <a:rPr lang="en-GB" b="1" dirty="0"/>
              <a:t>adapt and evolve</a:t>
            </a:r>
            <a:r>
              <a:rPr lang="en-GB" dirty="0"/>
              <a:t> services</a:t>
            </a:r>
          </a:p>
        </p:txBody>
      </p:sp>
      <p:pic>
        <p:nvPicPr>
          <p:cNvPr id="8" name="Graphic 7" descr="Connections outline">
            <a:extLst>
              <a:ext uri="{FF2B5EF4-FFF2-40B4-BE49-F238E27FC236}">
                <a16:creationId xmlns:a16="http://schemas.microsoft.com/office/drawing/2014/main" id="{1D0A3162-D76C-0C23-E348-A822C5DB01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41276" y="221545"/>
            <a:ext cx="2676525" cy="2676525"/>
          </a:xfrm>
          <a:prstGeom prst="rect">
            <a:avLst/>
          </a:prstGeom>
        </p:spPr>
      </p:pic>
    </p:spTree>
    <p:extLst>
      <p:ext uri="{BB962C8B-B14F-4D97-AF65-F5344CB8AC3E}">
        <p14:creationId xmlns:p14="http://schemas.microsoft.com/office/powerpoint/2010/main" val="316994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628958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Arial" panose="020B0604020202020204"/>
                <a:ea typeface="+mn-ea"/>
                <a:cs typeface="Arial"/>
              </a:rPr>
              <a:t>What </a:t>
            </a:r>
            <a:r>
              <a:rPr kumimoji="0" lang="en-US" sz="3400" b="1" i="0" u="none" strike="noStrike" kern="1200" cap="none" spc="0" normalizeH="0" baseline="0" noProof="0" err="1">
                <a:ln>
                  <a:noFill/>
                </a:ln>
                <a:solidFill>
                  <a:prstClr val="black"/>
                </a:solidFill>
                <a:effectLst/>
                <a:uLnTx/>
                <a:uFillTx/>
                <a:latin typeface="Arial" panose="020B0604020202020204"/>
                <a:ea typeface="+mn-ea"/>
                <a:cs typeface="Arial"/>
              </a:rPr>
              <a:t>wil</a:t>
            </a:r>
            <a:r>
              <a:rPr lang="en-US" sz="3400" b="1">
                <a:solidFill>
                  <a:prstClr val="black"/>
                </a:solidFill>
                <a:latin typeface="Arial" panose="020B0604020202020204"/>
                <a:cs typeface="Arial"/>
              </a:rPr>
              <a:t>l be the benefits?</a:t>
            </a:r>
            <a:endParaRPr kumimoji="0" lang="en-US" sz="3400" b="1" i="0" u="none" strike="noStrike" kern="1200" cap="none" spc="0" normalizeH="0" baseline="0" noProof="0">
              <a:ln>
                <a:noFill/>
              </a:ln>
              <a:solidFill>
                <a:prstClr val="black"/>
              </a:solidFill>
              <a:effectLst/>
              <a:uLnTx/>
              <a:uFillTx/>
              <a:latin typeface="Arial" panose="020B0604020202020204"/>
              <a:ea typeface="+mn-ea"/>
              <a:cs typeface="Arial"/>
            </a:endParaRPr>
          </a:p>
        </p:txBody>
      </p:sp>
      <p:sp>
        <p:nvSpPr>
          <p:cNvPr id="8" name="TextBox 7">
            <a:extLst>
              <a:ext uri="{FF2B5EF4-FFF2-40B4-BE49-F238E27FC236}">
                <a16:creationId xmlns:a16="http://schemas.microsoft.com/office/drawing/2014/main" id="{F5C48DE9-166E-A7B6-228B-14F28961D352}"/>
              </a:ext>
            </a:extLst>
          </p:cNvPr>
          <p:cNvSpPr txBox="1"/>
          <p:nvPr/>
        </p:nvSpPr>
        <p:spPr>
          <a:xfrm>
            <a:off x="538533" y="1069606"/>
            <a:ext cx="5392368" cy="5062924"/>
          </a:xfrm>
          <a:prstGeom prst="rect">
            <a:avLst/>
          </a:prstGeom>
          <a:noFill/>
        </p:spPr>
        <p:txBody>
          <a:bodyPr wrap="square" rtlCol="0">
            <a:spAutoFit/>
          </a:bodyPr>
          <a:lstStyle/>
          <a:p>
            <a:r>
              <a:rPr lang="en-GB" b="1" dirty="0"/>
              <a:t>Better outcomes for residents</a:t>
            </a:r>
          </a:p>
          <a:p>
            <a:endParaRPr lang="en-GB" dirty="0"/>
          </a:p>
          <a:p>
            <a:pPr>
              <a:spcAft>
                <a:spcPts val="600"/>
              </a:spcAft>
            </a:pPr>
            <a:r>
              <a:rPr lang="en-GB" dirty="0"/>
              <a:t>Right information and advice first time every time – therefore helping residents stay independent and well for longer</a:t>
            </a:r>
          </a:p>
          <a:p>
            <a:pPr>
              <a:spcAft>
                <a:spcPts val="600"/>
              </a:spcAft>
            </a:pPr>
            <a:r>
              <a:rPr lang="en-GB" dirty="0"/>
              <a:t>Advice that prevents, reduces or delays need – thus reducing demand for statutory provision</a:t>
            </a:r>
          </a:p>
          <a:p>
            <a:pPr>
              <a:spcAft>
                <a:spcPts val="600"/>
              </a:spcAft>
            </a:pPr>
            <a:r>
              <a:rPr lang="en-GB" dirty="0"/>
              <a:t>Help to residents is more targeted, helping those who are struggling</a:t>
            </a:r>
          </a:p>
          <a:p>
            <a:pPr>
              <a:spcAft>
                <a:spcPts val="600"/>
              </a:spcAft>
            </a:pPr>
            <a:r>
              <a:rPr lang="en-GB" dirty="0"/>
              <a:t>Services and help are closer to residents</a:t>
            </a:r>
          </a:p>
          <a:p>
            <a:pPr>
              <a:spcAft>
                <a:spcPts val="600"/>
              </a:spcAft>
            </a:pPr>
            <a:r>
              <a:rPr lang="en-GB" dirty="0"/>
              <a:t>Being more proactive in reaching out to residents</a:t>
            </a:r>
          </a:p>
          <a:p>
            <a:pPr>
              <a:spcAft>
                <a:spcPts val="600"/>
              </a:spcAft>
            </a:pPr>
            <a:r>
              <a:rPr lang="en-GB" dirty="0"/>
              <a:t>Stronger and deeper partnership with voluntary, community and faith organisations and groups</a:t>
            </a:r>
          </a:p>
          <a:p>
            <a:pPr>
              <a:spcAft>
                <a:spcPts val="600"/>
              </a:spcAft>
            </a:pPr>
            <a:r>
              <a:rPr lang="en-GB" dirty="0"/>
              <a:t>Greater focus on reducing health and wellbeing inequalities</a:t>
            </a:r>
          </a:p>
          <a:p>
            <a:endParaRPr lang="en-GB" dirty="0"/>
          </a:p>
        </p:txBody>
      </p:sp>
      <p:sp>
        <p:nvSpPr>
          <p:cNvPr id="14" name="TextBox 13">
            <a:extLst>
              <a:ext uri="{FF2B5EF4-FFF2-40B4-BE49-F238E27FC236}">
                <a16:creationId xmlns:a16="http://schemas.microsoft.com/office/drawing/2014/main" id="{0A559B50-9F0B-EE6D-62B3-18E03E3149DD}"/>
              </a:ext>
            </a:extLst>
          </p:cNvPr>
          <p:cNvSpPr txBox="1"/>
          <p:nvPr/>
        </p:nvSpPr>
        <p:spPr>
          <a:xfrm>
            <a:off x="6096001" y="1069606"/>
            <a:ext cx="5232400" cy="4078039"/>
          </a:xfrm>
          <a:prstGeom prst="rect">
            <a:avLst/>
          </a:prstGeom>
          <a:noFill/>
        </p:spPr>
        <p:txBody>
          <a:bodyPr wrap="square" rtlCol="0">
            <a:spAutoFit/>
          </a:bodyPr>
          <a:lstStyle/>
          <a:p>
            <a:r>
              <a:rPr lang="en-GB" b="1" dirty="0"/>
              <a:t>Right sizing the organisation</a:t>
            </a:r>
          </a:p>
          <a:p>
            <a:endParaRPr lang="en-GB" dirty="0"/>
          </a:p>
          <a:p>
            <a:pPr>
              <a:spcAft>
                <a:spcPts val="600"/>
              </a:spcAft>
            </a:pPr>
            <a:r>
              <a:rPr lang="en-GB" dirty="0"/>
              <a:t>Access to support is more integrated </a:t>
            </a:r>
            <a:br>
              <a:rPr lang="en-GB" dirty="0"/>
            </a:br>
            <a:r>
              <a:rPr lang="en-GB" dirty="0"/>
              <a:t>and streamlined</a:t>
            </a:r>
          </a:p>
          <a:p>
            <a:pPr>
              <a:spcAft>
                <a:spcPts val="600"/>
              </a:spcAft>
            </a:pPr>
            <a:r>
              <a:rPr lang="en-GB" dirty="0"/>
              <a:t>Leaner management structure, to maximise expenditure on residents and services</a:t>
            </a:r>
          </a:p>
          <a:p>
            <a:pPr>
              <a:spcAft>
                <a:spcPts val="600"/>
              </a:spcAft>
            </a:pPr>
            <a:r>
              <a:rPr lang="en-GB" dirty="0"/>
              <a:t>Simpler structure for services </a:t>
            </a:r>
            <a:br>
              <a:rPr lang="en-GB" dirty="0"/>
            </a:br>
            <a:r>
              <a:rPr lang="en-GB" dirty="0"/>
              <a:t>and teams, with clearer leadership oversight</a:t>
            </a:r>
          </a:p>
          <a:p>
            <a:pPr>
              <a:spcAft>
                <a:spcPts val="600"/>
              </a:spcAft>
            </a:pPr>
            <a:r>
              <a:rPr lang="en-GB" dirty="0"/>
              <a:t>It’s easier for teams to collaborate more, centred on the needs of residents</a:t>
            </a:r>
          </a:p>
          <a:p>
            <a:pPr>
              <a:spcAft>
                <a:spcPts val="600"/>
              </a:spcAft>
            </a:pPr>
            <a:r>
              <a:rPr lang="en-GB" dirty="0"/>
              <a:t>Universal services focused more on challenges residents face</a:t>
            </a:r>
          </a:p>
          <a:p>
            <a:pPr>
              <a:spcAft>
                <a:spcPts val="600"/>
              </a:spcAft>
            </a:pPr>
            <a:r>
              <a:rPr lang="en-GB" dirty="0"/>
              <a:t>Increased use of data to guide support</a:t>
            </a:r>
          </a:p>
        </p:txBody>
      </p:sp>
      <p:pic>
        <p:nvPicPr>
          <p:cNvPr id="27" name="Graphic 26" descr="Coins outline">
            <a:extLst>
              <a:ext uri="{FF2B5EF4-FFF2-40B4-BE49-F238E27FC236}">
                <a16:creationId xmlns:a16="http://schemas.microsoft.com/office/drawing/2014/main" id="{10BCD9B2-75C8-DCF2-CB18-1ACDB1EB7B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6268" y="931050"/>
            <a:ext cx="914400" cy="914400"/>
          </a:xfrm>
          <a:prstGeom prst="rect">
            <a:avLst/>
          </a:prstGeom>
        </p:spPr>
      </p:pic>
      <p:pic>
        <p:nvPicPr>
          <p:cNvPr id="29" name="Graphic 28" descr="Heart with pulse outline">
            <a:extLst>
              <a:ext uri="{FF2B5EF4-FFF2-40B4-BE49-F238E27FC236}">
                <a16:creationId xmlns:a16="http://schemas.microsoft.com/office/drawing/2014/main" id="{2A7AFB55-D61C-6A56-7245-2A62929466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7032" y="854850"/>
            <a:ext cx="914400" cy="914400"/>
          </a:xfrm>
          <a:prstGeom prst="rect">
            <a:avLst/>
          </a:prstGeom>
        </p:spPr>
      </p:pic>
    </p:spTree>
    <p:extLst>
      <p:ext uri="{BB962C8B-B14F-4D97-AF65-F5344CB8AC3E}">
        <p14:creationId xmlns:p14="http://schemas.microsoft.com/office/powerpoint/2010/main" val="46974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Arial" panose="020B0604020202020204"/>
                <a:ea typeface="+mn-ea"/>
                <a:cs typeface="Arial"/>
              </a:rPr>
              <a:t>What is different about localities working?</a:t>
            </a:r>
          </a:p>
        </p:txBody>
      </p:sp>
      <p:sp>
        <p:nvSpPr>
          <p:cNvPr id="15" name="TextBox 14">
            <a:extLst>
              <a:ext uri="{FF2B5EF4-FFF2-40B4-BE49-F238E27FC236}">
                <a16:creationId xmlns:a16="http://schemas.microsoft.com/office/drawing/2014/main" id="{000A6A1C-7C01-FA1D-1159-A372344A1FCC}"/>
              </a:ext>
            </a:extLst>
          </p:cNvPr>
          <p:cNvSpPr txBox="1"/>
          <p:nvPr/>
        </p:nvSpPr>
        <p:spPr>
          <a:xfrm>
            <a:off x="513585" y="1085717"/>
            <a:ext cx="10983090" cy="4431983"/>
          </a:xfrm>
          <a:prstGeom prst="rect">
            <a:avLst/>
          </a:prstGeom>
          <a:noFill/>
        </p:spPr>
        <p:txBody>
          <a:bodyPr wrap="square" rtlCol="0">
            <a:spAutoFit/>
          </a:bodyPr>
          <a:lstStyle/>
          <a:p>
            <a:pPr>
              <a:spcAft>
                <a:spcPts val="600"/>
              </a:spcAft>
            </a:pPr>
            <a:r>
              <a:rPr lang="en-GB" b="1" dirty="0"/>
              <a:t>Greater focus on outcomes</a:t>
            </a:r>
            <a:r>
              <a:rPr lang="en-GB" dirty="0"/>
              <a:t> – and working collaboratively </a:t>
            </a:r>
            <a:br>
              <a:rPr lang="en-GB" dirty="0"/>
            </a:br>
            <a:r>
              <a:rPr lang="en-GB" dirty="0"/>
              <a:t>around residents and communities</a:t>
            </a:r>
          </a:p>
          <a:p>
            <a:pPr>
              <a:spcAft>
                <a:spcPts val="600"/>
              </a:spcAft>
            </a:pPr>
            <a:r>
              <a:rPr lang="en-GB" b="1" dirty="0"/>
              <a:t>Stronger partnerships </a:t>
            </a:r>
            <a:r>
              <a:rPr lang="en-GB" dirty="0"/>
              <a:t>– not only statutory partners </a:t>
            </a:r>
            <a:br>
              <a:rPr lang="en-GB" dirty="0"/>
            </a:br>
            <a:r>
              <a:rPr lang="en-GB" dirty="0"/>
              <a:t>such as NHS or police but also voluntary, community, </a:t>
            </a:r>
            <a:br>
              <a:rPr lang="en-GB" dirty="0"/>
            </a:br>
            <a:r>
              <a:rPr lang="en-GB" dirty="0"/>
              <a:t>faith and social enterprise groups, and residents themselves</a:t>
            </a:r>
          </a:p>
          <a:p>
            <a:pPr>
              <a:spcAft>
                <a:spcPts val="600"/>
              </a:spcAft>
            </a:pPr>
            <a:r>
              <a:rPr lang="en-GB" dirty="0"/>
              <a:t>Creating </a:t>
            </a:r>
            <a:r>
              <a:rPr lang="en-GB" b="1" dirty="0"/>
              <a:t>joined-up teams</a:t>
            </a:r>
            <a:r>
              <a:rPr lang="en-GB" dirty="0"/>
              <a:t> across council departments and </a:t>
            </a:r>
            <a:br>
              <a:rPr lang="en-GB" dirty="0"/>
            </a:br>
            <a:r>
              <a:rPr lang="en-GB" dirty="0"/>
              <a:t>external partners</a:t>
            </a:r>
          </a:p>
          <a:p>
            <a:pPr>
              <a:spcAft>
                <a:spcPts val="600"/>
              </a:spcAft>
            </a:pPr>
            <a:r>
              <a:rPr lang="en-GB" dirty="0"/>
              <a:t>Teams collaborating and working out of community hubs </a:t>
            </a:r>
            <a:br>
              <a:rPr lang="en-GB" dirty="0"/>
            </a:br>
            <a:r>
              <a:rPr lang="en-GB" dirty="0"/>
              <a:t>and other venues to be </a:t>
            </a:r>
            <a:r>
              <a:rPr lang="en-GB" b="1" dirty="0"/>
              <a:t>closer to residents</a:t>
            </a:r>
          </a:p>
          <a:p>
            <a:pPr>
              <a:spcAft>
                <a:spcPts val="600"/>
              </a:spcAft>
            </a:pPr>
            <a:r>
              <a:rPr lang="en-GB" dirty="0"/>
              <a:t>Making it </a:t>
            </a:r>
            <a:r>
              <a:rPr lang="en-GB" b="1" dirty="0"/>
              <a:t>easier and quicker </a:t>
            </a:r>
            <a:r>
              <a:rPr lang="en-GB" dirty="0"/>
              <a:t>for residents to get the </a:t>
            </a:r>
            <a:br>
              <a:rPr lang="en-GB" dirty="0"/>
            </a:br>
            <a:r>
              <a:rPr lang="en-GB" dirty="0"/>
              <a:t>right advice and help when and where they need it</a:t>
            </a:r>
          </a:p>
          <a:p>
            <a:pPr>
              <a:spcAft>
                <a:spcPts val="600"/>
              </a:spcAft>
            </a:pPr>
            <a:r>
              <a:rPr lang="en-GB" dirty="0"/>
              <a:t>Developing activities and help that mean we support residents to </a:t>
            </a:r>
            <a:r>
              <a:rPr lang="en-GB" b="1" dirty="0"/>
              <a:t>keep well and independent</a:t>
            </a:r>
          </a:p>
          <a:p>
            <a:pPr>
              <a:spcAft>
                <a:spcPts val="600"/>
              </a:spcAft>
            </a:pPr>
            <a:r>
              <a:rPr lang="en-GB" dirty="0"/>
              <a:t>Being </a:t>
            </a:r>
            <a:r>
              <a:rPr lang="en-GB" b="1" dirty="0"/>
              <a:t>proactive in using our data and expert knowledge</a:t>
            </a:r>
            <a:r>
              <a:rPr lang="en-GB" dirty="0"/>
              <a:t> of our residents to identify and engage those who are struggling</a:t>
            </a:r>
          </a:p>
        </p:txBody>
      </p:sp>
      <p:graphicFrame>
        <p:nvGraphicFramePr>
          <p:cNvPr id="7" name="Diagram 6">
            <a:extLst>
              <a:ext uri="{FF2B5EF4-FFF2-40B4-BE49-F238E27FC236}">
                <a16:creationId xmlns:a16="http://schemas.microsoft.com/office/drawing/2014/main" id="{EA2A6EA0-B002-AD27-14F7-CFA4E8C3F08E}"/>
              </a:ext>
            </a:extLst>
          </p:cNvPr>
          <p:cNvGraphicFramePr/>
          <p:nvPr>
            <p:extLst>
              <p:ext uri="{D42A27DB-BD31-4B8C-83A1-F6EECF244321}">
                <p14:modId xmlns:p14="http://schemas.microsoft.com/office/powerpoint/2010/main" val="2466816591"/>
              </p:ext>
            </p:extLst>
          </p:nvPr>
        </p:nvGraphicFramePr>
        <p:xfrm>
          <a:off x="6695440" y="356455"/>
          <a:ext cx="5496560" cy="4785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145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D34B69-2C71-C07E-5262-46672522138F}"/>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What’s the evidence?</a:t>
            </a:r>
          </a:p>
        </p:txBody>
      </p:sp>
      <p:sp>
        <p:nvSpPr>
          <p:cNvPr id="3" name="TextBox 2">
            <a:extLst>
              <a:ext uri="{FF2B5EF4-FFF2-40B4-BE49-F238E27FC236}">
                <a16:creationId xmlns:a16="http://schemas.microsoft.com/office/drawing/2014/main" id="{C622DD49-70F1-4D4E-8624-263CCDF00CF2}"/>
              </a:ext>
            </a:extLst>
          </p:cNvPr>
          <p:cNvSpPr txBox="1"/>
          <p:nvPr/>
        </p:nvSpPr>
        <p:spPr>
          <a:xfrm>
            <a:off x="559949" y="1084263"/>
            <a:ext cx="5215497" cy="2308324"/>
          </a:xfrm>
          <a:custGeom>
            <a:avLst/>
            <a:gdLst>
              <a:gd name="connsiteX0" fmla="*/ 0 w 5215497"/>
              <a:gd name="connsiteY0" fmla="*/ 0 h 2308324"/>
              <a:gd name="connsiteX1" fmla="*/ 704092 w 5215497"/>
              <a:gd name="connsiteY1" fmla="*/ 0 h 2308324"/>
              <a:gd name="connsiteX2" fmla="*/ 1303874 w 5215497"/>
              <a:gd name="connsiteY2" fmla="*/ 0 h 2308324"/>
              <a:gd name="connsiteX3" fmla="*/ 1903656 w 5215497"/>
              <a:gd name="connsiteY3" fmla="*/ 0 h 2308324"/>
              <a:gd name="connsiteX4" fmla="*/ 2451284 w 5215497"/>
              <a:gd name="connsiteY4" fmla="*/ 0 h 2308324"/>
              <a:gd name="connsiteX5" fmla="*/ 2998911 w 5215497"/>
              <a:gd name="connsiteY5" fmla="*/ 0 h 2308324"/>
              <a:gd name="connsiteX6" fmla="*/ 3494383 w 5215497"/>
              <a:gd name="connsiteY6" fmla="*/ 0 h 2308324"/>
              <a:gd name="connsiteX7" fmla="*/ 4094165 w 5215497"/>
              <a:gd name="connsiteY7" fmla="*/ 0 h 2308324"/>
              <a:gd name="connsiteX8" fmla="*/ 4589637 w 5215497"/>
              <a:gd name="connsiteY8" fmla="*/ 0 h 2308324"/>
              <a:gd name="connsiteX9" fmla="*/ 5215497 w 5215497"/>
              <a:gd name="connsiteY9" fmla="*/ 0 h 2308324"/>
              <a:gd name="connsiteX10" fmla="*/ 5215497 w 5215497"/>
              <a:gd name="connsiteY10" fmla="*/ 600164 h 2308324"/>
              <a:gd name="connsiteX11" fmla="*/ 5215497 w 5215497"/>
              <a:gd name="connsiteY11" fmla="*/ 1131079 h 2308324"/>
              <a:gd name="connsiteX12" fmla="*/ 5215497 w 5215497"/>
              <a:gd name="connsiteY12" fmla="*/ 1661993 h 2308324"/>
              <a:gd name="connsiteX13" fmla="*/ 5215497 w 5215497"/>
              <a:gd name="connsiteY13" fmla="*/ 2308324 h 2308324"/>
              <a:gd name="connsiteX14" fmla="*/ 4511405 w 5215497"/>
              <a:gd name="connsiteY14" fmla="*/ 2308324 h 2308324"/>
              <a:gd name="connsiteX15" fmla="*/ 3859468 w 5215497"/>
              <a:gd name="connsiteY15" fmla="*/ 2308324 h 2308324"/>
              <a:gd name="connsiteX16" fmla="*/ 3103221 w 5215497"/>
              <a:gd name="connsiteY16" fmla="*/ 2308324 h 2308324"/>
              <a:gd name="connsiteX17" fmla="*/ 2451284 w 5215497"/>
              <a:gd name="connsiteY17" fmla="*/ 2308324 h 2308324"/>
              <a:gd name="connsiteX18" fmla="*/ 1747191 w 5215497"/>
              <a:gd name="connsiteY18" fmla="*/ 2308324 h 2308324"/>
              <a:gd name="connsiteX19" fmla="*/ 1251719 w 5215497"/>
              <a:gd name="connsiteY19" fmla="*/ 2308324 h 2308324"/>
              <a:gd name="connsiteX20" fmla="*/ 756247 w 5215497"/>
              <a:gd name="connsiteY20" fmla="*/ 2308324 h 2308324"/>
              <a:gd name="connsiteX21" fmla="*/ 0 w 5215497"/>
              <a:gd name="connsiteY21" fmla="*/ 2308324 h 2308324"/>
              <a:gd name="connsiteX22" fmla="*/ 0 w 5215497"/>
              <a:gd name="connsiteY22" fmla="*/ 1731243 h 2308324"/>
              <a:gd name="connsiteX23" fmla="*/ 0 w 5215497"/>
              <a:gd name="connsiteY23" fmla="*/ 1177245 h 2308324"/>
              <a:gd name="connsiteX24" fmla="*/ 0 w 5215497"/>
              <a:gd name="connsiteY24" fmla="*/ 553998 h 2308324"/>
              <a:gd name="connsiteX25" fmla="*/ 0 w 5215497"/>
              <a:gd name="connsiteY25"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15497" h="2308324" fill="none" extrusionOk="0">
                <a:moveTo>
                  <a:pt x="0" y="0"/>
                </a:moveTo>
                <a:cubicBezTo>
                  <a:pt x="178514" y="-7472"/>
                  <a:pt x="510162" y="-34164"/>
                  <a:pt x="704092" y="0"/>
                </a:cubicBezTo>
                <a:cubicBezTo>
                  <a:pt x="898022" y="34164"/>
                  <a:pt x="1137252" y="-28726"/>
                  <a:pt x="1303874" y="0"/>
                </a:cubicBezTo>
                <a:cubicBezTo>
                  <a:pt x="1470496" y="28726"/>
                  <a:pt x="1628209" y="545"/>
                  <a:pt x="1903656" y="0"/>
                </a:cubicBezTo>
                <a:cubicBezTo>
                  <a:pt x="2179103" y="-545"/>
                  <a:pt x="2197972" y="-15520"/>
                  <a:pt x="2451284" y="0"/>
                </a:cubicBezTo>
                <a:cubicBezTo>
                  <a:pt x="2704596" y="15520"/>
                  <a:pt x="2833798" y="11268"/>
                  <a:pt x="2998911" y="0"/>
                </a:cubicBezTo>
                <a:cubicBezTo>
                  <a:pt x="3164024" y="-11268"/>
                  <a:pt x="3254413" y="-205"/>
                  <a:pt x="3494383" y="0"/>
                </a:cubicBezTo>
                <a:cubicBezTo>
                  <a:pt x="3734353" y="205"/>
                  <a:pt x="3864069" y="-26870"/>
                  <a:pt x="4094165" y="0"/>
                </a:cubicBezTo>
                <a:cubicBezTo>
                  <a:pt x="4324261" y="26870"/>
                  <a:pt x="4409947" y="-7082"/>
                  <a:pt x="4589637" y="0"/>
                </a:cubicBezTo>
                <a:cubicBezTo>
                  <a:pt x="4769327" y="7082"/>
                  <a:pt x="4917826" y="7742"/>
                  <a:pt x="5215497" y="0"/>
                </a:cubicBezTo>
                <a:cubicBezTo>
                  <a:pt x="5242724" y="214383"/>
                  <a:pt x="5244272" y="372878"/>
                  <a:pt x="5215497" y="600164"/>
                </a:cubicBezTo>
                <a:cubicBezTo>
                  <a:pt x="5186722" y="827450"/>
                  <a:pt x="5234883" y="905173"/>
                  <a:pt x="5215497" y="1131079"/>
                </a:cubicBezTo>
                <a:cubicBezTo>
                  <a:pt x="5196111" y="1356985"/>
                  <a:pt x="5189238" y="1446683"/>
                  <a:pt x="5215497" y="1661993"/>
                </a:cubicBezTo>
                <a:cubicBezTo>
                  <a:pt x="5241756" y="1877303"/>
                  <a:pt x="5239577" y="2021495"/>
                  <a:pt x="5215497" y="2308324"/>
                </a:cubicBezTo>
                <a:cubicBezTo>
                  <a:pt x="5070694" y="2297703"/>
                  <a:pt x="4795867" y="2335195"/>
                  <a:pt x="4511405" y="2308324"/>
                </a:cubicBezTo>
                <a:cubicBezTo>
                  <a:pt x="4226943" y="2281453"/>
                  <a:pt x="4158738" y="2276109"/>
                  <a:pt x="3859468" y="2308324"/>
                </a:cubicBezTo>
                <a:cubicBezTo>
                  <a:pt x="3560198" y="2340539"/>
                  <a:pt x="3290818" y="2315520"/>
                  <a:pt x="3103221" y="2308324"/>
                </a:cubicBezTo>
                <a:cubicBezTo>
                  <a:pt x="2915624" y="2301128"/>
                  <a:pt x="2618336" y="2319332"/>
                  <a:pt x="2451284" y="2308324"/>
                </a:cubicBezTo>
                <a:cubicBezTo>
                  <a:pt x="2284232" y="2297316"/>
                  <a:pt x="1917229" y="2329818"/>
                  <a:pt x="1747191" y="2308324"/>
                </a:cubicBezTo>
                <a:cubicBezTo>
                  <a:pt x="1577153" y="2286830"/>
                  <a:pt x="1379590" y="2313955"/>
                  <a:pt x="1251719" y="2308324"/>
                </a:cubicBezTo>
                <a:cubicBezTo>
                  <a:pt x="1123848" y="2302693"/>
                  <a:pt x="989689" y="2309509"/>
                  <a:pt x="756247" y="2308324"/>
                </a:cubicBezTo>
                <a:cubicBezTo>
                  <a:pt x="522805" y="2307139"/>
                  <a:pt x="340556" y="2294581"/>
                  <a:pt x="0" y="2308324"/>
                </a:cubicBezTo>
                <a:cubicBezTo>
                  <a:pt x="9059" y="2144352"/>
                  <a:pt x="653" y="1989492"/>
                  <a:pt x="0" y="1731243"/>
                </a:cubicBezTo>
                <a:cubicBezTo>
                  <a:pt x="-653" y="1472994"/>
                  <a:pt x="-25378" y="1401962"/>
                  <a:pt x="0" y="1177245"/>
                </a:cubicBezTo>
                <a:cubicBezTo>
                  <a:pt x="25378" y="952528"/>
                  <a:pt x="30216" y="843975"/>
                  <a:pt x="0" y="553998"/>
                </a:cubicBezTo>
                <a:cubicBezTo>
                  <a:pt x="-30216" y="264021"/>
                  <a:pt x="-11544" y="141665"/>
                  <a:pt x="0" y="0"/>
                </a:cubicBezTo>
                <a:close/>
              </a:path>
              <a:path w="5215497" h="2308324" stroke="0" extrusionOk="0">
                <a:moveTo>
                  <a:pt x="0" y="0"/>
                </a:moveTo>
                <a:cubicBezTo>
                  <a:pt x="228479" y="-9512"/>
                  <a:pt x="294069" y="2168"/>
                  <a:pt x="495472" y="0"/>
                </a:cubicBezTo>
                <a:cubicBezTo>
                  <a:pt x="696875" y="-2168"/>
                  <a:pt x="868451" y="-24294"/>
                  <a:pt x="1043099" y="0"/>
                </a:cubicBezTo>
                <a:cubicBezTo>
                  <a:pt x="1217747" y="24294"/>
                  <a:pt x="1316892" y="-22809"/>
                  <a:pt x="1538572" y="0"/>
                </a:cubicBezTo>
                <a:cubicBezTo>
                  <a:pt x="1760252" y="22809"/>
                  <a:pt x="1930213" y="-34162"/>
                  <a:pt x="2294819" y="0"/>
                </a:cubicBezTo>
                <a:cubicBezTo>
                  <a:pt x="2659425" y="34162"/>
                  <a:pt x="2639400" y="-29717"/>
                  <a:pt x="2946756" y="0"/>
                </a:cubicBezTo>
                <a:cubicBezTo>
                  <a:pt x="3254112" y="29717"/>
                  <a:pt x="3368045" y="-4469"/>
                  <a:pt x="3598693" y="0"/>
                </a:cubicBezTo>
                <a:cubicBezTo>
                  <a:pt x="3829341" y="4469"/>
                  <a:pt x="4019531" y="31502"/>
                  <a:pt x="4354940" y="0"/>
                </a:cubicBezTo>
                <a:cubicBezTo>
                  <a:pt x="4690349" y="-31502"/>
                  <a:pt x="5034552" y="29252"/>
                  <a:pt x="5215497" y="0"/>
                </a:cubicBezTo>
                <a:cubicBezTo>
                  <a:pt x="5228784" y="157688"/>
                  <a:pt x="5186414" y="426495"/>
                  <a:pt x="5215497" y="600164"/>
                </a:cubicBezTo>
                <a:cubicBezTo>
                  <a:pt x="5244580" y="773833"/>
                  <a:pt x="5222245" y="1084055"/>
                  <a:pt x="5215497" y="1223412"/>
                </a:cubicBezTo>
                <a:cubicBezTo>
                  <a:pt x="5208749" y="1362769"/>
                  <a:pt x="5218017" y="1858298"/>
                  <a:pt x="5215497" y="2308324"/>
                </a:cubicBezTo>
                <a:cubicBezTo>
                  <a:pt x="5061518" y="2303205"/>
                  <a:pt x="4670387" y="2274984"/>
                  <a:pt x="4511405" y="2308324"/>
                </a:cubicBezTo>
                <a:cubicBezTo>
                  <a:pt x="4352423" y="2341664"/>
                  <a:pt x="4062836" y="2311522"/>
                  <a:pt x="3859468" y="2308324"/>
                </a:cubicBezTo>
                <a:cubicBezTo>
                  <a:pt x="3656100" y="2305126"/>
                  <a:pt x="3354657" y="2334997"/>
                  <a:pt x="3155376" y="2308324"/>
                </a:cubicBezTo>
                <a:cubicBezTo>
                  <a:pt x="2956095" y="2281651"/>
                  <a:pt x="2817946" y="2331007"/>
                  <a:pt x="2659903" y="2308324"/>
                </a:cubicBezTo>
                <a:cubicBezTo>
                  <a:pt x="2501860" y="2285641"/>
                  <a:pt x="2366618" y="2333367"/>
                  <a:pt x="2112276" y="2308324"/>
                </a:cubicBezTo>
                <a:cubicBezTo>
                  <a:pt x="1857934" y="2283281"/>
                  <a:pt x="1777729" y="2334061"/>
                  <a:pt x="1564649" y="2308324"/>
                </a:cubicBezTo>
                <a:cubicBezTo>
                  <a:pt x="1351569" y="2282587"/>
                  <a:pt x="1231277" y="2330555"/>
                  <a:pt x="1017022" y="2308324"/>
                </a:cubicBezTo>
                <a:cubicBezTo>
                  <a:pt x="802767" y="2286093"/>
                  <a:pt x="315319" y="2339384"/>
                  <a:pt x="0" y="2308324"/>
                </a:cubicBezTo>
                <a:cubicBezTo>
                  <a:pt x="-779" y="2130461"/>
                  <a:pt x="10016" y="1885398"/>
                  <a:pt x="0" y="1777409"/>
                </a:cubicBezTo>
                <a:cubicBezTo>
                  <a:pt x="-10016" y="1669421"/>
                  <a:pt x="-9725" y="1369060"/>
                  <a:pt x="0" y="1223412"/>
                </a:cubicBezTo>
                <a:cubicBezTo>
                  <a:pt x="9725" y="1077764"/>
                  <a:pt x="299" y="889701"/>
                  <a:pt x="0" y="715580"/>
                </a:cubicBezTo>
                <a:cubicBezTo>
                  <a:pt x="-299" y="541459"/>
                  <a:pt x="26371" y="222033"/>
                  <a:pt x="0" y="0"/>
                </a:cubicBezTo>
                <a:close/>
              </a:path>
            </a:pathLst>
          </a:custGeom>
          <a:ln>
            <a:solidFill>
              <a:srgbClr val="00B0F0"/>
            </a:solid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1200"/>
              </a:spcAft>
            </a:pPr>
            <a:r>
              <a:rPr lang="en-GB" sz="1800" b="0" i="0" dirty="0">
                <a:solidFill>
                  <a:srgbClr val="000000"/>
                </a:solidFill>
                <a:effectLst/>
              </a:rPr>
              <a:t>In </a:t>
            </a:r>
            <a:r>
              <a:rPr lang="en-GB" sz="1800" b="1" i="0" dirty="0">
                <a:solidFill>
                  <a:srgbClr val="000000"/>
                </a:solidFill>
                <a:effectLst/>
              </a:rPr>
              <a:t>Leeds</a:t>
            </a:r>
            <a:r>
              <a:rPr lang="en-GB" sz="1800" b="0" i="0" dirty="0">
                <a:solidFill>
                  <a:srgbClr val="000000"/>
                </a:solidFill>
                <a:effectLst/>
              </a:rPr>
              <a:t>, the social value for the city’s 12 ‘asset based community development’ pilots was within the range of £5.07 and £14.02 for every £1 invested. </a:t>
            </a:r>
            <a:r>
              <a:rPr lang="en-GB" dirty="0"/>
              <a:t>The model consists of community builders (workers hosted by neighbourhood organisations), community connectors (individuals living locally who may organise and support local activities) and ‘small sparks’ grants.</a:t>
            </a:r>
          </a:p>
        </p:txBody>
      </p:sp>
      <p:sp>
        <p:nvSpPr>
          <p:cNvPr id="5" name="TextBox 4">
            <a:extLst>
              <a:ext uri="{FF2B5EF4-FFF2-40B4-BE49-F238E27FC236}">
                <a16:creationId xmlns:a16="http://schemas.microsoft.com/office/drawing/2014/main" id="{1267F192-92EF-5E86-6691-6D77F9B1F9C0}"/>
              </a:ext>
            </a:extLst>
          </p:cNvPr>
          <p:cNvSpPr txBox="1"/>
          <p:nvPr/>
        </p:nvSpPr>
        <p:spPr>
          <a:xfrm>
            <a:off x="5935103" y="1084263"/>
            <a:ext cx="5399316" cy="923330"/>
          </a:xfrm>
          <a:custGeom>
            <a:avLst/>
            <a:gdLst>
              <a:gd name="connsiteX0" fmla="*/ 0 w 5399316"/>
              <a:gd name="connsiteY0" fmla="*/ 0 h 923330"/>
              <a:gd name="connsiteX1" fmla="*/ 728908 w 5399316"/>
              <a:gd name="connsiteY1" fmla="*/ 0 h 923330"/>
              <a:gd name="connsiteX2" fmla="*/ 1349829 w 5399316"/>
              <a:gd name="connsiteY2" fmla="*/ 0 h 923330"/>
              <a:gd name="connsiteX3" fmla="*/ 2132730 w 5399316"/>
              <a:gd name="connsiteY3" fmla="*/ 0 h 923330"/>
              <a:gd name="connsiteX4" fmla="*/ 2645665 w 5399316"/>
              <a:gd name="connsiteY4" fmla="*/ 0 h 923330"/>
              <a:gd name="connsiteX5" fmla="*/ 3320579 w 5399316"/>
              <a:gd name="connsiteY5" fmla="*/ 0 h 923330"/>
              <a:gd name="connsiteX6" fmla="*/ 4103480 w 5399316"/>
              <a:gd name="connsiteY6" fmla="*/ 0 h 923330"/>
              <a:gd name="connsiteX7" fmla="*/ 4724402 w 5399316"/>
              <a:gd name="connsiteY7" fmla="*/ 0 h 923330"/>
              <a:gd name="connsiteX8" fmla="*/ 5399316 w 5399316"/>
              <a:gd name="connsiteY8" fmla="*/ 0 h 923330"/>
              <a:gd name="connsiteX9" fmla="*/ 5399316 w 5399316"/>
              <a:gd name="connsiteY9" fmla="*/ 470898 h 923330"/>
              <a:gd name="connsiteX10" fmla="*/ 5399316 w 5399316"/>
              <a:gd name="connsiteY10" fmla="*/ 923330 h 923330"/>
              <a:gd name="connsiteX11" fmla="*/ 4886381 w 5399316"/>
              <a:gd name="connsiteY11" fmla="*/ 923330 h 923330"/>
              <a:gd name="connsiteX12" fmla="*/ 4211466 w 5399316"/>
              <a:gd name="connsiteY12" fmla="*/ 923330 h 923330"/>
              <a:gd name="connsiteX13" fmla="*/ 3536552 w 5399316"/>
              <a:gd name="connsiteY13" fmla="*/ 923330 h 923330"/>
              <a:gd name="connsiteX14" fmla="*/ 3023617 w 5399316"/>
              <a:gd name="connsiteY14" fmla="*/ 923330 h 923330"/>
              <a:gd name="connsiteX15" fmla="*/ 2402696 w 5399316"/>
              <a:gd name="connsiteY15" fmla="*/ 923330 h 923330"/>
              <a:gd name="connsiteX16" fmla="*/ 1781774 w 5399316"/>
              <a:gd name="connsiteY16" fmla="*/ 923330 h 923330"/>
              <a:gd name="connsiteX17" fmla="*/ 998873 w 5399316"/>
              <a:gd name="connsiteY17" fmla="*/ 923330 h 923330"/>
              <a:gd name="connsiteX18" fmla="*/ 0 w 5399316"/>
              <a:gd name="connsiteY18" fmla="*/ 923330 h 923330"/>
              <a:gd name="connsiteX19" fmla="*/ 0 w 5399316"/>
              <a:gd name="connsiteY19" fmla="*/ 470898 h 923330"/>
              <a:gd name="connsiteX20" fmla="*/ 0 w 5399316"/>
              <a:gd name="connsiteY2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99316" h="923330" extrusionOk="0">
                <a:moveTo>
                  <a:pt x="0" y="0"/>
                </a:moveTo>
                <a:cubicBezTo>
                  <a:pt x="149693" y="27684"/>
                  <a:pt x="530246" y="27153"/>
                  <a:pt x="728908" y="0"/>
                </a:cubicBezTo>
                <a:cubicBezTo>
                  <a:pt x="927570" y="-27153"/>
                  <a:pt x="1207718" y="11174"/>
                  <a:pt x="1349829" y="0"/>
                </a:cubicBezTo>
                <a:cubicBezTo>
                  <a:pt x="1491940" y="-11174"/>
                  <a:pt x="1944932" y="32569"/>
                  <a:pt x="2132730" y="0"/>
                </a:cubicBezTo>
                <a:cubicBezTo>
                  <a:pt x="2320528" y="-32569"/>
                  <a:pt x="2515064" y="-24919"/>
                  <a:pt x="2645665" y="0"/>
                </a:cubicBezTo>
                <a:cubicBezTo>
                  <a:pt x="2776266" y="24919"/>
                  <a:pt x="3022424" y="-21465"/>
                  <a:pt x="3320579" y="0"/>
                </a:cubicBezTo>
                <a:cubicBezTo>
                  <a:pt x="3618734" y="21465"/>
                  <a:pt x="3755638" y="15999"/>
                  <a:pt x="4103480" y="0"/>
                </a:cubicBezTo>
                <a:cubicBezTo>
                  <a:pt x="4451322" y="-15999"/>
                  <a:pt x="4526080" y="-24489"/>
                  <a:pt x="4724402" y="0"/>
                </a:cubicBezTo>
                <a:cubicBezTo>
                  <a:pt x="4922724" y="24489"/>
                  <a:pt x="5236766" y="-18151"/>
                  <a:pt x="5399316" y="0"/>
                </a:cubicBezTo>
                <a:cubicBezTo>
                  <a:pt x="5381491" y="132316"/>
                  <a:pt x="5400349" y="326072"/>
                  <a:pt x="5399316" y="470898"/>
                </a:cubicBezTo>
                <a:cubicBezTo>
                  <a:pt x="5398283" y="615724"/>
                  <a:pt x="5402271" y="823627"/>
                  <a:pt x="5399316" y="923330"/>
                </a:cubicBezTo>
                <a:cubicBezTo>
                  <a:pt x="5193476" y="941878"/>
                  <a:pt x="5058563" y="948785"/>
                  <a:pt x="4886381" y="923330"/>
                </a:cubicBezTo>
                <a:cubicBezTo>
                  <a:pt x="4714199" y="897875"/>
                  <a:pt x="4517256" y="930897"/>
                  <a:pt x="4211466" y="923330"/>
                </a:cubicBezTo>
                <a:cubicBezTo>
                  <a:pt x="3905677" y="915763"/>
                  <a:pt x="3743984" y="912098"/>
                  <a:pt x="3536552" y="923330"/>
                </a:cubicBezTo>
                <a:cubicBezTo>
                  <a:pt x="3329120" y="934562"/>
                  <a:pt x="3204628" y="899669"/>
                  <a:pt x="3023617" y="923330"/>
                </a:cubicBezTo>
                <a:cubicBezTo>
                  <a:pt x="2842607" y="946991"/>
                  <a:pt x="2584665" y="943877"/>
                  <a:pt x="2402696" y="923330"/>
                </a:cubicBezTo>
                <a:cubicBezTo>
                  <a:pt x="2220727" y="902783"/>
                  <a:pt x="2001863" y="938342"/>
                  <a:pt x="1781774" y="923330"/>
                </a:cubicBezTo>
                <a:cubicBezTo>
                  <a:pt x="1561685" y="908318"/>
                  <a:pt x="1346568" y="905802"/>
                  <a:pt x="998873" y="923330"/>
                </a:cubicBezTo>
                <a:cubicBezTo>
                  <a:pt x="651178" y="940858"/>
                  <a:pt x="307238" y="940311"/>
                  <a:pt x="0" y="923330"/>
                </a:cubicBezTo>
                <a:cubicBezTo>
                  <a:pt x="-7667" y="825559"/>
                  <a:pt x="6206" y="575289"/>
                  <a:pt x="0" y="470898"/>
                </a:cubicBezTo>
                <a:cubicBezTo>
                  <a:pt x="-6206" y="366507"/>
                  <a:pt x="-4216" y="228857"/>
                  <a:pt x="0" y="0"/>
                </a:cubicBezTo>
                <a:close/>
              </a:path>
            </a:pathLst>
          </a:custGeom>
          <a:noFill/>
          <a:ln>
            <a:solidFill>
              <a:srgbClr val="7030A0"/>
            </a:solidFill>
            <a:extLst>
              <a:ext uri="{C807C97D-BFC1-408E-A445-0C87EB9F89A2}">
                <ask:lineSketchStyleProps xmlns:ask="http://schemas.microsoft.com/office/drawing/2018/sketchyshapes" sd="1363887920">
                  <a:prstGeom prst="rect">
                    <a:avLst/>
                  </a:prstGeom>
                  <ask:type>
                    <ask:lineSketchFreehand/>
                  </ask:type>
                </ask:lineSketchStyleProps>
              </a:ext>
            </a:extLst>
          </a:ln>
        </p:spPr>
        <p:txBody>
          <a:bodyPr wrap="square" rtlCol="0">
            <a:spAutoFit/>
          </a:bodyPr>
          <a:lstStyle/>
          <a:p>
            <a:r>
              <a:rPr lang="en-GB" dirty="0"/>
              <a:t>An evaluation of </a:t>
            </a:r>
            <a:r>
              <a:rPr lang="en-GB" b="1" dirty="0"/>
              <a:t>Derby</a:t>
            </a:r>
            <a:r>
              <a:rPr lang="en-GB" dirty="0"/>
              <a:t>’s local area coordination programme found it is delivering significant social value with up to £4 of value for every £1 invested</a:t>
            </a:r>
          </a:p>
        </p:txBody>
      </p:sp>
      <p:sp>
        <p:nvSpPr>
          <p:cNvPr id="6" name="TextBox 5">
            <a:extLst>
              <a:ext uri="{FF2B5EF4-FFF2-40B4-BE49-F238E27FC236}">
                <a16:creationId xmlns:a16="http://schemas.microsoft.com/office/drawing/2014/main" id="{EBBED02D-51DB-4FFE-DAD8-4A7F5E01C187}"/>
              </a:ext>
            </a:extLst>
          </p:cNvPr>
          <p:cNvSpPr txBox="1"/>
          <p:nvPr/>
        </p:nvSpPr>
        <p:spPr>
          <a:xfrm>
            <a:off x="559949" y="3612003"/>
            <a:ext cx="10774470" cy="1754326"/>
          </a:xfrm>
          <a:custGeom>
            <a:avLst/>
            <a:gdLst>
              <a:gd name="connsiteX0" fmla="*/ 0 w 10774470"/>
              <a:gd name="connsiteY0" fmla="*/ 0 h 1754326"/>
              <a:gd name="connsiteX1" fmla="*/ 673404 w 10774470"/>
              <a:gd name="connsiteY1" fmla="*/ 0 h 1754326"/>
              <a:gd name="connsiteX2" fmla="*/ 1023575 w 10774470"/>
              <a:gd name="connsiteY2" fmla="*/ 0 h 1754326"/>
              <a:gd name="connsiteX3" fmla="*/ 1696979 w 10774470"/>
              <a:gd name="connsiteY3" fmla="*/ 0 h 1754326"/>
              <a:gd name="connsiteX4" fmla="*/ 2262639 w 10774470"/>
              <a:gd name="connsiteY4" fmla="*/ 0 h 1754326"/>
              <a:gd name="connsiteX5" fmla="*/ 2936043 w 10774470"/>
              <a:gd name="connsiteY5" fmla="*/ 0 h 1754326"/>
              <a:gd name="connsiteX6" fmla="*/ 3286213 w 10774470"/>
              <a:gd name="connsiteY6" fmla="*/ 0 h 1754326"/>
              <a:gd name="connsiteX7" fmla="*/ 3851873 w 10774470"/>
              <a:gd name="connsiteY7" fmla="*/ 0 h 1754326"/>
              <a:gd name="connsiteX8" fmla="*/ 4525277 w 10774470"/>
              <a:gd name="connsiteY8" fmla="*/ 0 h 1754326"/>
              <a:gd name="connsiteX9" fmla="*/ 5090937 w 10774470"/>
              <a:gd name="connsiteY9" fmla="*/ 0 h 1754326"/>
              <a:gd name="connsiteX10" fmla="*/ 5979831 w 10774470"/>
              <a:gd name="connsiteY10" fmla="*/ 0 h 1754326"/>
              <a:gd name="connsiteX11" fmla="*/ 6760980 w 10774470"/>
              <a:gd name="connsiteY11" fmla="*/ 0 h 1754326"/>
              <a:gd name="connsiteX12" fmla="*/ 7218895 w 10774470"/>
              <a:gd name="connsiteY12" fmla="*/ 0 h 1754326"/>
              <a:gd name="connsiteX13" fmla="*/ 7676810 w 10774470"/>
              <a:gd name="connsiteY13" fmla="*/ 0 h 1754326"/>
              <a:gd name="connsiteX14" fmla="*/ 8134725 w 10774470"/>
              <a:gd name="connsiteY14" fmla="*/ 0 h 1754326"/>
              <a:gd name="connsiteX15" fmla="*/ 8915874 w 10774470"/>
              <a:gd name="connsiteY15" fmla="*/ 0 h 1754326"/>
              <a:gd name="connsiteX16" fmla="*/ 9481534 w 10774470"/>
              <a:gd name="connsiteY16" fmla="*/ 0 h 1754326"/>
              <a:gd name="connsiteX17" fmla="*/ 10774470 w 10774470"/>
              <a:gd name="connsiteY17" fmla="*/ 0 h 1754326"/>
              <a:gd name="connsiteX18" fmla="*/ 10774470 w 10774470"/>
              <a:gd name="connsiteY18" fmla="*/ 532146 h 1754326"/>
              <a:gd name="connsiteX19" fmla="*/ 10774470 w 10774470"/>
              <a:gd name="connsiteY19" fmla="*/ 1081834 h 1754326"/>
              <a:gd name="connsiteX20" fmla="*/ 10774470 w 10774470"/>
              <a:gd name="connsiteY20" fmla="*/ 1754326 h 1754326"/>
              <a:gd name="connsiteX21" fmla="*/ 9885576 w 10774470"/>
              <a:gd name="connsiteY21" fmla="*/ 1754326 h 1754326"/>
              <a:gd name="connsiteX22" fmla="*/ 9535406 w 10774470"/>
              <a:gd name="connsiteY22" fmla="*/ 1754326 h 1754326"/>
              <a:gd name="connsiteX23" fmla="*/ 8862002 w 10774470"/>
              <a:gd name="connsiteY23" fmla="*/ 1754326 h 1754326"/>
              <a:gd name="connsiteX24" fmla="*/ 7973108 w 10774470"/>
              <a:gd name="connsiteY24" fmla="*/ 1754326 h 1754326"/>
              <a:gd name="connsiteX25" fmla="*/ 7622938 w 10774470"/>
              <a:gd name="connsiteY25" fmla="*/ 1754326 h 1754326"/>
              <a:gd name="connsiteX26" fmla="*/ 6734044 w 10774470"/>
              <a:gd name="connsiteY26" fmla="*/ 1754326 h 1754326"/>
              <a:gd name="connsiteX27" fmla="*/ 6168384 w 10774470"/>
              <a:gd name="connsiteY27" fmla="*/ 1754326 h 1754326"/>
              <a:gd name="connsiteX28" fmla="*/ 5279490 w 10774470"/>
              <a:gd name="connsiteY28" fmla="*/ 1754326 h 1754326"/>
              <a:gd name="connsiteX29" fmla="*/ 4713831 w 10774470"/>
              <a:gd name="connsiteY29" fmla="*/ 1754326 h 1754326"/>
              <a:gd name="connsiteX30" fmla="*/ 4255916 w 10774470"/>
              <a:gd name="connsiteY30" fmla="*/ 1754326 h 1754326"/>
              <a:gd name="connsiteX31" fmla="*/ 3690256 w 10774470"/>
              <a:gd name="connsiteY31" fmla="*/ 1754326 h 1754326"/>
              <a:gd name="connsiteX32" fmla="*/ 3016852 w 10774470"/>
              <a:gd name="connsiteY32" fmla="*/ 1754326 h 1754326"/>
              <a:gd name="connsiteX33" fmla="*/ 2558937 w 10774470"/>
              <a:gd name="connsiteY33" fmla="*/ 1754326 h 1754326"/>
              <a:gd name="connsiteX34" fmla="*/ 2101022 w 10774470"/>
              <a:gd name="connsiteY34" fmla="*/ 1754326 h 1754326"/>
              <a:gd name="connsiteX35" fmla="*/ 1319873 w 10774470"/>
              <a:gd name="connsiteY35" fmla="*/ 1754326 h 1754326"/>
              <a:gd name="connsiteX36" fmla="*/ 646468 w 10774470"/>
              <a:gd name="connsiteY36" fmla="*/ 1754326 h 1754326"/>
              <a:gd name="connsiteX37" fmla="*/ 0 w 10774470"/>
              <a:gd name="connsiteY37" fmla="*/ 1754326 h 1754326"/>
              <a:gd name="connsiteX38" fmla="*/ 0 w 10774470"/>
              <a:gd name="connsiteY38" fmla="*/ 1134464 h 1754326"/>
              <a:gd name="connsiteX39" fmla="*/ 0 w 10774470"/>
              <a:gd name="connsiteY39" fmla="*/ 532146 h 1754326"/>
              <a:gd name="connsiteX40" fmla="*/ 0 w 10774470"/>
              <a:gd name="connsiteY40"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74470" h="1754326" extrusionOk="0">
                <a:moveTo>
                  <a:pt x="0" y="0"/>
                </a:moveTo>
                <a:cubicBezTo>
                  <a:pt x="317199" y="-8273"/>
                  <a:pt x="458707" y="-9693"/>
                  <a:pt x="673404" y="0"/>
                </a:cubicBezTo>
                <a:cubicBezTo>
                  <a:pt x="888101" y="9693"/>
                  <a:pt x="887998" y="3864"/>
                  <a:pt x="1023575" y="0"/>
                </a:cubicBezTo>
                <a:cubicBezTo>
                  <a:pt x="1159152" y="-3864"/>
                  <a:pt x="1434902" y="10833"/>
                  <a:pt x="1696979" y="0"/>
                </a:cubicBezTo>
                <a:cubicBezTo>
                  <a:pt x="1959056" y="-10833"/>
                  <a:pt x="2030329" y="-22158"/>
                  <a:pt x="2262639" y="0"/>
                </a:cubicBezTo>
                <a:cubicBezTo>
                  <a:pt x="2494949" y="22158"/>
                  <a:pt x="2606269" y="12519"/>
                  <a:pt x="2936043" y="0"/>
                </a:cubicBezTo>
                <a:cubicBezTo>
                  <a:pt x="3265817" y="-12519"/>
                  <a:pt x="3116303" y="-14856"/>
                  <a:pt x="3286213" y="0"/>
                </a:cubicBezTo>
                <a:cubicBezTo>
                  <a:pt x="3456123" y="14856"/>
                  <a:pt x="3610595" y="-20328"/>
                  <a:pt x="3851873" y="0"/>
                </a:cubicBezTo>
                <a:cubicBezTo>
                  <a:pt x="4093151" y="20328"/>
                  <a:pt x="4280153" y="-19570"/>
                  <a:pt x="4525277" y="0"/>
                </a:cubicBezTo>
                <a:cubicBezTo>
                  <a:pt x="4770401" y="19570"/>
                  <a:pt x="4970633" y="27006"/>
                  <a:pt x="5090937" y="0"/>
                </a:cubicBezTo>
                <a:cubicBezTo>
                  <a:pt x="5211241" y="-27006"/>
                  <a:pt x="5538059" y="-25777"/>
                  <a:pt x="5979831" y="0"/>
                </a:cubicBezTo>
                <a:cubicBezTo>
                  <a:pt x="6421603" y="25777"/>
                  <a:pt x="6435451" y="-16815"/>
                  <a:pt x="6760980" y="0"/>
                </a:cubicBezTo>
                <a:cubicBezTo>
                  <a:pt x="7086509" y="16815"/>
                  <a:pt x="7034907" y="18870"/>
                  <a:pt x="7218895" y="0"/>
                </a:cubicBezTo>
                <a:cubicBezTo>
                  <a:pt x="7402883" y="-18870"/>
                  <a:pt x="7581539" y="-14708"/>
                  <a:pt x="7676810" y="0"/>
                </a:cubicBezTo>
                <a:cubicBezTo>
                  <a:pt x="7772081" y="14708"/>
                  <a:pt x="7954243" y="7093"/>
                  <a:pt x="8134725" y="0"/>
                </a:cubicBezTo>
                <a:cubicBezTo>
                  <a:pt x="8315208" y="-7093"/>
                  <a:pt x="8534633" y="32760"/>
                  <a:pt x="8915874" y="0"/>
                </a:cubicBezTo>
                <a:cubicBezTo>
                  <a:pt x="9297115" y="-32760"/>
                  <a:pt x="9242926" y="-10504"/>
                  <a:pt x="9481534" y="0"/>
                </a:cubicBezTo>
                <a:cubicBezTo>
                  <a:pt x="9720142" y="10504"/>
                  <a:pt x="10442425" y="2208"/>
                  <a:pt x="10774470" y="0"/>
                </a:cubicBezTo>
                <a:cubicBezTo>
                  <a:pt x="10787938" y="205701"/>
                  <a:pt x="10750022" y="327720"/>
                  <a:pt x="10774470" y="532146"/>
                </a:cubicBezTo>
                <a:cubicBezTo>
                  <a:pt x="10798918" y="736572"/>
                  <a:pt x="10775610" y="808725"/>
                  <a:pt x="10774470" y="1081834"/>
                </a:cubicBezTo>
                <a:cubicBezTo>
                  <a:pt x="10773330" y="1354943"/>
                  <a:pt x="10753427" y="1480020"/>
                  <a:pt x="10774470" y="1754326"/>
                </a:cubicBezTo>
                <a:cubicBezTo>
                  <a:pt x="10481579" y="1792824"/>
                  <a:pt x="10124122" y="1798426"/>
                  <a:pt x="9885576" y="1754326"/>
                </a:cubicBezTo>
                <a:cubicBezTo>
                  <a:pt x="9647030" y="1710226"/>
                  <a:pt x="9628718" y="1752598"/>
                  <a:pt x="9535406" y="1754326"/>
                </a:cubicBezTo>
                <a:cubicBezTo>
                  <a:pt x="9442094" y="1756055"/>
                  <a:pt x="9051280" y="1723247"/>
                  <a:pt x="8862002" y="1754326"/>
                </a:cubicBezTo>
                <a:cubicBezTo>
                  <a:pt x="8672724" y="1785405"/>
                  <a:pt x="8366787" y="1742352"/>
                  <a:pt x="7973108" y="1754326"/>
                </a:cubicBezTo>
                <a:cubicBezTo>
                  <a:pt x="7579429" y="1766300"/>
                  <a:pt x="7735526" y="1745770"/>
                  <a:pt x="7622938" y="1754326"/>
                </a:cubicBezTo>
                <a:cubicBezTo>
                  <a:pt x="7510350" y="1762883"/>
                  <a:pt x="6965789" y="1714358"/>
                  <a:pt x="6734044" y="1754326"/>
                </a:cubicBezTo>
                <a:cubicBezTo>
                  <a:pt x="6502299" y="1794294"/>
                  <a:pt x="6357439" y="1769365"/>
                  <a:pt x="6168384" y="1754326"/>
                </a:cubicBezTo>
                <a:cubicBezTo>
                  <a:pt x="5979329" y="1739287"/>
                  <a:pt x="5529399" y="1716666"/>
                  <a:pt x="5279490" y="1754326"/>
                </a:cubicBezTo>
                <a:cubicBezTo>
                  <a:pt x="5029581" y="1791986"/>
                  <a:pt x="4905747" y="1762319"/>
                  <a:pt x="4713831" y="1754326"/>
                </a:cubicBezTo>
                <a:cubicBezTo>
                  <a:pt x="4521915" y="1746333"/>
                  <a:pt x="4424826" y="1744981"/>
                  <a:pt x="4255916" y="1754326"/>
                </a:cubicBezTo>
                <a:cubicBezTo>
                  <a:pt x="4087006" y="1763671"/>
                  <a:pt x="3922093" y="1744906"/>
                  <a:pt x="3690256" y="1754326"/>
                </a:cubicBezTo>
                <a:cubicBezTo>
                  <a:pt x="3458419" y="1763746"/>
                  <a:pt x="3326642" y="1739097"/>
                  <a:pt x="3016852" y="1754326"/>
                </a:cubicBezTo>
                <a:cubicBezTo>
                  <a:pt x="2707062" y="1769555"/>
                  <a:pt x="2707418" y="1760388"/>
                  <a:pt x="2558937" y="1754326"/>
                </a:cubicBezTo>
                <a:cubicBezTo>
                  <a:pt x="2410456" y="1748264"/>
                  <a:pt x="2253023" y="1753212"/>
                  <a:pt x="2101022" y="1754326"/>
                </a:cubicBezTo>
                <a:cubicBezTo>
                  <a:pt x="1949022" y="1755440"/>
                  <a:pt x="1571832" y="1723631"/>
                  <a:pt x="1319873" y="1754326"/>
                </a:cubicBezTo>
                <a:cubicBezTo>
                  <a:pt x="1067914" y="1785021"/>
                  <a:pt x="975453" y="1743912"/>
                  <a:pt x="646468" y="1754326"/>
                </a:cubicBezTo>
                <a:cubicBezTo>
                  <a:pt x="317483" y="1764740"/>
                  <a:pt x="247993" y="1764658"/>
                  <a:pt x="0" y="1754326"/>
                </a:cubicBezTo>
                <a:cubicBezTo>
                  <a:pt x="708" y="1491978"/>
                  <a:pt x="22367" y="1416935"/>
                  <a:pt x="0" y="1134464"/>
                </a:cubicBezTo>
                <a:cubicBezTo>
                  <a:pt x="-22367" y="851993"/>
                  <a:pt x="-13593" y="800535"/>
                  <a:pt x="0" y="532146"/>
                </a:cubicBezTo>
                <a:cubicBezTo>
                  <a:pt x="13593" y="263757"/>
                  <a:pt x="-25058" y="160856"/>
                  <a:pt x="0" y="0"/>
                </a:cubicBezTo>
                <a:close/>
              </a:path>
            </a:pathLst>
          </a:custGeom>
          <a:noFill/>
          <a:ln>
            <a:solidFill>
              <a:srgbClr val="00B050"/>
            </a:solidFill>
            <a:extLst>
              <a:ext uri="{C807C97D-BFC1-408E-A445-0C87EB9F89A2}">
                <ask:lineSketchStyleProps xmlns:ask="http://schemas.microsoft.com/office/drawing/2018/sketchyshapes" sd="3897795337">
                  <a:prstGeom prst="rect">
                    <a:avLst/>
                  </a:prstGeom>
                  <ask:type>
                    <ask:lineSketchFreehand/>
                  </ask:type>
                </ask:lineSketchStyleProps>
              </a:ext>
            </a:extLst>
          </a:ln>
        </p:spPr>
        <p:txBody>
          <a:bodyPr wrap="square" rtlCol="0">
            <a:spAutoFit/>
          </a:bodyPr>
          <a:lstStyle/>
          <a:p>
            <a:r>
              <a:rPr lang="en-GB" sz="1800" b="0" i="0" dirty="0">
                <a:solidFill>
                  <a:srgbClr val="000000"/>
                </a:solidFill>
                <a:effectLst/>
              </a:rPr>
              <a:t>In 2014, the </a:t>
            </a:r>
            <a:r>
              <a:rPr lang="en-GB" sz="1800" b="1" i="0" dirty="0">
                <a:solidFill>
                  <a:srgbClr val="000000"/>
                </a:solidFill>
                <a:effectLst/>
              </a:rPr>
              <a:t>Wigan</a:t>
            </a:r>
            <a:r>
              <a:rPr lang="en-GB" sz="1800" b="0" i="0" dirty="0">
                <a:solidFill>
                  <a:srgbClr val="000000"/>
                </a:solidFill>
                <a:effectLst/>
              </a:rPr>
              <a:t> Council launched The Deal as “an informal agreement between the council and everyone who lives or works in Wigan to work together to create a better borough” centred on a “new social relationship” between the council and local community. By February 2019, The Deal had saved </a:t>
            </a:r>
            <a:r>
              <a:rPr lang="en-GB" dirty="0">
                <a:solidFill>
                  <a:srgbClr val="000000"/>
                </a:solidFill>
              </a:rPr>
              <a:t>the c</a:t>
            </a:r>
            <a:r>
              <a:rPr lang="en-GB" sz="1800" b="0" i="0" dirty="0">
                <a:solidFill>
                  <a:srgbClr val="000000"/>
                </a:solidFill>
                <a:effectLst/>
              </a:rPr>
              <a:t>ouncil £141.5m through efficiency measures, reforming services and reducing demand. Wigan's female healthy life expectancy increased by 20 months from 2009 until 2011 compared to England's decreasing by two months. Men’s increased by 26 months compared to England's increasing by four.</a:t>
            </a:r>
          </a:p>
        </p:txBody>
      </p:sp>
      <p:sp>
        <p:nvSpPr>
          <p:cNvPr id="7" name="TextBox 6">
            <a:extLst>
              <a:ext uri="{FF2B5EF4-FFF2-40B4-BE49-F238E27FC236}">
                <a16:creationId xmlns:a16="http://schemas.microsoft.com/office/drawing/2014/main" id="{4394506B-DD42-40BF-C2BA-CA6F76A27B8D}"/>
              </a:ext>
            </a:extLst>
          </p:cNvPr>
          <p:cNvSpPr txBox="1"/>
          <p:nvPr/>
        </p:nvSpPr>
        <p:spPr>
          <a:xfrm>
            <a:off x="5947184" y="2192258"/>
            <a:ext cx="5399316" cy="1200329"/>
          </a:xfrm>
          <a:custGeom>
            <a:avLst/>
            <a:gdLst>
              <a:gd name="connsiteX0" fmla="*/ 0 w 5399316"/>
              <a:gd name="connsiteY0" fmla="*/ 0 h 1200329"/>
              <a:gd name="connsiteX1" fmla="*/ 728908 w 5399316"/>
              <a:gd name="connsiteY1" fmla="*/ 0 h 1200329"/>
              <a:gd name="connsiteX2" fmla="*/ 1349829 w 5399316"/>
              <a:gd name="connsiteY2" fmla="*/ 0 h 1200329"/>
              <a:gd name="connsiteX3" fmla="*/ 2132730 w 5399316"/>
              <a:gd name="connsiteY3" fmla="*/ 0 h 1200329"/>
              <a:gd name="connsiteX4" fmla="*/ 2645665 w 5399316"/>
              <a:gd name="connsiteY4" fmla="*/ 0 h 1200329"/>
              <a:gd name="connsiteX5" fmla="*/ 3320579 w 5399316"/>
              <a:gd name="connsiteY5" fmla="*/ 0 h 1200329"/>
              <a:gd name="connsiteX6" fmla="*/ 4103480 w 5399316"/>
              <a:gd name="connsiteY6" fmla="*/ 0 h 1200329"/>
              <a:gd name="connsiteX7" fmla="*/ 4724402 w 5399316"/>
              <a:gd name="connsiteY7" fmla="*/ 0 h 1200329"/>
              <a:gd name="connsiteX8" fmla="*/ 5399316 w 5399316"/>
              <a:gd name="connsiteY8" fmla="*/ 0 h 1200329"/>
              <a:gd name="connsiteX9" fmla="*/ 5399316 w 5399316"/>
              <a:gd name="connsiteY9" fmla="*/ 612168 h 1200329"/>
              <a:gd name="connsiteX10" fmla="*/ 5399316 w 5399316"/>
              <a:gd name="connsiteY10" fmla="*/ 1200329 h 1200329"/>
              <a:gd name="connsiteX11" fmla="*/ 4886381 w 5399316"/>
              <a:gd name="connsiteY11" fmla="*/ 1200329 h 1200329"/>
              <a:gd name="connsiteX12" fmla="*/ 4211466 w 5399316"/>
              <a:gd name="connsiteY12" fmla="*/ 1200329 h 1200329"/>
              <a:gd name="connsiteX13" fmla="*/ 3536552 w 5399316"/>
              <a:gd name="connsiteY13" fmla="*/ 1200329 h 1200329"/>
              <a:gd name="connsiteX14" fmla="*/ 3023617 w 5399316"/>
              <a:gd name="connsiteY14" fmla="*/ 1200329 h 1200329"/>
              <a:gd name="connsiteX15" fmla="*/ 2402696 w 5399316"/>
              <a:gd name="connsiteY15" fmla="*/ 1200329 h 1200329"/>
              <a:gd name="connsiteX16" fmla="*/ 1781774 w 5399316"/>
              <a:gd name="connsiteY16" fmla="*/ 1200329 h 1200329"/>
              <a:gd name="connsiteX17" fmla="*/ 998873 w 5399316"/>
              <a:gd name="connsiteY17" fmla="*/ 1200329 h 1200329"/>
              <a:gd name="connsiteX18" fmla="*/ 0 w 5399316"/>
              <a:gd name="connsiteY18" fmla="*/ 1200329 h 1200329"/>
              <a:gd name="connsiteX19" fmla="*/ 0 w 5399316"/>
              <a:gd name="connsiteY19" fmla="*/ 612168 h 1200329"/>
              <a:gd name="connsiteX20" fmla="*/ 0 w 5399316"/>
              <a:gd name="connsiteY2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99316" h="1200329" extrusionOk="0">
                <a:moveTo>
                  <a:pt x="0" y="0"/>
                </a:moveTo>
                <a:cubicBezTo>
                  <a:pt x="149693" y="27684"/>
                  <a:pt x="530246" y="27153"/>
                  <a:pt x="728908" y="0"/>
                </a:cubicBezTo>
                <a:cubicBezTo>
                  <a:pt x="927570" y="-27153"/>
                  <a:pt x="1207718" y="11174"/>
                  <a:pt x="1349829" y="0"/>
                </a:cubicBezTo>
                <a:cubicBezTo>
                  <a:pt x="1491940" y="-11174"/>
                  <a:pt x="1944932" y="32569"/>
                  <a:pt x="2132730" y="0"/>
                </a:cubicBezTo>
                <a:cubicBezTo>
                  <a:pt x="2320528" y="-32569"/>
                  <a:pt x="2515064" y="-24919"/>
                  <a:pt x="2645665" y="0"/>
                </a:cubicBezTo>
                <a:cubicBezTo>
                  <a:pt x="2776266" y="24919"/>
                  <a:pt x="3022424" y="-21465"/>
                  <a:pt x="3320579" y="0"/>
                </a:cubicBezTo>
                <a:cubicBezTo>
                  <a:pt x="3618734" y="21465"/>
                  <a:pt x="3755638" y="15999"/>
                  <a:pt x="4103480" y="0"/>
                </a:cubicBezTo>
                <a:cubicBezTo>
                  <a:pt x="4451322" y="-15999"/>
                  <a:pt x="4526080" y="-24489"/>
                  <a:pt x="4724402" y="0"/>
                </a:cubicBezTo>
                <a:cubicBezTo>
                  <a:pt x="4922724" y="24489"/>
                  <a:pt x="5236766" y="-18151"/>
                  <a:pt x="5399316" y="0"/>
                </a:cubicBezTo>
                <a:cubicBezTo>
                  <a:pt x="5389677" y="274380"/>
                  <a:pt x="5426565" y="384022"/>
                  <a:pt x="5399316" y="612168"/>
                </a:cubicBezTo>
                <a:cubicBezTo>
                  <a:pt x="5372067" y="840314"/>
                  <a:pt x="5405012" y="1067528"/>
                  <a:pt x="5399316" y="1200329"/>
                </a:cubicBezTo>
                <a:cubicBezTo>
                  <a:pt x="5193476" y="1218877"/>
                  <a:pt x="5058563" y="1225784"/>
                  <a:pt x="4886381" y="1200329"/>
                </a:cubicBezTo>
                <a:cubicBezTo>
                  <a:pt x="4714199" y="1174874"/>
                  <a:pt x="4517256" y="1207896"/>
                  <a:pt x="4211466" y="1200329"/>
                </a:cubicBezTo>
                <a:cubicBezTo>
                  <a:pt x="3905677" y="1192762"/>
                  <a:pt x="3743984" y="1189097"/>
                  <a:pt x="3536552" y="1200329"/>
                </a:cubicBezTo>
                <a:cubicBezTo>
                  <a:pt x="3329120" y="1211561"/>
                  <a:pt x="3204628" y="1176668"/>
                  <a:pt x="3023617" y="1200329"/>
                </a:cubicBezTo>
                <a:cubicBezTo>
                  <a:pt x="2842607" y="1223990"/>
                  <a:pt x="2584665" y="1220876"/>
                  <a:pt x="2402696" y="1200329"/>
                </a:cubicBezTo>
                <a:cubicBezTo>
                  <a:pt x="2220727" y="1179782"/>
                  <a:pt x="2001863" y="1215341"/>
                  <a:pt x="1781774" y="1200329"/>
                </a:cubicBezTo>
                <a:cubicBezTo>
                  <a:pt x="1561685" y="1185317"/>
                  <a:pt x="1346568" y="1182801"/>
                  <a:pt x="998873" y="1200329"/>
                </a:cubicBezTo>
                <a:cubicBezTo>
                  <a:pt x="651178" y="1217857"/>
                  <a:pt x="307238" y="1217310"/>
                  <a:pt x="0" y="1200329"/>
                </a:cubicBezTo>
                <a:cubicBezTo>
                  <a:pt x="-13544" y="939067"/>
                  <a:pt x="-1599" y="855829"/>
                  <a:pt x="0" y="612168"/>
                </a:cubicBezTo>
                <a:cubicBezTo>
                  <a:pt x="1599" y="368507"/>
                  <a:pt x="-23867" y="228524"/>
                  <a:pt x="0" y="0"/>
                </a:cubicBezTo>
                <a:close/>
              </a:path>
            </a:pathLst>
          </a:custGeom>
          <a:noFill/>
          <a:ln>
            <a:solidFill>
              <a:srgbClr val="E30311"/>
            </a:solidFill>
            <a:extLst>
              <a:ext uri="{C807C97D-BFC1-408E-A445-0C87EB9F89A2}">
                <ask:lineSketchStyleProps xmlns:ask="http://schemas.microsoft.com/office/drawing/2018/sketchyshapes" sd="1363887920">
                  <a:prstGeom prst="rect">
                    <a:avLst/>
                  </a:prstGeom>
                  <ask:type>
                    <ask:lineSketchFreehand/>
                  </ask:type>
                </ask:lineSketchStyleProps>
              </a:ext>
            </a:extLst>
          </a:ln>
        </p:spPr>
        <p:txBody>
          <a:bodyPr wrap="square" rtlCol="0">
            <a:spAutoFit/>
          </a:bodyPr>
          <a:lstStyle/>
          <a:p>
            <a:r>
              <a:rPr lang="en-GB" dirty="0"/>
              <a:t>Our Mental Health and Debt pilot supported 77 people to manage debt better, resulting in a fall of council tax and rent arrears of £22,000 as well as maximising resident income (</a:t>
            </a:r>
            <a:r>
              <a:rPr lang="en-GB" dirty="0" err="1"/>
              <a:t>eg</a:t>
            </a:r>
            <a:r>
              <a:rPr lang="en-GB" dirty="0"/>
              <a:t> benefits).</a:t>
            </a:r>
          </a:p>
        </p:txBody>
      </p:sp>
    </p:spTree>
    <p:extLst>
      <p:ext uri="{BB962C8B-B14F-4D97-AF65-F5344CB8AC3E}">
        <p14:creationId xmlns:p14="http://schemas.microsoft.com/office/powerpoint/2010/main" val="234250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What does the briefing cover?</a:t>
            </a:r>
          </a:p>
        </p:txBody>
      </p:sp>
      <p:sp>
        <p:nvSpPr>
          <p:cNvPr id="3" name="TextBox 2">
            <a:extLst>
              <a:ext uri="{FF2B5EF4-FFF2-40B4-BE49-F238E27FC236}">
                <a16:creationId xmlns:a16="http://schemas.microsoft.com/office/drawing/2014/main" id="{E82612DB-4483-B937-4C25-33090EAA0413}"/>
              </a:ext>
            </a:extLst>
          </p:cNvPr>
          <p:cNvSpPr txBox="1"/>
          <p:nvPr/>
        </p:nvSpPr>
        <p:spPr>
          <a:xfrm>
            <a:off x="483749" y="1085108"/>
            <a:ext cx="10791706" cy="4416594"/>
          </a:xfrm>
          <a:custGeom>
            <a:avLst/>
            <a:gdLst>
              <a:gd name="connsiteX0" fmla="*/ 0 w 10791706"/>
              <a:gd name="connsiteY0" fmla="*/ 0 h 4416594"/>
              <a:gd name="connsiteX1" fmla="*/ 350730 w 10791706"/>
              <a:gd name="connsiteY1" fmla="*/ 0 h 4416594"/>
              <a:gd name="connsiteX2" fmla="*/ 809378 w 10791706"/>
              <a:gd name="connsiteY2" fmla="*/ 0 h 4416594"/>
              <a:gd name="connsiteX3" fmla="*/ 1160108 w 10791706"/>
              <a:gd name="connsiteY3" fmla="*/ 0 h 4416594"/>
              <a:gd name="connsiteX4" fmla="*/ 2050424 w 10791706"/>
              <a:gd name="connsiteY4" fmla="*/ 0 h 4416594"/>
              <a:gd name="connsiteX5" fmla="*/ 2724906 w 10791706"/>
              <a:gd name="connsiteY5" fmla="*/ 0 h 4416594"/>
              <a:gd name="connsiteX6" fmla="*/ 3399387 w 10791706"/>
              <a:gd name="connsiteY6" fmla="*/ 0 h 4416594"/>
              <a:gd name="connsiteX7" fmla="*/ 4289703 w 10791706"/>
              <a:gd name="connsiteY7" fmla="*/ 0 h 4416594"/>
              <a:gd name="connsiteX8" fmla="*/ 5180019 w 10791706"/>
              <a:gd name="connsiteY8" fmla="*/ 0 h 4416594"/>
              <a:gd name="connsiteX9" fmla="*/ 5962418 w 10791706"/>
              <a:gd name="connsiteY9" fmla="*/ 0 h 4416594"/>
              <a:gd name="connsiteX10" fmla="*/ 6313148 w 10791706"/>
              <a:gd name="connsiteY10" fmla="*/ 0 h 4416594"/>
              <a:gd name="connsiteX11" fmla="*/ 7203464 w 10791706"/>
              <a:gd name="connsiteY11" fmla="*/ 0 h 4416594"/>
              <a:gd name="connsiteX12" fmla="*/ 7662111 w 10791706"/>
              <a:gd name="connsiteY12" fmla="*/ 0 h 4416594"/>
              <a:gd name="connsiteX13" fmla="*/ 8336593 w 10791706"/>
              <a:gd name="connsiteY13" fmla="*/ 0 h 4416594"/>
              <a:gd name="connsiteX14" fmla="*/ 9118992 w 10791706"/>
              <a:gd name="connsiteY14" fmla="*/ 0 h 4416594"/>
              <a:gd name="connsiteX15" fmla="*/ 9577639 w 10791706"/>
              <a:gd name="connsiteY15" fmla="*/ 0 h 4416594"/>
              <a:gd name="connsiteX16" fmla="*/ 10036287 w 10791706"/>
              <a:gd name="connsiteY16" fmla="*/ 0 h 4416594"/>
              <a:gd name="connsiteX17" fmla="*/ 10791706 w 10791706"/>
              <a:gd name="connsiteY17" fmla="*/ 0 h 4416594"/>
              <a:gd name="connsiteX18" fmla="*/ 10791706 w 10791706"/>
              <a:gd name="connsiteY18" fmla="*/ 675108 h 4416594"/>
              <a:gd name="connsiteX19" fmla="*/ 10791706 w 10791706"/>
              <a:gd name="connsiteY19" fmla="*/ 1394382 h 4416594"/>
              <a:gd name="connsiteX20" fmla="*/ 10791706 w 10791706"/>
              <a:gd name="connsiteY20" fmla="*/ 1981158 h 4416594"/>
              <a:gd name="connsiteX21" fmla="*/ 10791706 w 10791706"/>
              <a:gd name="connsiteY21" fmla="*/ 2523768 h 4416594"/>
              <a:gd name="connsiteX22" fmla="*/ 10791706 w 10791706"/>
              <a:gd name="connsiteY22" fmla="*/ 3243042 h 4416594"/>
              <a:gd name="connsiteX23" fmla="*/ 10791706 w 10791706"/>
              <a:gd name="connsiteY23" fmla="*/ 3741486 h 4416594"/>
              <a:gd name="connsiteX24" fmla="*/ 10791706 w 10791706"/>
              <a:gd name="connsiteY24" fmla="*/ 4416594 h 4416594"/>
              <a:gd name="connsiteX25" fmla="*/ 10225141 w 10791706"/>
              <a:gd name="connsiteY25" fmla="*/ 4416594 h 4416594"/>
              <a:gd name="connsiteX26" fmla="*/ 9334826 w 10791706"/>
              <a:gd name="connsiteY26" fmla="*/ 4416594 h 4416594"/>
              <a:gd name="connsiteX27" fmla="*/ 8444510 w 10791706"/>
              <a:gd name="connsiteY27" fmla="*/ 4416594 h 4416594"/>
              <a:gd name="connsiteX28" fmla="*/ 7877945 w 10791706"/>
              <a:gd name="connsiteY28" fmla="*/ 4416594 h 4416594"/>
              <a:gd name="connsiteX29" fmla="*/ 7311381 w 10791706"/>
              <a:gd name="connsiteY29" fmla="*/ 4416594 h 4416594"/>
              <a:gd name="connsiteX30" fmla="*/ 6960650 w 10791706"/>
              <a:gd name="connsiteY30" fmla="*/ 4416594 h 4416594"/>
              <a:gd name="connsiteX31" fmla="*/ 6609920 w 10791706"/>
              <a:gd name="connsiteY31" fmla="*/ 4416594 h 4416594"/>
              <a:gd name="connsiteX32" fmla="*/ 6259189 w 10791706"/>
              <a:gd name="connsiteY32" fmla="*/ 4416594 h 4416594"/>
              <a:gd name="connsiteX33" fmla="*/ 5692625 w 10791706"/>
              <a:gd name="connsiteY33" fmla="*/ 4416594 h 4416594"/>
              <a:gd name="connsiteX34" fmla="*/ 4802309 w 10791706"/>
              <a:gd name="connsiteY34" fmla="*/ 4416594 h 4416594"/>
              <a:gd name="connsiteX35" fmla="*/ 4127828 w 10791706"/>
              <a:gd name="connsiteY35" fmla="*/ 4416594 h 4416594"/>
              <a:gd name="connsiteX36" fmla="*/ 3669180 w 10791706"/>
              <a:gd name="connsiteY36" fmla="*/ 4416594 h 4416594"/>
              <a:gd name="connsiteX37" fmla="*/ 3210533 w 10791706"/>
              <a:gd name="connsiteY37" fmla="*/ 4416594 h 4416594"/>
              <a:gd name="connsiteX38" fmla="*/ 2536051 w 10791706"/>
              <a:gd name="connsiteY38" fmla="*/ 4416594 h 4416594"/>
              <a:gd name="connsiteX39" fmla="*/ 1753652 w 10791706"/>
              <a:gd name="connsiteY39" fmla="*/ 4416594 h 4416594"/>
              <a:gd name="connsiteX40" fmla="*/ 1079171 w 10791706"/>
              <a:gd name="connsiteY40" fmla="*/ 4416594 h 4416594"/>
              <a:gd name="connsiteX41" fmla="*/ 0 w 10791706"/>
              <a:gd name="connsiteY41" fmla="*/ 4416594 h 4416594"/>
              <a:gd name="connsiteX42" fmla="*/ 0 w 10791706"/>
              <a:gd name="connsiteY42" fmla="*/ 3741486 h 4416594"/>
              <a:gd name="connsiteX43" fmla="*/ 0 w 10791706"/>
              <a:gd name="connsiteY43" fmla="*/ 3066378 h 4416594"/>
              <a:gd name="connsiteX44" fmla="*/ 0 w 10791706"/>
              <a:gd name="connsiteY44" fmla="*/ 2567934 h 4416594"/>
              <a:gd name="connsiteX45" fmla="*/ 0 w 10791706"/>
              <a:gd name="connsiteY45" fmla="*/ 2069490 h 4416594"/>
              <a:gd name="connsiteX46" fmla="*/ 0 w 10791706"/>
              <a:gd name="connsiteY46" fmla="*/ 1438548 h 4416594"/>
              <a:gd name="connsiteX47" fmla="*/ 0 w 10791706"/>
              <a:gd name="connsiteY47" fmla="*/ 807606 h 4416594"/>
              <a:gd name="connsiteX48" fmla="*/ 0 w 10791706"/>
              <a:gd name="connsiteY48" fmla="*/ 0 h 441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791706" h="4416594" extrusionOk="0">
                <a:moveTo>
                  <a:pt x="0" y="0"/>
                </a:moveTo>
                <a:cubicBezTo>
                  <a:pt x="150310" y="17180"/>
                  <a:pt x="271584" y="-7824"/>
                  <a:pt x="350730" y="0"/>
                </a:cubicBezTo>
                <a:cubicBezTo>
                  <a:pt x="429876" y="7824"/>
                  <a:pt x="697196" y="-19488"/>
                  <a:pt x="809378" y="0"/>
                </a:cubicBezTo>
                <a:cubicBezTo>
                  <a:pt x="921560" y="19488"/>
                  <a:pt x="998613" y="-10782"/>
                  <a:pt x="1160108" y="0"/>
                </a:cubicBezTo>
                <a:cubicBezTo>
                  <a:pt x="1321603" y="10782"/>
                  <a:pt x="1652079" y="38364"/>
                  <a:pt x="2050424" y="0"/>
                </a:cubicBezTo>
                <a:cubicBezTo>
                  <a:pt x="2448769" y="-38364"/>
                  <a:pt x="2448130" y="15484"/>
                  <a:pt x="2724906" y="0"/>
                </a:cubicBezTo>
                <a:cubicBezTo>
                  <a:pt x="3001682" y="-15484"/>
                  <a:pt x="3155036" y="1199"/>
                  <a:pt x="3399387" y="0"/>
                </a:cubicBezTo>
                <a:cubicBezTo>
                  <a:pt x="3643738" y="-1199"/>
                  <a:pt x="3908872" y="2527"/>
                  <a:pt x="4289703" y="0"/>
                </a:cubicBezTo>
                <a:cubicBezTo>
                  <a:pt x="4670534" y="-2527"/>
                  <a:pt x="4736436" y="21273"/>
                  <a:pt x="5180019" y="0"/>
                </a:cubicBezTo>
                <a:cubicBezTo>
                  <a:pt x="5623602" y="-21273"/>
                  <a:pt x="5593087" y="-28778"/>
                  <a:pt x="5962418" y="0"/>
                </a:cubicBezTo>
                <a:cubicBezTo>
                  <a:pt x="6331749" y="28778"/>
                  <a:pt x="6175241" y="-13770"/>
                  <a:pt x="6313148" y="0"/>
                </a:cubicBezTo>
                <a:cubicBezTo>
                  <a:pt x="6451055" y="13770"/>
                  <a:pt x="6787164" y="-32592"/>
                  <a:pt x="7203464" y="0"/>
                </a:cubicBezTo>
                <a:cubicBezTo>
                  <a:pt x="7619764" y="32592"/>
                  <a:pt x="7497754" y="-14105"/>
                  <a:pt x="7662111" y="0"/>
                </a:cubicBezTo>
                <a:cubicBezTo>
                  <a:pt x="7826468" y="14105"/>
                  <a:pt x="8157910" y="30416"/>
                  <a:pt x="8336593" y="0"/>
                </a:cubicBezTo>
                <a:cubicBezTo>
                  <a:pt x="8515276" y="-30416"/>
                  <a:pt x="8780493" y="4373"/>
                  <a:pt x="9118992" y="0"/>
                </a:cubicBezTo>
                <a:cubicBezTo>
                  <a:pt x="9457491" y="-4373"/>
                  <a:pt x="9376063" y="1627"/>
                  <a:pt x="9577639" y="0"/>
                </a:cubicBezTo>
                <a:cubicBezTo>
                  <a:pt x="9779215" y="-1627"/>
                  <a:pt x="9862898" y="8416"/>
                  <a:pt x="10036287" y="0"/>
                </a:cubicBezTo>
                <a:cubicBezTo>
                  <a:pt x="10209676" y="-8416"/>
                  <a:pt x="10574946" y="25837"/>
                  <a:pt x="10791706" y="0"/>
                </a:cubicBezTo>
                <a:cubicBezTo>
                  <a:pt x="10804542" y="265971"/>
                  <a:pt x="10781435" y="484519"/>
                  <a:pt x="10791706" y="675108"/>
                </a:cubicBezTo>
                <a:cubicBezTo>
                  <a:pt x="10801977" y="865697"/>
                  <a:pt x="10782094" y="1193581"/>
                  <a:pt x="10791706" y="1394382"/>
                </a:cubicBezTo>
                <a:cubicBezTo>
                  <a:pt x="10801318" y="1595183"/>
                  <a:pt x="10798121" y="1847948"/>
                  <a:pt x="10791706" y="1981158"/>
                </a:cubicBezTo>
                <a:cubicBezTo>
                  <a:pt x="10785291" y="2114368"/>
                  <a:pt x="10804161" y="2412306"/>
                  <a:pt x="10791706" y="2523768"/>
                </a:cubicBezTo>
                <a:cubicBezTo>
                  <a:pt x="10779252" y="2635230"/>
                  <a:pt x="10763741" y="3092119"/>
                  <a:pt x="10791706" y="3243042"/>
                </a:cubicBezTo>
                <a:cubicBezTo>
                  <a:pt x="10819671" y="3393965"/>
                  <a:pt x="10801126" y="3497665"/>
                  <a:pt x="10791706" y="3741486"/>
                </a:cubicBezTo>
                <a:cubicBezTo>
                  <a:pt x="10782286" y="3985307"/>
                  <a:pt x="10761204" y="4167545"/>
                  <a:pt x="10791706" y="4416594"/>
                </a:cubicBezTo>
                <a:cubicBezTo>
                  <a:pt x="10531570" y="4421355"/>
                  <a:pt x="10491724" y="4431582"/>
                  <a:pt x="10225141" y="4416594"/>
                </a:cubicBezTo>
                <a:cubicBezTo>
                  <a:pt x="9958559" y="4401606"/>
                  <a:pt x="9558471" y="4373450"/>
                  <a:pt x="9334826" y="4416594"/>
                </a:cubicBezTo>
                <a:cubicBezTo>
                  <a:pt x="9111181" y="4459738"/>
                  <a:pt x="8690953" y="4410455"/>
                  <a:pt x="8444510" y="4416594"/>
                </a:cubicBezTo>
                <a:cubicBezTo>
                  <a:pt x="8198067" y="4422733"/>
                  <a:pt x="8092126" y="4414257"/>
                  <a:pt x="7877945" y="4416594"/>
                </a:cubicBezTo>
                <a:cubicBezTo>
                  <a:pt x="7663764" y="4418931"/>
                  <a:pt x="7446668" y="4441897"/>
                  <a:pt x="7311381" y="4416594"/>
                </a:cubicBezTo>
                <a:cubicBezTo>
                  <a:pt x="7176094" y="4391291"/>
                  <a:pt x="7101710" y="4428557"/>
                  <a:pt x="6960650" y="4416594"/>
                </a:cubicBezTo>
                <a:cubicBezTo>
                  <a:pt x="6819590" y="4404631"/>
                  <a:pt x="6687499" y="4409270"/>
                  <a:pt x="6609920" y="4416594"/>
                </a:cubicBezTo>
                <a:cubicBezTo>
                  <a:pt x="6532341" y="4423919"/>
                  <a:pt x="6365527" y="4408311"/>
                  <a:pt x="6259189" y="4416594"/>
                </a:cubicBezTo>
                <a:cubicBezTo>
                  <a:pt x="6152851" y="4424877"/>
                  <a:pt x="5809145" y="4404647"/>
                  <a:pt x="5692625" y="4416594"/>
                </a:cubicBezTo>
                <a:cubicBezTo>
                  <a:pt x="5576105" y="4428541"/>
                  <a:pt x="4988377" y="4431220"/>
                  <a:pt x="4802309" y="4416594"/>
                </a:cubicBezTo>
                <a:cubicBezTo>
                  <a:pt x="4616241" y="4401968"/>
                  <a:pt x="4363213" y="4429744"/>
                  <a:pt x="4127828" y="4416594"/>
                </a:cubicBezTo>
                <a:cubicBezTo>
                  <a:pt x="3892443" y="4403444"/>
                  <a:pt x="3875070" y="4420822"/>
                  <a:pt x="3669180" y="4416594"/>
                </a:cubicBezTo>
                <a:cubicBezTo>
                  <a:pt x="3463290" y="4412366"/>
                  <a:pt x="3370116" y="4424522"/>
                  <a:pt x="3210533" y="4416594"/>
                </a:cubicBezTo>
                <a:cubicBezTo>
                  <a:pt x="3050950" y="4408666"/>
                  <a:pt x="2865684" y="4394047"/>
                  <a:pt x="2536051" y="4416594"/>
                </a:cubicBezTo>
                <a:cubicBezTo>
                  <a:pt x="2206418" y="4439141"/>
                  <a:pt x="1939769" y="4392250"/>
                  <a:pt x="1753652" y="4416594"/>
                </a:cubicBezTo>
                <a:cubicBezTo>
                  <a:pt x="1567535" y="4440938"/>
                  <a:pt x="1234480" y="4431546"/>
                  <a:pt x="1079171" y="4416594"/>
                </a:cubicBezTo>
                <a:cubicBezTo>
                  <a:pt x="923862" y="4401642"/>
                  <a:pt x="466650" y="4440712"/>
                  <a:pt x="0" y="4416594"/>
                </a:cubicBezTo>
                <a:cubicBezTo>
                  <a:pt x="-16102" y="4266044"/>
                  <a:pt x="-3472" y="3943912"/>
                  <a:pt x="0" y="3741486"/>
                </a:cubicBezTo>
                <a:cubicBezTo>
                  <a:pt x="3472" y="3539060"/>
                  <a:pt x="-21296" y="3287865"/>
                  <a:pt x="0" y="3066378"/>
                </a:cubicBezTo>
                <a:cubicBezTo>
                  <a:pt x="21296" y="2844891"/>
                  <a:pt x="1378" y="2692315"/>
                  <a:pt x="0" y="2567934"/>
                </a:cubicBezTo>
                <a:cubicBezTo>
                  <a:pt x="-1378" y="2443553"/>
                  <a:pt x="5253" y="2218442"/>
                  <a:pt x="0" y="2069490"/>
                </a:cubicBezTo>
                <a:cubicBezTo>
                  <a:pt x="-5253" y="1920538"/>
                  <a:pt x="-27259" y="1568229"/>
                  <a:pt x="0" y="1438548"/>
                </a:cubicBezTo>
                <a:cubicBezTo>
                  <a:pt x="27259" y="1308867"/>
                  <a:pt x="-20521" y="1101026"/>
                  <a:pt x="0" y="807606"/>
                </a:cubicBezTo>
                <a:cubicBezTo>
                  <a:pt x="20521" y="514186"/>
                  <a:pt x="-24868" y="246432"/>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marL="342900" indent="-342900">
              <a:spcBef>
                <a:spcPts val="600"/>
              </a:spcBef>
              <a:spcAft>
                <a:spcPts val="600"/>
              </a:spcAft>
              <a:buAutoNum type="arabicPeriod"/>
            </a:pPr>
            <a:r>
              <a:rPr lang="en-GB" dirty="0"/>
              <a:t>What are localities?</a:t>
            </a:r>
          </a:p>
          <a:p>
            <a:pPr marL="800100" lvl="1" indent="-342900">
              <a:spcAft>
                <a:spcPts val="600"/>
              </a:spcAft>
              <a:buAutoNum type="arabicPeriod"/>
            </a:pPr>
            <a:r>
              <a:rPr lang="en-GB" dirty="0"/>
              <a:t>What is localities working</a:t>
            </a:r>
          </a:p>
          <a:p>
            <a:pPr marL="800100" lvl="1" indent="-342900">
              <a:spcAft>
                <a:spcPts val="600"/>
              </a:spcAft>
              <a:buFontTx/>
              <a:buAutoNum type="arabicPeriod"/>
            </a:pPr>
            <a:r>
              <a:rPr lang="en-GB" dirty="0"/>
              <a:t>Community hubs</a:t>
            </a:r>
          </a:p>
          <a:p>
            <a:pPr marL="800100" lvl="1" indent="-342900">
              <a:spcAft>
                <a:spcPts val="600"/>
              </a:spcAft>
              <a:buAutoNum type="arabicPeriod"/>
            </a:pPr>
            <a:r>
              <a:rPr lang="en-GB" dirty="0"/>
              <a:t>Information, advice and guidance </a:t>
            </a:r>
          </a:p>
          <a:p>
            <a:pPr marL="800100" lvl="1" indent="-342900">
              <a:spcAft>
                <a:spcPts val="600"/>
              </a:spcAft>
              <a:buAutoNum type="arabicPeriod"/>
            </a:pPr>
            <a:r>
              <a:rPr lang="en-GB" dirty="0"/>
              <a:t>Early help </a:t>
            </a:r>
          </a:p>
          <a:p>
            <a:pPr marL="342900" indent="-342900">
              <a:spcBef>
                <a:spcPts val="600"/>
              </a:spcBef>
              <a:spcAft>
                <a:spcPts val="600"/>
              </a:spcAft>
              <a:buAutoNum type="arabicPeriod"/>
            </a:pPr>
            <a:r>
              <a:rPr lang="en-GB" dirty="0"/>
              <a:t>Why localities?</a:t>
            </a:r>
          </a:p>
          <a:p>
            <a:pPr marL="800100" lvl="1" indent="-342900">
              <a:spcAft>
                <a:spcPts val="600"/>
              </a:spcAft>
              <a:buAutoNum type="arabicPeriod"/>
            </a:pPr>
            <a:r>
              <a:rPr lang="en-GB" dirty="0"/>
              <a:t>Objectives</a:t>
            </a:r>
          </a:p>
          <a:p>
            <a:pPr marL="800100" lvl="1" indent="-342900">
              <a:spcAft>
                <a:spcPts val="600"/>
              </a:spcAft>
              <a:buAutoNum type="arabicPeriod"/>
            </a:pPr>
            <a:r>
              <a:rPr lang="en-GB" dirty="0"/>
              <a:t>Drivers for change</a:t>
            </a:r>
          </a:p>
          <a:p>
            <a:pPr marL="800100" lvl="1" indent="-342900">
              <a:spcAft>
                <a:spcPts val="600"/>
              </a:spcAft>
              <a:buAutoNum type="arabicPeriod"/>
            </a:pPr>
            <a:r>
              <a:rPr lang="en-GB" dirty="0"/>
              <a:t>Why localities working</a:t>
            </a:r>
          </a:p>
          <a:p>
            <a:pPr marL="342900" indent="-342900">
              <a:spcBef>
                <a:spcPts val="600"/>
              </a:spcBef>
              <a:spcAft>
                <a:spcPts val="600"/>
              </a:spcAft>
              <a:buAutoNum type="arabicPeriod"/>
            </a:pPr>
            <a:r>
              <a:rPr lang="en-GB" dirty="0"/>
              <a:t>What is the Localities Programme?</a:t>
            </a:r>
          </a:p>
          <a:p>
            <a:pPr marL="800100" lvl="1" indent="-342900">
              <a:spcAft>
                <a:spcPts val="600"/>
              </a:spcAft>
              <a:buAutoNum type="arabicPeriod"/>
            </a:pPr>
            <a:r>
              <a:rPr lang="en-GB" dirty="0"/>
              <a:t>Key areas of focus</a:t>
            </a:r>
          </a:p>
          <a:p>
            <a:pPr marL="800100" lvl="1" indent="-342900">
              <a:spcAft>
                <a:spcPts val="600"/>
              </a:spcAft>
              <a:buFontTx/>
              <a:buAutoNum type="arabicPeriod"/>
            </a:pPr>
            <a:r>
              <a:rPr lang="en-GB" dirty="0"/>
              <a:t>Cross-cutting workstreams </a:t>
            </a:r>
          </a:p>
        </p:txBody>
      </p:sp>
    </p:spTree>
    <p:extLst>
      <p:ext uri="{BB962C8B-B14F-4D97-AF65-F5344CB8AC3E}">
        <p14:creationId xmlns:p14="http://schemas.microsoft.com/office/powerpoint/2010/main" val="1117957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408976" y="472678"/>
            <a:ext cx="5029799"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500" b="1" dirty="0">
                <a:solidFill>
                  <a:schemeClr val="bg1"/>
                </a:solidFill>
                <a:cs typeface="Arial"/>
              </a:rPr>
              <a:t>What is the Localities </a:t>
            </a:r>
            <a:r>
              <a:rPr lang="en-US" sz="4500" b="1" dirty="0" err="1">
                <a:solidFill>
                  <a:schemeClr val="bg1"/>
                </a:solidFill>
                <a:cs typeface="Arial"/>
              </a:rPr>
              <a:t>Programme</a:t>
            </a:r>
            <a:r>
              <a:rPr lang="en-US" sz="4500" b="1" dirty="0">
                <a:solidFill>
                  <a:schemeClr val="bg1"/>
                </a:solidFill>
                <a:cs typeface="Arial"/>
              </a:rPr>
              <a:t>?</a:t>
            </a:r>
          </a:p>
        </p:txBody>
      </p:sp>
    </p:spTree>
    <p:extLst>
      <p:ext uri="{BB962C8B-B14F-4D97-AF65-F5344CB8AC3E}">
        <p14:creationId xmlns:p14="http://schemas.microsoft.com/office/powerpoint/2010/main" val="201968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Vision and objectives</a:t>
            </a:r>
          </a:p>
        </p:txBody>
      </p:sp>
      <p:sp>
        <p:nvSpPr>
          <p:cNvPr id="3" name="TextBox 2">
            <a:extLst>
              <a:ext uri="{FF2B5EF4-FFF2-40B4-BE49-F238E27FC236}">
                <a16:creationId xmlns:a16="http://schemas.microsoft.com/office/drawing/2014/main" id="{E82612DB-4483-B937-4C25-33090EAA0413}"/>
              </a:ext>
            </a:extLst>
          </p:cNvPr>
          <p:cNvSpPr txBox="1"/>
          <p:nvPr/>
        </p:nvSpPr>
        <p:spPr>
          <a:xfrm>
            <a:off x="483749" y="1085108"/>
            <a:ext cx="10791706" cy="5056256"/>
          </a:xfrm>
          <a:custGeom>
            <a:avLst/>
            <a:gdLst>
              <a:gd name="connsiteX0" fmla="*/ 0 w 10791706"/>
              <a:gd name="connsiteY0" fmla="*/ 0 h 5056256"/>
              <a:gd name="connsiteX1" fmla="*/ 350730 w 10791706"/>
              <a:gd name="connsiteY1" fmla="*/ 0 h 5056256"/>
              <a:gd name="connsiteX2" fmla="*/ 809378 w 10791706"/>
              <a:gd name="connsiteY2" fmla="*/ 0 h 5056256"/>
              <a:gd name="connsiteX3" fmla="*/ 1160108 w 10791706"/>
              <a:gd name="connsiteY3" fmla="*/ 0 h 5056256"/>
              <a:gd name="connsiteX4" fmla="*/ 2050424 w 10791706"/>
              <a:gd name="connsiteY4" fmla="*/ 0 h 5056256"/>
              <a:gd name="connsiteX5" fmla="*/ 2724906 w 10791706"/>
              <a:gd name="connsiteY5" fmla="*/ 0 h 5056256"/>
              <a:gd name="connsiteX6" fmla="*/ 3399387 w 10791706"/>
              <a:gd name="connsiteY6" fmla="*/ 0 h 5056256"/>
              <a:gd name="connsiteX7" fmla="*/ 4289703 w 10791706"/>
              <a:gd name="connsiteY7" fmla="*/ 0 h 5056256"/>
              <a:gd name="connsiteX8" fmla="*/ 5180019 w 10791706"/>
              <a:gd name="connsiteY8" fmla="*/ 0 h 5056256"/>
              <a:gd name="connsiteX9" fmla="*/ 5962418 w 10791706"/>
              <a:gd name="connsiteY9" fmla="*/ 0 h 5056256"/>
              <a:gd name="connsiteX10" fmla="*/ 6313148 w 10791706"/>
              <a:gd name="connsiteY10" fmla="*/ 0 h 5056256"/>
              <a:gd name="connsiteX11" fmla="*/ 7203464 w 10791706"/>
              <a:gd name="connsiteY11" fmla="*/ 0 h 5056256"/>
              <a:gd name="connsiteX12" fmla="*/ 7662111 w 10791706"/>
              <a:gd name="connsiteY12" fmla="*/ 0 h 5056256"/>
              <a:gd name="connsiteX13" fmla="*/ 8336593 w 10791706"/>
              <a:gd name="connsiteY13" fmla="*/ 0 h 5056256"/>
              <a:gd name="connsiteX14" fmla="*/ 9118992 w 10791706"/>
              <a:gd name="connsiteY14" fmla="*/ 0 h 5056256"/>
              <a:gd name="connsiteX15" fmla="*/ 9577639 w 10791706"/>
              <a:gd name="connsiteY15" fmla="*/ 0 h 5056256"/>
              <a:gd name="connsiteX16" fmla="*/ 10036287 w 10791706"/>
              <a:gd name="connsiteY16" fmla="*/ 0 h 5056256"/>
              <a:gd name="connsiteX17" fmla="*/ 10791706 w 10791706"/>
              <a:gd name="connsiteY17" fmla="*/ 0 h 5056256"/>
              <a:gd name="connsiteX18" fmla="*/ 10791706 w 10791706"/>
              <a:gd name="connsiteY18" fmla="*/ 682595 h 5056256"/>
              <a:gd name="connsiteX19" fmla="*/ 10791706 w 10791706"/>
              <a:gd name="connsiteY19" fmla="*/ 1415752 h 5056256"/>
              <a:gd name="connsiteX20" fmla="*/ 10791706 w 10791706"/>
              <a:gd name="connsiteY20" fmla="*/ 1997221 h 5056256"/>
              <a:gd name="connsiteX21" fmla="*/ 10791706 w 10791706"/>
              <a:gd name="connsiteY21" fmla="*/ 2528128 h 5056256"/>
              <a:gd name="connsiteX22" fmla="*/ 10791706 w 10791706"/>
              <a:gd name="connsiteY22" fmla="*/ 3261285 h 5056256"/>
              <a:gd name="connsiteX23" fmla="*/ 10791706 w 10791706"/>
              <a:gd name="connsiteY23" fmla="*/ 3741629 h 5056256"/>
              <a:gd name="connsiteX24" fmla="*/ 10791706 w 10791706"/>
              <a:gd name="connsiteY24" fmla="*/ 4272536 h 5056256"/>
              <a:gd name="connsiteX25" fmla="*/ 10791706 w 10791706"/>
              <a:gd name="connsiteY25" fmla="*/ 5056256 h 5056256"/>
              <a:gd name="connsiteX26" fmla="*/ 10117224 w 10791706"/>
              <a:gd name="connsiteY26" fmla="*/ 5056256 h 5056256"/>
              <a:gd name="connsiteX27" fmla="*/ 9226909 w 10791706"/>
              <a:gd name="connsiteY27" fmla="*/ 5056256 h 5056256"/>
              <a:gd name="connsiteX28" fmla="*/ 8660344 w 10791706"/>
              <a:gd name="connsiteY28" fmla="*/ 5056256 h 5056256"/>
              <a:gd name="connsiteX29" fmla="*/ 8093780 w 10791706"/>
              <a:gd name="connsiteY29" fmla="*/ 5056256 h 5056256"/>
              <a:gd name="connsiteX30" fmla="*/ 7743049 w 10791706"/>
              <a:gd name="connsiteY30" fmla="*/ 5056256 h 5056256"/>
              <a:gd name="connsiteX31" fmla="*/ 7392319 w 10791706"/>
              <a:gd name="connsiteY31" fmla="*/ 5056256 h 5056256"/>
              <a:gd name="connsiteX32" fmla="*/ 7041588 w 10791706"/>
              <a:gd name="connsiteY32" fmla="*/ 5056256 h 5056256"/>
              <a:gd name="connsiteX33" fmla="*/ 6475024 w 10791706"/>
              <a:gd name="connsiteY33" fmla="*/ 5056256 h 5056256"/>
              <a:gd name="connsiteX34" fmla="*/ 5584708 w 10791706"/>
              <a:gd name="connsiteY34" fmla="*/ 5056256 h 5056256"/>
              <a:gd name="connsiteX35" fmla="*/ 4910226 w 10791706"/>
              <a:gd name="connsiteY35" fmla="*/ 5056256 h 5056256"/>
              <a:gd name="connsiteX36" fmla="*/ 4451579 w 10791706"/>
              <a:gd name="connsiteY36" fmla="*/ 5056256 h 5056256"/>
              <a:gd name="connsiteX37" fmla="*/ 3992931 w 10791706"/>
              <a:gd name="connsiteY37" fmla="*/ 5056256 h 5056256"/>
              <a:gd name="connsiteX38" fmla="*/ 3318450 w 10791706"/>
              <a:gd name="connsiteY38" fmla="*/ 5056256 h 5056256"/>
              <a:gd name="connsiteX39" fmla="*/ 2536051 w 10791706"/>
              <a:gd name="connsiteY39" fmla="*/ 5056256 h 5056256"/>
              <a:gd name="connsiteX40" fmla="*/ 1861569 w 10791706"/>
              <a:gd name="connsiteY40" fmla="*/ 5056256 h 5056256"/>
              <a:gd name="connsiteX41" fmla="*/ 1295005 w 10791706"/>
              <a:gd name="connsiteY41" fmla="*/ 5056256 h 5056256"/>
              <a:gd name="connsiteX42" fmla="*/ 0 w 10791706"/>
              <a:gd name="connsiteY42" fmla="*/ 5056256 h 5056256"/>
              <a:gd name="connsiteX43" fmla="*/ 0 w 10791706"/>
              <a:gd name="connsiteY43" fmla="*/ 4575912 h 5056256"/>
              <a:gd name="connsiteX44" fmla="*/ 0 w 10791706"/>
              <a:gd name="connsiteY44" fmla="*/ 4095567 h 5056256"/>
              <a:gd name="connsiteX45" fmla="*/ 0 w 10791706"/>
              <a:gd name="connsiteY45" fmla="*/ 3615223 h 5056256"/>
              <a:gd name="connsiteX46" fmla="*/ 0 w 10791706"/>
              <a:gd name="connsiteY46" fmla="*/ 2983191 h 5056256"/>
              <a:gd name="connsiteX47" fmla="*/ 0 w 10791706"/>
              <a:gd name="connsiteY47" fmla="*/ 2351159 h 5056256"/>
              <a:gd name="connsiteX48" fmla="*/ 0 w 10791706"/>
              <a:gd name="connsiteY48" fmla="*/ 1719127 h 5056256"/>
              <a:gd name="connsiteX49" fmla="*/ 0 w 10791706"/>
              <a:gd name="connsiteY49" fmla="*/ 1238783 h 5056256"/>
              <a:gd name="connsiteX50" fmla="*/ 0 w 10791706"/>
              <a:gd name="connsiteY50" fmla="*/ 606751 h 5056256"/>
              <a:gd name="connsiteX51" fmla="*/ 0 w 10791706"/>
              <a:gd name="connsiteY51" fmla="*/ 0 h 505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91706" h="5056256" extrusionOk="0">
                <a:moveTo>
                  <a:pt x="0" y="0"/>
                </a:moveTo>
                <a:cubicBezTo>
                  <a:pt x="150310" y="17180"/>
                  <a:pt x="271584" y="-7824"/>
                  <a:pt x="350730" y="0"/>
                </a:cubicBezTo>
                <a:cubicBezTo>
                  <a:pt x="429876" y="7824"/>
                  <a:pt x="697196" y="-19488"/>
                  <a:pt x="809378" y="0"/>
                </a:cubicBezTo>
                <a:cubicBezTo>
                  <a:pt x="921560" y="19488"/>
                  <a:pt x="998613" y="-10782"/>
                  <a:pt x="1160108" y="0"/>
                </a:cubicBezTo>
                <a:cubicBezTo>
                  <a:pt x="1321603" y="10782"/>
                  <a:pt x="1652079" y="38364"/>
                  <a:pt x="2050424" y="0"/>
                </a:cubicBezTo>
                <a:cubicBezTo>
                  <a:pt x="2448769" y="-38364"/>
                  <a:pt x="2448130" y="15484"/>
                  <a:pt x="2724906" y="0"/>
                </a:cubicBezTo>
                <a:cubicBezTo>
                  <a:pt x="3001682" y="-15484"/>
                  <a:pt x="3155036" y="1199"/>
                  <a:pt x="3399387" y="0"/>
                </a:cubicBezTo>
                <a:cubicBezTo>
                  <a:pt x="3643738" y="-1199"/>
                  <a:pt x="3908872" y="2527"/>
                  <a:pt x="4289703" y="0"/>
                </a:cubicBezTo>
                <a:cubicBezTo>
                  <a:pt x="4670534" y="-2527"/>
                  <a:pt x="4736436" y="21273"/>
                  <a:pt x="5180019" y="0"/>
                </a:cubicBezTo>
                <a:cubicBezTo>
                  <a:pt x="5623602" y="-21273"/>
                  <a:pt x="5593087" y="-28778"/>
                  <a:pt x="5962418" y="0"/>
                </a:cubicBezTo>
                <a:cubicBezTo>
                  <a:pt x="6331749" y="28778"/>
                  <a:pt x="6175241" y="-13770"/>
                  <a:pt x="6313148" y="0"/>
                </a:cubicBezTo>
                <a:cubicBezTo>
                  <a:pt x="6451055" y="13770"/>
                  <a:pt x="6787164" y="-32592"/>
                  <a:pt x="7203464" y="0"/>
                </a:cubicBezTo>
                <a:cubicBezTo>
                  <a:pt x="7619764" y="32592"/>
                  <a:pt x="7497754" y="-14105"/>
                  <a:pt x="7662111" y="0"/>
                </a:cubicBezTo>
                <a:cubicBezTo>
                  <a:pt x="7826468" y="14105"/>
                  <a:pt x="8157910" y="30416"/>
                  <a:pt x="8336593" y="0"/>
                </a:cubicBezTo>
                <a:cubicBezTo>
                  <a:pt x="8515276" y="-30416"/>
                  <a:pt x="8780493" y="4373"/>
                  <a:pt x="9118992" y="0"/>
                </a:cubicBezTo>
                <a:cubicBezTo>
                  <a:pt x="9457491" y="-4373"/>
                  <a:pt x="9376063" y="1627"/>
                  <a:pt x="9577639" y="0"/>
                </a:cubicBezTo>
                <a:cubicBezTo>
                  <a:pt x="9779215" y="-1627"/>
                  <a:pt x="9862898" y="8416"/>
                  <a:pt x="10036287" y="0"/>
                </a:cubicBezTo>
                <a:cubicBezTo>
                  <a:pt x="10209676" y="-8416"/>
                  <a:pt x="10574946" y="25837"/>
                  <a:pt x="10791706" y="0"/>
                </a:cubicBezTo>
                <a:cubicBezTo>
                  <a:pt x="10789303" y="184341"/>
                  <a:pt x="10805408" y="359173"/>
                  <a:pt x="10791706" y="682595"/>
                </a:cubicBezTo>
                <a:cubicBezTo>
                  <a:pt x="10778004" y="1006018"/>
                  <a:pt x="10788298" y="1254696"/>
                  <a:pt x="10791706" y="1415752"/>
                </a:cubicBezTo>
                <a:cubicBezTo>
                  <a:pt x="10795114" y="1576808"/>
                  <a:pt x="10780719" y="1850249"/>
                  <a:pt x="10791706" y="1997221"/>
                </a:cubicBezTo>
                <a:cubicBezTo>
                  <a:pt x="10802693" y="2144193"/>
                  <a:pt x="10814288" y="2398834"/>
                  <a:pt x="10791706" y="2528128"/>
                </a:cubicBezTo>
                <a:cubicBezTo>
                  <a:pt x="10769124" y="2657422"/>
                  <a:pt x="10795670" y="3026428"/>
                  <a:pt x="10791706" y="3261285"/>
                </a:cubicBezTo>
                <a:cubicBezTo>
                  <a:pt x="10787742" y="3496142"/>
                  <a:pt x="10784441" y="3633597"/>
                  <a:pt x="10791706" y="3741629"/>
                </a:cubicBezTo>
                <a:cubicBezTo>
                  <a:pt x="10798971" y="3849661"/>
                  <a:pt x="10798449" y="4100083"/>
                  <a:pt x="10791706" y="4272536"/>
                </a:cubicBezTo>
                <a:cubicBezTo>
                  <a:pt x="10784963" y="4444989"/>
                  <a:pt x="10819178" y="4853201"/>
                  <a:pt x="10791706" y="5056256"/>
                </a:cubicBezTo>
                <a:cubicBezTo>
                  <a:pt x="10528205" y="5030803"/>
                  <a:pt x="10290645" y="5035726"/>
                  <a:pt x="10117224" y="5056256"/>
                </a:cubicBezTo>
                <a:cubicBezTo>
                  <a:pt x="9943803" y="5076786"/>
                  <a:pt x="9470679" y="5047490"/>
                  <a:pt x="9226909" y="5056256"/>
                </a:cubicBezTo>
                <a:cubicBezTo>
                  <a:pt x="8983139" y="5065022"/>
                  <a:pt x="8874525" y="5053919"/>
                  <a:pt x="8660344" y="5056256"/>
                </a:cubicBezTo>
                <a:cubicBezTo>
                  <a:pt x="8446163" y="5058593"/>
                  <a:pt x="8229067" y="5081559"/>
                  <a:pt x="8093780" y="5056256"/>
                </a:cubicBezTo>
                <a:cubicBezTo>
                  <a:pt x="7958493" y="5030953"/>
                  <a:pt x="7884109" y="5068219"/>
                  <a:pt x="7743049" y="5056256"/>
                </a:cubicBezTo>
                <a:cubicBezTo>
                  <a:pt x="7601989" y="5044293"/>
                  <a:pt x="7469898" y="5048932"/>
                  <a:pt x="7392319" y="5056256"/>
                </a:cubicBezTo>
                <a:cubicBezTo>
                  <a:pt x="7314740" y="5063581"/>
                  <a:pt x="7147926" y="5047973"/>
                  <a:pt x="7041588" y="5056256"/>
                </a:cubicBezTo>
                <a:cubicBezTo>
                  <a:pt x="6935250" y="5064539"/>
                  <a:pt x="6591544" y="5044309"/>
                  <a:pt x="6475024" y="5056256"/>
                </a:cubicBezTo>
                <a:cubicBezTo>
                  <a:pt x="6358504" y="5068203"/>
                  <a:pt x="5770776" y="5070882"/>
                  <a:pt x="5584708" y="5056256"/>
                </a:cubicBezTo>
                <a:cubicBezTo>
                  <a:pt x="5398640" y="5041630"/>
                  <a:pt x="5150001" y="5073891"/>
                  <a:pt x="4910226" y="5056256"/>
                </a:cubicBezTo>
                <a:cubicBezTo>
                  <a:pt x="4670451" y="5038621"/>
                  <a:pt x="4652701" y="5053490"/>
                  <a:pt x="4451579" y="5056256"/>
                </a:cubicBezTo>
                <a:cubicBezTo>
                  <a:pt x="4250457" y="5059022"/>
                  <a:pt x="4160445" y="5067713"/>
                  <a:pt x="3992931" y="5056256"/>
                </a:cubicBezTo>
                <a:cubicBezTo>
                  <a:pt x="3825417" y="5044799"/>
                  <a:pt x="3643756" y="5028620"/>
                  <a:pt x="3318450" y="5056256"/>
                </a:cubicBezTo>
                <a:cubicBezTo>
                  <a:pt x="2993144" y="5083892"/>
                  <a:pt x="2722168" y="5031912"/>
                  <a:pt x="2536051" y="5056256"/>
                </a:cubicBezTo>
                <a:cubicBezTo>
                  <a:pt x="2349934" y="5080600"/>
                  <a:pt x="2019505" y="5074812"/>
                  <a:pt x="1861569" y="5056256"/>
                </a:cubicBezTo>
                <a:cubicBezTo>
                  <a:pt x="1703633" y="5037700"/>
                  <a:pt x="1437767" y="5064215"/>
                  <a:pt x="1295005" y="5056256"/>
                </a:cubicBezTo>
                <a:cubicBezTo>
                  <a:pt x="1152243" y="5048297"/>
                  <a:pt x="365026" y="5029069"/>
                  <a:pt x="0" y="5056256"/>
                </a:cubicBezTo>
                <a:cubicBezTo>
                  <a:pt x="-2051" y="4886832"/>
                  <a:pt x="-18494" y="4754192"/>
                  <a:pt x="0" y="4575912"/>
                </a:cubicBezTo>
                <a:cubicBezTo>
                  <a:pt x="18494" y="4397632"/>
                  <a:pt x="11598" y="4215451"/>
                  <a:pt x="0" y="4095567"/>
                </a:cubicBezTo>
                <a:cubicBezTo>
                  <a:pt x="-11598" y="3975683"/>
                  <a:pt x="-7811" y="3765153"/>
                  <a:pt x="0" y="3615223"/>
                </a:cubicBezTo>
                <a:cubicBezTo>
                  <a:pt x="7811" y="3465293"/>
                  <a:pt x="26162" y="3117157"/>
                  <a:pt x="0" y="2983191"/>
                </a:cubicBezTo>
                <a:cubicBezTo>
                  <a:pt x="-26162" y="2849225"/>
                  <a:pt x="26820" y="2571920"/>
                  <a:pt x="0" y="2351159"/>
                </a:cubicBezTo>
                <a:cubicBezTo>
                  <a:pt x="-26820" y="2130398"/>
                  <a:pt x="19541" y="1922055"/>
                  <a:pt x="0" y="1719127"/>
                </a:cubicBezTo>
                <a:cubicBezTo>
                  <a:pt x="-19541" y="1516199"/>
                  <a:pt x="14854" y="1450418"/>
                  <a:pt x="0" y="1238783"/>
                </a:cubicBezTo>
                <a:cubicBezTo>
                  <a:pt x="-14854" y="1027148"/>
                  <a:pt x="20564" y="737743"/>
                  <a:pt x="0" y="606751"/>
                </a:cubicBezTo>
                <a:cubicBezTo>
                  <a:pt x="-20564" y="475759"/>
                  <a:pt x="-9745" y="159366"/>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600"/>
              </a:spcAft>
            </a:pPr>
            <a:r>
              <a:rPr lang="en-GB" sz="1800" dirty="0">
                <a:solidFill>
                  <a:schemeClr val="tx1"/>
                </a:solidFill>
              </a:rPr>
              <a:t>The right information, advice, guidance and support at the right time, in the right place, by the right people, that improves life chances, independence and resilience and ensures no one is left behind.</a:t>
            </a:r>
          </a:p>
          <a:p>
            <a:pPr marL="0" indent="0">
              <a:lnSpc>
                <a:spcPct val="132000"/>
              </a:lnSpc>
              <a:spcBef>
                <a:spcPts val="0"/>
              </a:spcBef>
              <a:spcAft>
                <a:spcPts val="300"/>
              </a:spcAft>
              <a:buNone/>
            </a:pPr>
            <a:endParaRPr lang="en-GB" sz="1800" dirty="0"/>
          </a:p>
          <a:p>
            <a:pPr marL="0" indent="0">
              <a:lnSpc>
                <a:spcPct val="132000"/>
              </a:lnSpc>
              <a:spcBef>
                <a:spcPts val="0"/>
              </a:spcBef>
              <a:spcAft>
                <a:spcPts val="300"/>
              </a:spcAft>
              <a:buNone/>
            </a:pPr>
            <a:r>
              <a:rPr lang="en-GB" sz="1800" dirty="0"/>
              <a:t>To get there:</a:t>
            </a:r>
          </a:p>
          <a:p>
            <a:pPr marL="285750" indent="-285750">
              <a:lnSpc>
                <a:spcPct val="132000"/>
              </a:lnSpc>
              <a:spcAft>
                <a:spcPts val="300"/>
              </a:spcAft>
              <a:buFont typeface="Arial" panose="020B0604020202020204" pitchFamily="34" charset="0"/>
              <a:buChar char="•"/>
            </a:pPr>
            <a:r>
              <a:rPr lang="en-GB" dirty="0"/>
              <a:t>Focusing on preventing, reducing and delaying need</a:t>
            </a:r>
          </a:p>
          <a:p>
            <a:pPr marL="285750" indent="-285750">
              <a:lnSpc>
                <a:spcPct val="132000"/>
              </a:lnSpc>
              <a:spcAft>
                <a:spcPts val="300"/>
              </a:spcAft>
              <a:buFont typeface="Arial" panose="020B0604020202020204" pitchFamily="34" charset="0"/>
              <a:buChar char="•"/>
            </a:pPr>
            <a:r>
              <a:rPr lang="en-GB" dirty="0"/>
              <a:t>Being more proactive and purposeful in how we work with each other</a:t>
            </a:r>
          </a:p>
          <a:p>
            <a:pPr marL="285750" indent="-285750">
              <a:lnSpc>
                <a:spcPct val="132000"/>
              </a:lnSpc>
              <a:spcBef>
                <a:spcPts val="0"/>
              </a:spcBef>
              <a:spcAft>
                <a:spcPts val="300"/>
              </a:spcAft>
              <a:buFont typeface="Arial" panose="020B0604020202020204" pitchFamily="34" charset="0"/>
              <a:buChar char="•"/>
            </a:pPr>
            <a:r>
              <a:rPr lang="en-GB" sz="1800" dirty="0"/>
              <a:t>Organising information, advice, guidance and support on a locality model</a:t>
            </a:r>
          </a:p>
          <a:p>
            <a:pPr marL="285750" indent="-285750">
              <a:lnSpc>
                <a:spcPct val="132000"/>
              </a:lnSpc>
              <a:spcBef>
                <a:spcPts val="0"/>
              </a:spcBef>
              <a:spcAft>
                <a:spcPts val="300"/>
              </a:spcAft>
              <a:buFont typeface="Arial" panose="020B0604020202020204" pitchFamily="34" charset="0"/>
              <a:buChar char="•"/>
            </a:pPr>
            <a:r>
              <a:rPr lang="en-GB" sz="1800" dirty="0"/>
              <a:t>Increasing collaboration across the council and with residents, communities, partners and the community and voluntary sector</a:t>
            </a:r>
          </a:p>
          <a:p>
            <a:pPr marL="285750" indent="-285750">
              <a:lnSpc>
                <a:spcPct val="132000"/>
              </a:lnSpc>
              <a:spcBef>
                <a:spcPts val="0"/>
              </a:spcBef>
              <a:spcAft>
                <a:spcPts val="300"/>
              </a:spcAft>
              <a:buFont typeface="Arial" panose="020B0604020202020204" pitchFamily="34" charset="0"/>
              <a:buChar char="•"/>
            </a:pPr>
            <a:r>
              <a:rPr lang="en-GB" sz="1800" dirty="0"/>
              <a:t>Developing and encouraging more holistic and tailored solutions</a:t>
            </a:r>
          </a:p>
          <a:p>
            <a:pPr>
              <a:spcAft>
                <a:spcPts val="1200"/>
              </a:spcAft>
            </a:pPr>
            <a:endParaRPr lang="en-GB" dirty="0"/>
          </a:p>
          <a:p>
            <a:pPr>
              <a:spcAft>
                <a:spcPts val="1200"/>
              </a:spcAft>
            </a:pPr>
            <a:r>
              <a:rPr lang="en-GB" dirty="0"/>
              <a:t>Year 1 (24/25): developing the infrastructure and key elements (hubs, locality teams, IAG offer etc)</a:t>
            </a:r>
          </a:p>
          <a:p>
            <a:pPr>
              <a:spcAft>
                <a:spcPts val="1200"/>
              </a:spcAft>
            </a:pPr>
            <a:r>
              <a:rPr lang="en-GB" dirty="0"/>
              <a:t>Year 2 (25/26): embedding the approach across the borough</a:t>
            </a:r>
          </a:p>
        </p:txBody>
      </p:sp>
    </p:spTree>
    <p:extLst>
      <p:ext uri="{BB962C8B-B14F-4D97-AF65-F5344CB8AC3E}">
        <p14:creationId xmlns:p14="http://schemas.microsoft.com/office/powerpoint/2010/main" val="137567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Key areas of focus</a:t>
            </a:r>
          </a:p>
        </p:txBody>
      </p:sp>
      <p:sp>
        <p:nvSpPr>
          <p:cNvPr id="3" name="TextBox 2">
            <a:extLst>
              <a:ext uri="{FF2B5EF4-FFF2-40B4-BE49-F238E27FC236}">
                <a16:creationId xmlns:a16="http://schemas.microsoft.com/office/drawing/2014/main" id="{E82612DB-4483-B937-4C25-33090EAA0413}"/>
              </a:ext>
            </a:extLst>
          </p:cNvPr>
          <p:cNvSpPr txBox="1"/>
          <p:nvPr/>
        </p:nvSpPr>
        <p:spPr>
          <a:xfrm>
            <a:off x="483749" y="1085108"/>
            <a:ext cx="10791706" cy="5232202"/>
          </a:xfrm>
          <a:custGeom>
            <a:avLst/>
            <a:gdLst>
              <a:gd name="connsiteX0" fmla="*/ 0 w 10791706"/>
              <a:gd name="connsiteY0" fmla="*/ 0 h 5232202"/>
              <a:gd name="connsiteX1" fmla="*/ 350730 w 10791706"/>
              <a:gd name="connsiteY1" fmla="*/ 0 h 5232202"/>
              <a:gd name="connsiteX2" fmla="*/ 809378 w 10791706"/>
              <a:gd name="connsiteY2" fmla="*/ 0 h 5232202"/>
              <a:gd name="connsiteX3" fmla="*/ 1160108 w 10791706"/>
              <a:gd name="connsiteY3" fmla="*/ 0 h 5232202"/>
              <a:gd name="connsiteX4" fmla="*/ 2050424 w 10791706"/>
              <a:gd name="connsiteY4" fmla="*/ 0 h 5232202"/>
              <a:gd name="connsiteX5" fmla="*/ 2724906 w 10791706"/>
              <a:gd name="connsiteY5" fmla="*/ 0 h 5232202"/>
              <a:gd name="connsiteX6" fmla="*/ 3399387 w 10791706"/>
              <a:gd name="connsiteY6" fmla="*/ 0 h 5232202"/>
              <a:gd name="connsiteX7" fmla="*/ 4289703 w 10791706"/>
              <a:gd name="connsiteY7" fmla="*/ 0 h 5232202"/>
              <a:gd name="connsiteX8" fmla="*/ 5180019 w 10791706"/>
              <a:gd name="connsiteY8" fmla="*/ 0 h 5232202"/>
              <a:gd name="connsiteX9" fmla="*/ 5962418 w 10791706"/>
              <a:gd name="connsiteY9" fmla="*/ 0 h 5232202"/>
              <a:gd name="connsiteX10" fmla="*/ 6313148 w 10791706"/>
              <a:gd name="connsiteY10" fmla="*/ 0 h 5232202"/>
              <a:gd name="connsiteX11" fmla="*/ 7203464 w 10791706"/>
              <a:gd name="connsiteY11" fmla="*/ 0 h 5232202"/>
              <a:gd name="connsiteX12" fmla="*/ 7662111 w 10791706"/>
              <a:gd name="connsiteY12" fmla="*/ 0 h 5232202"/>
              <a:gd name="connsiteX13" fmla="*/ 8336593 w 10791706"/>
              <a:gd name="connsiteY13" fmla="*/ 0 h 5232202"/>
              <a:gd name="connsiteX14" fmla="*/ 9118992 w 10791706"/>
              <a:gd name="connsiteY14" fmla="*/ 0 h 5232202"/>
              <a:gd name="connsiteX15" fmla="*/ 9577639 w 10791706"/>
              <a:gd name="connsiteY15" fmla="*/ 0 h 5232202"/>
              <a:gd name="connsiteX16" fmla="*/ 10036287 w 10791706"/>
              <a:gd name="connsiteY16" fmla="*/ 0 h 5232202"/>
              <a:gd name="connsiteX17" fmla="*/ 10791706 w 10791706"/>
              <a:gd name="connsiteY17" fmla="*/ 0 h 5232202"/>
              <a:gd name="connsiteX18" fmla="*/ 10791706 w 10791706"/>
              <a:gd name="connsiteY18" fmla="*/ 706347 h 5232202"/>
              <a:gd name="connsiteX19" fmla="*/ 10791706 w 10791706"/>
              <a:gd name="connsiteY19" fmla="*/ 1465017 h 5232202"/>
              <a:gd name="connsiteX20" fmla="*/ 10791706 w 10791706"/>
              <a:gd name="connsiteY20" fmla="*/ 2066720 h 5232202"/>
              <a:gd name="connsiteX21" fmla="*/ 10791706 w 10791706"/>
              <a:gd name="connsiteY21" fmla="*/ 2616101 h 5232202"/>
              <a:gd name="connsiteX22" fmla="*/ 10791706 w 10791706"/>
              <a:gd name="connsiteY22" fmla="*/ 3374770 h 5232202"/>
              <a:gd name="connsiteX23" fmla="*/ 10791706 w 10791706"/>
              <a:gd name="connsiteY23" fmla="*/ 3871829 h 5232202"/>
              <a:gd name="connsiteX24" fmla="*/ 10791706 w 10791706"/>
              <a:gd name="connsiteY24" fmla="*/ 4421211 h 5232202"/>
              <a:gd name="connsiteX25" fmla="*/ 10791706 w 10791706"/>
              <a:gd name="connsiteY25" fmla="*/ 5232202 h 5232202"/>
              <a:gd name="connsiteX26" fmla="*/ 10117224 w 10791706"/>
              <a:gd name="connsiteY26" fmla="*/ 5232202 h 5232202"/>
              <a:gd name="connsiteX27" fmla="*/ 9226909 w 10791706"/>
              <a:gd name="connsiteY27" fmla="*/ 5232202 h 5232202"/>
              <a:gd name="connsiteX28" fmla="*/ 8660344 w 10791706"/>
              <a:gd name="connsiteY28" fmla="*/ 5232202 h 5232202"/>
              <a:gd name="connsiteX29" fmla="*/ 8093780 w 10791706"/>
              <a:gd name="connsiteY29" fmla="*/ 5232202 h 5232202"/>
              <a:gd name="connsiteX30" fmla="*/ 7743049 w 10791706"/>
              <a:gd name="connsiteY30" fmla="*/ 5232202 h 5232202"/>
              <a:gd name="connsiteX31" fmla="*/ 7392319 w 10791706"/>
              <a:gd name="connsiteY31" fmla="*/ 5232202 h 5232202"/>
              <a:gd name="connsiteX32" fmla="*/ 7041588 w 10791706"/>
              <a:gd name="connsiteY32" fmla="*/ 5232202 h 5232202"/>
              <a:gd name="connsiteX33" fmla="*/ 6475024 w 10791706"/>
              <a:gd name="connsiteY33" fmla="*/ 5232202 h 5232202"/>
              <a:gd name="connsiteX34" fmla="*/ 5584708 w 10791706"/>
              <a:gd name="connsiteY34" fmla="*/ 5232202 h 5232202"/>
              <a:gd name="connsiteX35" fmla="*/ 4910226 w 10791706"/>
              <a:gd name="connsiteY35" fmla="*/ 5232202 h 5232202"/>
              <a:gd name="connsiteX36" fmla="*/ 4451579 w 10791706"/>
              <a:gd name="connsiteY36" fmla="*/ 5232202 h 5232202"/>
              <a:gd name="connsiteX37" fmla="*/ 3992931 w 10791706"/>
              <a:gd name="connsiteY37" fmla="*/ 5232202 h 5232202"/>
              <a:gd name="connsiteX38" fmla="*/ 3318450 w 10791706"/>
              <a:gd name="connsiteY38" fmla="*/ 5232202 h 5232202"/>
              <a:gd name="connsiteX39" fmla="*/ 2536051 w 10791706"/>
              <a:gd name="connsiteY39" fmla="*/ 5232202 h 5232202"/>
              <a:gd name="connsiteX40" fmla="*/ 1861569 w 10791706"/>
              <a:gd name="connsiteY40" fmla="*/ 5232202 h 5232202"/>
              <a:gd name="connsiteX41" fmla="*/ 1295005 w 10791706"/>
              <a:gd name="connsiteY41" fmla="*/ 5232202 h 5232202"/>
              <a:gd name="connsiteX42" fmla="*/ 0 w 10791706"/>
              <a:gd name="connsiteY42" fmla="*/ 5232202 h 5232202"/>
              <a:gd name="connsiteX43" fmla="*/ 0 w 10791706"/>
              <a:gd name="connsiteY43" fmla="*/ 4735143 h 5232202"/>
              <a:gd name="connsiteX44" fmla="*/ 0 w 10791706"/>
              <a:gd name="connsiteY44" fmla="*/ 4238084 h 5232202"/>
              <a:gd name="connsiteX45" fmla="*/ 0 w 10791706"/>
              <a:gd name="connsiteY45" fmla="*/ 3741024 h 5232202"/>
              <a:gd name="connsiteX46" fmla="*/ 0 w 10791706"/>
              <a:gd name="connsiteY46" fmla="*/ 3086999 h 5232202"/>
              <a:gd name="connsiteX47" fmla="*/ 0 w 10791706"/>
              <a:gd name="connsiteY47" fmla="*/ 2432974 h 5232202"/>
              <a:gd name="connsiteX48" fmla="*/ 0 w 10791706"/>
              <a:gd name="connsiteY48" fmla="*/ 1778949 h 5232202"/>
              <a:gd name="connsiteX49" fmla="*/ 0 w 10791706"/>
              <a:gd name="connsiteY49" fmla="*/ 1281889 h 5232202"/>
              <a:gd name="connsiteX50" fmla="*/ 0 w 10791706"/>
              <a:gd name="connsiteY50" fmla="*/ 627864 h 5232202"/>
              <a:gd name="connsiteX51" fmla="*/ 0 w 10791706"/>
              <a:gd name="connsiteY51" fmla="*/ 0 h 52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91706" h="5232202" extrusionOk="0">
                <a:moveTo>
                  <a:pt x="0" y="0"/>
                </a:moveTo>
                <a:cubicBezTo>
                  <a:pt x="150310" y="17180"/>
                  <a:pt x="271584" y="-7824"/>
                  <a:pt x="350730" y="0"/>
                </a:cubicBezTo>
                <a:cubicBezTo>
                  <a:pt x="429876" y="7824"/>
                  <a:pt x="697196" y="-19488"/>
                  <a:pt x="809378" y="0"/>
                </a:cubicBezTo>
                <a:cubicBezTo>
                  <a:pt x="921560" y="19488"/>
                  <a:pt x="998613" y="-10782"/>
                  <a:pt x="1160108" y="0"/>
                </a:cubicBezTo>
                <a:cubicBezTo>
                  <a:pt x="1321603" y="10782"/>
                  <a:pt x="1652079" y="38364"/>
                  <a:pt x="2050424" y="0"/>
                </a:cubicBezTo>
                <a:cubicBezTo>
                  <a:pt x="2448769" y="-38364"/>
                  <a:pt x="2448130" y="15484"/>
                  <a:pt x="2724906" y="0"/>
                </a:cubicBezTo>
                <a:cubicBezTo>
                  <a:pt x="3001682" y="-15484"/>
                  <a:pt x="3155036" y="1199"/>
                  <a:pt x="3399387" y="0"/>
                </a:cubicBezTo>
                <a:cubicBezTo>
                  <a:pt x="3643738" y="-1199"/>
                  <a:pt x="3908872" y="2527"/>
                  <a:pt x="4289703" y="0"/>
                </a:cubicBezTo>
                <a:cubicBezTo>
                  <a:pt x="4670534" y="-2527"/>
                  <a:pt x="4736436" y="21273"/>
                  <a:pt x="5180019" y="0"/>
                </a:cubicBezTo>
                <a:cubicBezTo>
                  <a:pt x="5623602" y="-21273"/>
                  <a:pt x="5593087" y="-28778"/>
                  <a:pt x="5962418" y="0"/>
                </a:cubicBezTo>
                <a:cubicBezTo>
                  <a:pt x="6331749" y="28778"/>
                  <a:pt x="6175241" y="-13770"/>
                  <a:pt x="6313148" y="0"/>
                </a:cubicBezTo>
                <a:cubicBezTo>
                  <a:pt x="6451055" y="13770"/>
                  <a:pt x="6787164" y="-32592"/>
                  <a:pt x="7203464" y="0"/>
                </a:cubicBezTo>
                <a:cubicBezTo>
                  <a:pt x="7619764" y="32592"/>
                  <a:pt x="7497754" y="-14105"/>
                  <a:pt x="7662111" y="0"/>
                </a:cubicBezTo>
                <a:cubicBezTo>
                  <a:pt x="7826468" y="14105"/>
                  <a:pt x="8157910" y="30416"/>
                  <a:pt x="8336593" y="0"/>
                </a:cubicBezTo>
                <a:cubicBezTo>
                  <a:pt x="8515276" y="-30416"/>
                  <a:pt x="8780493" y="4373"/>
                  <a:pt x="9118992" y="0"/>
                </a:cubicBezTo>
                <a:cubicBezTo>
                  <a:pt x="9457491" y="-4373"/>
                  <a:pt x="9376063" y="1627"/>
                  <a:pt x="9577639" y="0"/>
                </a:cubicBezTo>
                <a:cubicBezTo>
                  <a:pt x="9779215" y="-1627"/>
                  <a:pt x="9862898" y="8416"/>
                  <a:pt x="10036287" y="0"/>
                </a:cubicBezTo>
                <a:cubicBezTo>
                  <a:pt x="10209676" y="-8416"/>
                  <a:pt x="10574946" y="25837"/>
                  <a:pt x="10791706" y="0"/>
                </a:cubicBezTo>
                <a:cubicBezTo>
                  <a:pt x="10771277" y="322801"/>
                  <a:pt x="10774789" y="389585"/>
                  <a:pt x="10791706" y="706347"/>
                </a:cubicBezTo>
                <a:cubicBezTo>
                  <a:pt x="10808623" y="1023109"/>
                  <a:pt x="10775336" y="1092377"/>
                  <a:pt x="10791706" y="1465017"/>
                </a:cubicBezTo>
                <a:cubicBezTo>
                  <a:pt x="10808077" y="1837657"/>
                  <a:pt x="10795250" y="1901976"/>
                  <a:pt x="10791706" y="2066720"/>
                </a:cubicBezTo>
                <a:cubicBezTo>
                  <a:pt x="10788162" y="2231464"/>
                  <a:pt x="10770972" y="2458520"/>
                  <a:pt x="10791706" y="2616101"/>
                </a:cubicBezTo>
                <a:cubicBezTo>
                  <a:pt x="10812440" y="2773682"/>
                  <a:pt x="10807036" y="3148555"/>
                  <a:pt x="10791706" y="3374770"/>
                </a:cubicBezTo>
                <a:cubicBezTo>
                  <a:pt x="10776376" y="3600985"/>
                  <a:pt x="10767553" y="3669632"/>
                  <a:pt x="10791706" y="3871829"/>
                </a:cubicBezTo>
                <a:cubicBezTo>
                  <a:pt x="10815859" y="4074026"/>
                  <a:pt x="10796754" y="4218397"/>
                  <a:pt x="10791706" y="4421211"/>
                </a:cubicBezTo>
                <a:cubicBezTo>
                  <a:pt x="10786658" y="4624025"/>
                  <a:pt x="10751250" y="4856147"/>
                  <a:pt x="10791706" y="5232202"/>
                </a:cubicBezTo>
                <a:cubicBezTo>
                  <a:pt x="10528205" y="5206749"/>
                  <a:pt x="10290645" y="5211672"/>
                  <a:pt x="10117224" y="5232202"/>
                </a:cubicBezTo>
                <a:cubicBezTo>
                  <a:pt x="9943803" y="5252732"/>
                  <a:pt x="9470679" y="5223436"/>
                  <a:pt x="9226909" y="5232202"/>
                </a:cubicBezTo>
                <a:cubicBezTo>
                  <a:pt x="8983139" y="5240968"/>
                  <a:pt x="8874525" y="5229865"/>
                  <a:pt x="8660344" y="5232202"/>
                </a:cubicBezTo>
                <a:cubicBezTo>
                  <a:pt x="8446163" y="5234539"/>
                  <a:pt x="8229067" y="5257505"/>
                  <a:pt x="8093780" y="5232202"/>
                </a:cubicBezTo>
                <a:cubicBezTo>
                  <a:pt x="7958493" y="5206899"/>
                  <a:pt x="7884109" y="5244165"/>
                  <a:pt x="7743049" y="5232202"/>
                </a:cubicBezTo>
                <a:cubicBezTo>
                  <a:pt x="7601989" y="5220239"/>
                  <a:pt x="7469898" y="5224878"/>
                  <a:pt x="7392319" y="5232202"/>
                </a:cubicBezTo>
                <a:cubicBezTo>
                  <a:pt x="7314740" y="5239527"/>
                  <a:pt x="7147926" y="5223919"/>
                  <a:pt x="7041588" y="5232202"/>
                </a:cubicBezTo>
                <a:cubicBezTo>
                  <a:pt x="6935250" y="5240485"/>
                  <a:pt x="6591544" y="5220255"/>
                  <a:pt x="6475024" y="5232202"/>
                </a:cubicBezTo>
                <a:cubicBezTo>
                  <a:pt x="6358504" y="5244149"/>
                  <a:pt x="5770776" y="5246828"/>
                  <a:pt x="5584708" y="5232202"/>
                </a:cubicBezTo>
                <a:cubicBezTo>
                  <a:pt x="5398640" y="5217576"/>
                  <a:pt x="5150001" y="5249837"/>
                  <a:pt x="4910226" y="5232202"/>
                </a:cubicBezTo>
                <a:cubicBezTo>
                  <a:pt x="4670451" y="5214567"/>
                  <a:pt x="4652701" y="5229436"/>
                  <a:pt x="4451579" y="5232202"/>
                </a:cubicBezTo>
                <a:cubicBezTo>
                  <a:pt x="4250457" y="5234968"/>
                  <a:pt x="4160445" y="5243659"/>
                  <a:pt x="3992931" y="5232202"/>
                </a:cubicBezTo>
                <a:cubicBezTo>
                  <a:pt x="3825417" y="5220745"/>
                  <a:pt x="3643756" y="5204566"/>
                  <a:pt x="3318450" y="5232202"/>
                </a:cubicBezTo>
                <a:cubicBezTo>
                  <a:pt x="2993144" y="5259838"/>
                  <a:pt x="2722168" y="5207858"/>
                  <a:pt x="2536051" y="5232202"/>
                </a:cubicBezTo>
                <a:cubicBezTo>
                  <a:pt x="2349934" y="5256546"/>
                  <a:pt x="2019505" y="5250758"/>
                  <a:pt x="1861569" y="5232202"/>
                </a:cubicBezTo>
                <a:cubicBezTo>
                  <a:pt x="1703633" y="5213646"/>
                  <a:pt x="1437767" y="5240161"/>
                  <a:pt x="1295005" y="5232202"/>
                </a:cubicBezTo>
                <a:cubicBezTo>
                  <a:pt x="1152243" y="5224243"/>
                  <a:pt x="365026" y="5205015"/>
                  <a:pt x="0" y="5232202"/>
                </a:cubicBezTo>
                <a:cubicBezTo>
                  <a:pt x="-18403" y="5101116"/>
                  <a:pt x="-19946" y="4914384"/>
                  <a:pt x="0" y="4735143"/>
                </a:cubicBezTo>
                <a:cubicBezTo>
                  <a:pt x="19946" y="4555902"/>
                  <a:pt x="-13537" y="4463073"/>
                  <a:pt x="0" y="4238084"/>
                </a:cubicBezTo>
                <a:cubicBezTo>
                  <a:pt x="13537" y="4013095"/>
                  <a:pt x="-15004" y="3940001"/>
                  <a:pt x="0" y="3741024"/>
                </a:cubicBezTo>
                <a:cubicBezTo>
                  <a:pt x="15004" y="3542047"/>
                  <a:pt x="31063" y="3256018"/>
                  <a:pt x="0" y="3086999"/>
                </a:cubicBezTo>
                <a:cubicBezTo>
                  <a:pt x="-31063" y="2917980"/>
                  <a:pt x="9933" y="2719713"/>
                  <a:pt x="0" y="2432974"/>
                </a:cubicBezTo>
                <a:cubicBezTo>
                  <a:pt x="-9933" y="2146235"/>
                  <a:pt x="30110" y="1933182"/>
                  <a:pt x="0" y="1778949"/>
                </a:cubicBezTo>
                <a:cubicBezTo>
                  <a:pt x="-30110" y="1624716"/>
                  <a:pt x="-24370" y="1428430"/>
                  <a:pt x="0" y="1281889"/>
                </a:cubicBezTo>
                <a:cubicBezTo>
                  <a:pt x="24370" y="1135348"/>
                  <a:pt x="6307" y="924321"/>
                  <a:pt x="0" y="627864"/>
                </a:cubicBezTo>
                <a:cubicBezTo>
                  <a:pt x="-6307" y="331407"/>
                  <a:pt x="14254" y="189049"/>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600"/>
              </a:spcAft>
            </a:pPr>
            <a:r>
              <a:rPr lang="en-GB" sz="1800" dirty="0">
                <a:solidFill>
                  <a:schemeClr val="tx1"/>
                </a:solidFill>
              </a:rPr>
              <a:t>The three areas of focus are to:</a:t>
            </a:r>
            <a:endParaRPr lang="en-GB" dirty="0"/>
          </a:p>
          <a:p>
            <a:pPr marL="285750" indent="-285750">
              <a:spcAft>
                <a:spcPts val="600"/>
              </a:spcAft>
              <a:buFont typeface="Arial" panose="020B0604020202020204" pitchFamily="34" charset="0"/>
              <a:buChar char="•"/>
            </a:pPr>
            <a:r>
              <a:rPr lang="en-GB" dirty="0"/>
              <a:t>Identify and engage those who are struggling</a:t>
            </a:r>
          </a:p>
          <a:p>
            <a:pPr marL="285750" indent="-285750">
              <a:spcAft>
                <a:spcPts val="600"/>
              </a:spcAft>
              <a:buFont typeface="Arial" panose="020B0604020202020204" pitchFamily="34" charset="0"/>
              <a:buChar char="•"/>
            </a:pPr>
            <a:r>
              <a:rPr lang="en-GB" dirty="0"/>
              <a:t>Reduce ‘crisis’ demand</a:t>
            </a:r>
          </a:p>
          <a:p>
            <a:pPr marL="285750" indent="-285750">
              <a:spcAft>
                <a:spcPts val="600"/>
              </a:spcAft>
              <a:buFont typeface="Arial" panose="020B0604020202020204" pitchFamily="34" charset="0"/>
              <a:buChar char="•"/>
            </a:pPr>
            <a:r>
              <a:rPr lang="en-GB" dirty="0"/>
              <a:t>Increase independence (especially learning disability, autism, mental health)</a:t>
            </a:r>
          </a:p>
          <a:p>
            <a:pPr>
              <a:spcAft>
                <a:spcPts val="1200"/>
              </a:spcAft>
            </a:pPr>
            <a:endParaRPr lang="en-GB" dirty="0"/>
          </a:p>
          <a:p>
            <a:pPr>
              <a:spcAft>
                <a:spcPts val="1200"/>
              </a:spcAft>
            </a:pPr>
            <a:r>
              <a:rPr lang="en-GB" dirty="0"/>
              <a:t>These areas are supported by cross-cutting themes:</a:t>
            </a:r>
          </a:p>
          <a:p>
            <a:pPr marL="285750" indent="-285750">
              <a:spcAft>
                <a:spcPts val="1200"/>
              </a:spcAft>
              <a:buFont typeface="Arial" panose="020B0604020202020204" pitchFamily="34" charset="0"/>
              <a:buChar char="•"/>
            </a:pPr>
            <a:r>
              <a:rPr lang="en-GB" dirty="0"/>
              <a:t>Community and family hubs network</a:t>
            </a:r>
          </a:p>
          <a:p>
            <a:pPr marL="285750" indent="-285750">
              <a:spcAft>
                <a:spcPts val="1200"/>
              </a:spcAft>
              <a:buFont typeface="Arial" panose="020B0604020202020204" pitchFamily="34" charset="0"/>
              <a:buChar char="•"/>
            </a:pPr>
            <a:r>
              <a:rPr lang="en-GB" dirty="0"/>
              <a:t>Locality teams and working</a:t>
            </a:r>
          </a:p>
          <a:p>
            <a:pPr marL="285750" indent="-285750">
              <a:spcAft>
                <a:spcPts val="1200"/>
              </a:spcAft>
              <a:buFont typeface="Arial" panose="020B0604020202020204" pitchFamily="34" charset="0"/>
              <a:buChar char="•"/>
            </a:pPr>
            <a:r>
              <a:rPr lang="en-GB" dirty="0"/>
              <a:t>Front door improvement and integration</a:t>
            </a:r>
          </a:p>
          <a:p>
            <a:pPr marL="285750" indent="-285750">
              <a:spcAft>
                <a:spcPts val="1200"/>
              </a:spcAft>
              <a:buFont typeface="Arial" panose="020B0604020202020204" pitchFamily="34" charset="0"/>
              <a:buChar char="•"/>
            </a:pPr>
            <a:r>
              <a:rPr lang="en-GB" dirty="0"/>
              <a:t>Prevention offer development</a:t>
            </a:r>
          </a:p>
          <a:p>
            <a:pPr marL="285750" indent="-285750">
              <a:spcAft>
                <a:spcPts val="1200"/>
              </a:spcAft>
              <a:buFont typeface="Arial" panose="020B0604020202020204" pitchFamily="34" charset="0"/>
              <a:buChar char="•"/>
            </a:pPr>
            <a:r>
              <a:rPr lang="en-GB" dirty="0"/>
              <a:t>Community-led approaches</a:t>
            </a:r>
          </a:p>
          <a:p>
            <a:pPr marL="285750" indent="-285750">
              <a:spcAft>
                <a:spcPts val="1200"/>
              </a:spcAft>
              <a:buFont typeface="Arial" panose="020B0604020202020204" pitchFamily="34" charset="0"/>
              <a:buChar char="•"/>
            </a:pPr>
            <a:r>
              <a:rPr lang="en-GB" dirty="0"/>
              <a:t>Building data and insights</a:t>
            </a:r>
          </a:p>
          <a:p>
            <a:pPr marL="285750" indent="-285750">
              <a:spcAft>
                <a:spcPts val="1200"/>
              </a:spcAft>
              <a:buFont typeface="Arial" panose="020B0604020202020204" pitchFamily="34" charset="0"/>
              <a:buChar char="•"/>
            </a:pPr>
            <a:r>
              <a:rPr lang="en-GB" dirty="0"/>
              <a:t>Digital and technology</a:t>
            </a:r>
          </a:p>
        </p:txBody>
      </p:sp>
      <p:pic>
        <p:nvPicPr>
          <p:cNvPr id="12" name="Graphic 11" descr="Cheers outline">
            <a:extLst>
              <a:ext uri="{FF2B5EF4-FFF2-40B4-BE49-F238E27FC236}">
                <a16:creationId xmlns:a16="http://schemas.microsoft.com/office/drawing/2014/main" id="{DEF83B15-2AED-2875-9C30-56850EEAE2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3633" y="1085108"/>
            <a:ext cx="3747341" cy="3747341"/>
          </a:xfrm>
          <a:prstGeom prst="rect">
            <a:avLst/>
          </a:prstGeom>
        </p:spPr>
      </p:pic>
    </p:spTree>
    <p:extLst>
      <p:ext uri="{BB962C8B-B14F-4D97-AF65-F5344CB8AC3E}">
        <p14:creationId xmlns:p14="http://schemas.microsoft.com/office/powerpoint/2010/main" val="733952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Community and family hubs network development</a:t>
            </a:r>
          </a:p>
        </p:txBody>
      </p:sp>
      <p:sp>
        <p:nvSpPr>
          <p:cNvPr id="5" name="TextBox 4">
            <a:extLst>
              <a:ext uri="{FF2B5EF4-FFF2-40B4-BE49-F238E27FC236}">
                <a16:creationId xmlns:a16="http://schemas.microsoft.com/office/drawing/2014/main" id="{2C04DA78-81FC-4C3B-AA66-A0AF5484686B}"/>
              </a:ext>
            </a:extLst>
          </p:cNvPr>
          <p:cNvSpPr txBox="1"/>
          <p:nvPr/>
        </p:nvSpPr>
        <p:spPr>
          <a:xfrm>
            <a:off x="483749" y="1078555"/>
            <a:ext cx="10870051" cy="5401479"/>
          </a:xfrm>
          <a:prstGeom prst="rect">
            <a:avLst/>
          </a:prstGeom>
          <a:noFill/>
        </p:spPr>
        <p:txBody>
          <a:bodyPr wrap="square" rtlCol="0">
            <a:spAutoFit/>
          </a:bodyPr>
          <a:lstStyle/>
          <a:p>
            <a:pPr>
              <a:spcAft>
                <a:spcPts val="600"/>
              </a:spcAft>
            </a:pPr>
            <a:r>
              <a:rPr lang="en-GB" b="1" dirty="0"/>
              <a:t>Network</a:t>
            </a:r>
          </a:p>
          <a:p>
            <a:pPr marL="285750" indent="-285750">
              <a:spcAft>
                <a:spcPts val="600"/>
              </a:spcAft>
              <a:buFont typeface="Arial" panose="020B0604020202020204" pitchFamily="34" charset="0"/>
              <a:buChar char="•"/>
            </a:pPr>
            <a:r>
              <a:rPr lang="en-GB" dirty="0"/>
              <a:t>Opening all hubs, as council, partnership or pop-ups – developing as a network</a:t>
            </a:r>
          </a:p>
          <a:p>
            <a:pPr marL="285750" indent="-285750">
              <a:spcAft>
                <a:spcPts val="600"/>
              </a:spcAft>
              <a:buFont typeface="Arial" panose="020B0604020202020204" pitchFamily="34" charset="0"/>
              <a:buChar char="•"/>
            </a:pPr>
            <a:r>
              <a:rPr lang="en-GB" dirty="0"/>
              <a:t>Strengthening links between hubs – community, family and specialist</a:t>
            </a:r>
          </a:p>
          <a:p>
            <a:pPr marL="285750" indent="-285750">
              <a:spcAft>
                <a:spcPts val="600"/>
              </a:spcAft>
              <a:buFont typeface="Arial" panose="020B0604020202020204" pitchFamily="34" charset="0"/>
              <a:buChar char="•"/>
            </a:pPr>
            <a:r>
              <a:rPr lang="en-GB" dirty="0"/>
              <a:t>Developing further specialist hubs, </a:t>
            </a:r>
            <a:r>
              <a:rPr lang="en-GB" dirty="0" err="1"/>
              <a:t>eg</a:t>
            </a:r>
            <a:r>
              <a:rPr lang="en-GB" dirty="0"/>
              <a:t> health and wellbeing, dementia, </a:t>
            </a:r>
            <a:br>
              <a:rPr lang="en-GB" dirty="0"/>
            </a:br>
            <a:r>
              <a:rPr lang="en-GB" dirty="0"/>
              <a:t>social justice/cost of living</a:t>
            </a:r>
          </a:p>
          <a:p>
            <a:pPr>
              <a:spcBef>
                <a:spcPts val="600"/>
              </a:spcBef>
              <a:spcAft>
                <a:spcPts val="600"/>
              </a:spcAft>
            </a:pPr>
            <a:r>
              <a:rPr lang="en-GB" b="1" dirty="0"/>
              <a:t>Activities</a:t>
            </a:r>
          </a:p>
          <a:p>
            <a:pPr marL="285750" indent="-285750">
              <a:spcAft>
                <a:spcPts val="600"/>
              </a:spcAft>
              <a:buFont typeface="Arial" panose="020B0604020202020204" pitchFamily="34" charset="0"/>
              <a:buChar char="•"/>
            </a:pPr>
            <a:r>
              <a:rPr lang="en-GB" dirty="0"/>
              <a:t>Developing community hubs activities offer – wide range of activities and drop-in sessions/clinics</a:t>
            </a:r>
          </a:p>
          <a:p>
            <a:pPr marL="285750" indent="-285750">
              <a:spcAft>
                <a:spcPts val="600"/>
              </a:spcAft>
              <a:buFont typeface="Arial" panose="020B0604020202020204" pitchFamily="34" charset="0"/>
              <a:buChar char="•"/>
            </a:pPr>
            <a:r>
              <a:rPr lang="en-GB" dirty="0"/>
              <a:t>Bookable appointments systems</a:t>
            </a:r>
          </a:p>
          <a:p>
            <a:pPr>
              <a:spcBef>
                <a:spcPts val="600"/>
              </a:spcBef>
              <a:spcAft>
                <a:spcPts val="600"/>
              </a:spcAft>
            </a:pPr>
            <a:r>
              <a:rPr lang="en-GB" b="1" dirty="0"/>
              <a:t>Outreach</a:t>
            </a:r>
          </a:p>
          <a:p>
            <a:pPr marL="285750" indent="-285750">
              <a:spcAft>
                <a:spcPts val="6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Outreach teams will develop a schedule of pop-up community hubs in less accessible locations </a:t>
            </a:r>
          </a:p>
          <a:p>
            <a:pPr marL="285750" indent="-285750">
              <a:spcAft>
                <a:spcPts val="6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For more vulnerable groups, we will pilot an assertive proactive outreach approach, targeting residents to engage them for early assistance, and also to drive engagement and footfall at hubs</a:t>
            </a:r>
          </a:p>
          <a:p>
            <a:pPr>
              <a:spcBef>
                <a:spcPts val="600"/>
              </a:spcBef>
              <a:spcAft>
                <a:spcPts val="600"/>
              </a:spcAft>
            </a:pPr>
            <a:r>
              <a:rPr lang="en-GB" b="1" kern="100" dirty="0">
                <a:ea typeface="Calibri" panose="020F0502020204030204" pitchFamily="34" charset="0"/>
                <a:cs typeface="Times New Roman" panose="02020603050405020304" pitchFamily="18" charset="0"/>
              </a:rPr>
              <a:t>Comms and engagement</a:t>
            </a:r>
          </a:p>
          <a:p>
            <a:pPr marL="285750" indent="-285750">
              <a:spcAft>
                <a:spcPts val="6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Extensive comms and engagement will seek to increase awareness of community hubs offering</a:t>
            </a:r>
          </a:p>
          <a:p>
            <a:pPr marL="285750" indent="-285750">
              <a:spcAft>
                <a:spcPts val="600"/>
              </a:spcAft>
              <a:buFont typeface="Arial" panose="020B0604020202020204" pitchFamily="34" charset="0"/>
              <a:buChar char="•"/>
            </a:pPr>
            <a:endParaRPr lang="en-GB" dirty="0"/>
          </a:p>
        </p:txBody>
      </p:sp>
      <p:pic>
        <p:nvPicPr>
          <p:cNvPr id="4" name="Graphic 3" descr="Schoolhouse outline">
            <a:extLst>
              <a:ext uri="{FF2B5EF4-FFF2-40B4-BE49-F238E27FC236}">
                <a16:creationId xmlns:a16="http://schemas.microsoft.com/office/drawing/2014/main" id="{CB3627B2-FB3D-DC3C-6D96-A642ECD82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2006" y="808164"/>
            <a:ext cx="2521794" cy="2521794"/>
          </a:xfrm>
          <a:prstGeom prst="rect">
            <a:avLst/>
          </a:prstGeom>
        </p:spPr>
      </p:pic>
    </p:spTree>
    <p:extLst>
      <p:ext uri="{BB962C8B-B14F-4D97-AF65-F5344CB8AC3E}">
        <p14:creationId xmlns:p14="http://schemas.microsoft.com/office/powerpoint/2010/main" val="58902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Locality teams and working</a:t>
            </a:r>
          </a:p>
        </p:txBody>
      </p:sp>
      <p:sp>
        <p:nvSpPr>
          <p:cNvPr id="3" name="TextBox 2">
            <a:extLst>
              <a:ext uri="{FF2B5EF4-FFF2-40B4-BE49-F238E27FC236}">
                <a16:creationId xmlns:a16="http://schemas.microsoft.com/office/drawing/2014/main" id="{7D94712B-9E45-DADB-BC18-7C47666753BC}"/>
              </a:ext>
            </a:extLst>
          </p:cNvPr>
          <p:cNvSpPr txBox="1"/>
          <p:nvPr/>
        </p:nvSpPr>
        <p:spPr>
          <a:xfrm>
            <a:off x="483748" y="1025588"/>
            <a:ext cx="10870051" cy="16619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Piloting approaches to integrated health and care teams:</a:t>
            </a:r>
          </a:p>
          <a:p>
            <a:pPr marL="742950" lvl="1" indent="-285750">
              <a:spcAft>
                <a:spcPts val="1200"/>
              </a:spcAft>
              <a:buFont typeface="Arial" panose="020B0604020202020204" pitchFamily="34" charset="0"/>
              <a:buChar char="•"/>
            </a:pPr>
            <a:r>
              <a:rPr lang="en-GB" dirty="0"/>
              <a:t>‘Porter’s Avenue’ Health Campus</a:t>
            </a:r>
          </a:p>
          <a:p>
            <a:pPr marL="742950" lvl="1" indent="-285750">
              <a:spcAft>
                <a:spcPts val="1200"/>
              </a:spcAft>
              <a:buFont typeface="Arial" panose="020B0604020202020204" pitchFamily="34" charset="0"/>
              <a:buChar char="•"/>
            </a:pPr>
            <a:r>
              <a:rPr lang="en-GB" dirty="0"/>
              <a:t>Pop-up clinics </a:t>
            </a:r>
          </a:p>
          <a:p>
            <a:pPr marL="742950" lvl="1" indent="-285750">
              <a:spcAft>
                <a:spcPts val="1200"/>
              </a:spcAft>
              <a:buFont typeface="Arial" panose="020B0604020202020204" pitchFamily="34" charset="0"/>
              <a:buChar char="•"/>
            </a:pPr>
            <a:r>
              <a:rPr lang="en-GB" dirty="0"/>
              <a:t>Proactive Care</a:t>
            </a:r>
          </a:p>
        </p:txBody>
      </p:sp>
      <p:sp>
        <p:nvSpPr>
          <p:cNvPr id="4" name="TextBox 3">
            <a:extLst>
              <a:ext uri="{FF2B5EF4-FFF2-40B4-BE49-F238E27FC236}">
                <a16:creationId xmlns:a16="http://schemas.microsoft.com/office/drawing/2014/main" id="{72AAE41B-EF9C-D2FE-E746-EC7E2F056679}"/>
              </a:ext>
            </a:extLst>
          </p:cNvPr>
          <p:cNvSpPr txBox="1"/>
          <p:nvPr/>
        </p:nvSpPr>
        <p:spPr>
          <a:xfrm>
            <a:off x="483749" y="2876431"/>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prstClr val="black"/>
                </a:solidFill>
                <a:latin typeface="Arial" panose="020B0604020202020204"/>
                <a:cs typeface="Arial"/>
              </a:rPr>
              <a:t>Front door improvement and integration</a:t>
            </a:r>
            <a:endPar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6" name="TextBox 5">
            <a:extLst>
              <a:ext uri="{FF2B5EF4-FFF2-40B4-BE49-F238E27FC236}">
                <a16:creationId xmlns:a16="http://schemas.microsoft.com/office/drawing/2014/main" id="{3B1139F7-BBAB-8A04-9113-AAD9C1F41F80}"/>
              </a:ext>
            </a:extLst>
          </p:cNvPr>
          <p:cNvSpPr txBox="1"/>
          <p:nvPr/>
        </p:nvSpPr>
        <p:spPr>
          <a:xfrm>
            <a:off x="483749" y="3733800"/>
            <a:ext cx="10870051" cy="13542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Developing preventative, community-led support available to support people before </a:t>
            </a:r>
            <a:br>
              <a:rPr lang="en-GB" dirty="0"/>
            </a:br>
            <a:r>
              <a:rPr lang="en-GB" dirty="0"/>
              <a:t>they reach crisis or need statutory support</a:t>
            </a:r>
          </a:p>
          <a:p>
            <a:pPr marL="285750" indent="-285750">
              <a:spcAft>
                <a:spcPts val="1200"/>
              </a:spcAft>
              <a:buFont typeface="Arial" panose="020B0604020202020204" pitchFamily="34" charset="0"/>
              <a:buChar char="•"/>
            </a:pPr>
            <a:r>
              <a:rPr lang="en-GB" dirty="0"/>
              <a:t>Working in partnership to develop an integrated front door with statutory </a:t>
            </a:r>
            <a:br>
              <a:rPr lang="en-GB" dirty="0"/>
            </a:br>
            <a:r>
              <a:rPr lang="en-GB" dirty="0"/>
              <a:t>and voluntary partners </a:t>
            </a:r>
          </a:p>
        </p:txBody>
      </p:sp>
      <p:pic>
        <p:nvPicPr>
          <p:cNvPr id="8" name="Graphic 7" descr="Users outline">
            <a:extLst>
              <a:ext uri="{FF2B5EF4-FFF2-40B4-BE49-F238E27FC236}">
                <a16:creationId xmlns:a16="http://schemas.microsoft.com/office/drawing/2014/main" id="{6C8EC98A-B03F-5783-2584-3AE1A9FC8A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8250" y="648406"/>
            <a:ext cx="2133600" cy="2133600"/>
          </a:xfrm>
          <a:prstGeom prst="rect">
            <a:avLst/>
          </a:prstGeom>
        </p:spPr>
      </p:pic>
      <p:pic>
        <p:nvPicPr>
          <p:cNvPr id="9" name="Graphic 8" descr="Door Open outline">
            <a:extLst>
              <a:ext uri="{FF2B5EF4-FFF2-40B4-BE49-F238E27FC236}">
                <a16:creationId xmlns:a16="http://schemas.microsoft.com/office/drawing/2014/main" id="{33DBF0A2-43B9-B66D-C3C6-83FE79B084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0" y="3209226"/>
            <a:ext cx="2095250" cy="2095250"/>
          </a:xfrm>
          <a:prstGeom prst="rect">
            <a:avLst/>
          </a:prstGeom>
        </p:spPr>
      </p:pic>
    </p:spTree>
    <p:extLst>
      <p:ext uri="{BB962C8B-B14F-4D97-AF65-F5344CB8AC3E}">
        <p14:creationId xmlns:p14="http://schemas.microsoft.com/office/powerpoint/2010/main" val="2401052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Prevention offer / Early Help</a:t>
            </a:r>
          </a:p>
        </p:txBody>
      </p:sp>
      <p:sp>
        <p:nvSpPr>
          <p:cNvPr id="5" name="TextBox 4">
            <a:extLst>
              <a:ext uri="{FF2B5EF4-FFF2-40B4-BE49-F238E27FC236}">
                <a16:creationId xmlns:a16="http://schemas.microsoft.com/office/drawing/2014/main" id="{2C04DA78-81FC-4C3B-AA66-A0AF5484686B}"/>
              </a:ext>
            </a:extLst>
          </p:cNvPr>
          <p:cNvSpPr txBox="1"/>
          <p:nvPr/>
        </p:nvSpPr>
        <p:spPr>
          <a:xfrm>
            <a:off x="483749" y="1078555"/>
            <a:ext cx="10870051" cy="252376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Developing activities and interventions</a:t>
            </a:r>
          </a:p>
          <a:p>
            <a:pPr marL="285750" indent="-285750">
              <a:spcAft>
                <a:spcPts val="1200"/>
              </a:spcAft>
              <a:buFont typeface="Arial" panose="020B0604020202020204" pitchFamily="34" charset="0"/>
              <a:buChar char="•"/>
            </a:pPr>
            <a:r>
              <a:rPr lang="en-GB" dirty="0"/>
              <a:t>Low-level mobility support</a:t>
            </a:r>
          </a:p>
          <a:p>
            <a:pPr marL="285750" indent="-285750">
              <a:spcAft>
                <a:spcPts val="1200"/>
              </a:spcAft>
              <a:buFont typeface="Arial" panose="020B0604020202020204" pitchFamily="34" charset="0"/>
              <a:buChar char="•"/>
            </a:pPr>
            <a:r>
              <a:rPr lang="en-GB" dirty="0"/>
              <a:t>Falls preventions</a:t>
            </a:r>
          </a:p>
          <a:p>
            <a:pPr marL="285750" indent="-285750">
              <a:spcAft>
                <a:spcPts val="1200"/>
              </a:spcAft>
              <a:buFont typeface="Arial" panose="020B0604020202020204" pitchFamily="34" charset="0"/>
              <a:buChar char="•"/>
            </a:pPr>
            <a:r>
              <a:rPr lang="en-GB" dirty="0"/>
              <a:t>Employment and skills for people with learning disabilities and autism</a:t>
            </a:r>
          </a:p>
          <a:p>
            <a:pPr marL="285750" indent="-285750">
              <a:spcAft>
                <a:spcPts val="1200"/>
              </a:spcAft>
              <a:buFont typeface="Arial" panose="020B0604020202020204" pitchFamily="34" charset="0"/>
              <a:buChar char="•"/>
            </a:pPr>
            <a:r>
              <a:rPr lang="en-GB" dirty="0"/>
              <a:t>Reablement support to recover from illness</a:t>
            </a:r>
          </a:p>
          <a:p>
            <a:pPr marL="285750" indent="-285750">
              <a:spcAft>
                <a:spcPts val="1200"/>
              </a:spcAft>
              <a:buFont typeface="Arial" panose="020B0604020202020204" pitchFamily="34" charset="0"/>
              <a:buChar char="•"/>
            </a:pPr>
            <a:r>
              <a:rPr lang="en-GB" dirty="0"/>
              <a:t>Healthy eating and activities in the community</a:t>
            </a:r>
          </a:p>
        </p:txBody>
      </p:sp>
      <p:pic>
        <p:nvPicPr>
          <p:cNvPr id="3" name="Graphic 2" descr="Harvey Balls 5% outline">
            <a:extLst>
              <a:ext uri="{FF2B5EF4-FFF2-40B4-BE49-F238E27FC236}">
                <a16:creationId xmlns:a16="http://schemas.microsoft.com/office/drawing/2014/main" id="{461B43FC-C33D-A7DE-7708-50A1358301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5180" y="950639"/>
            <a:ext cx="2278336" cy="2278336"/>
          </a:xfrm>
          <a:prstGeom prst="rect">
            <a:avLst/>
          </a:prstGeom>
        </p:spPr>
      </p:pic>
    </p:spTree>
    <p:extLst>
      <p:ext uri="{BB962C8B-B14F-4D97-AF65-F5344CB8AC3E}">
        <p14:creationId xmlns:p14="http://schemas.microsoft.com/office/powerpoint/2010/main" val="47462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Community-led approaches</a:t>
            </a:r>
          </a:p>
        </p:txBody>
      </p:sp>
      <p:sp>
        <p:nvSpPr>
          <p:cNvPr id="5" name="TextBox 4">
            <a:extLst>
              <a:ext uri="{FF2B5EF4-FFF2-40B4-BE49-F238E27FC236}">
                <a16:creationId xmlns:a16="http://schemas.microsoft.com/office/drawing/2014/main" id="{2C04DA78-81FC-4C3B-AA66-A0AF5484686B}"/>
              </a:ext>
            </a:extLst>
          </p:cNvPr>
          <p:cNvSpPr txBox="1"/>
          <p:nvPr/>
        </p:nvSpPr>
        <p:spPr>
          <a:xfrm>
            <a:off x="483749" y="1088080"/>
            <a:ext cx="10870051" cy="292387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Building on strong existing collaboration and partnerships</a:t>
            </a:r>
          </a:p>
          <a:p>
            <a:pPr marL="285750" indent="-285750">
              <a:spcAft>
                <a:spcPts val="1200"/>
              </a:spcAft>
              <a:buFont typeface="Arial" panose="020B0604020202020204" pitchFamily="34" charset="0"/>
              <a:buChar char="•"/>
            </a:pPr>
            <a:r>
              <a:rPr lang="en-GB" dirty="0"/>
              <a:t>Community locality leads work around health inequalities – developing </a:t>
            </a:r>
            <a:br>
              <a:rPr lang="en-GB" dirty="0"/>
            </a:br>
            <a:r>
              <a:rPr lang="en-GB" dirty="0"/>
              <a:t>networks of local groups and resident-led groups</a:t>
            </a:r>
          </a:p>
          <a:p>
            <a:pPr marL="285750" indent="-285750">
              <a:spcAft>
                <a:spcPts val="1200"/>
              </a:spcAft>
              <a:buFont typeface="Arial" panose="020B0604020202020204" pitchFamily="34" charset="0"/>
              <a:buChar char="•"/>
            </a:pPr>
            <a:r>
              <a:rPr lang="en-GB" dirty="0"/>
              <a:t>Cost of living support</a:t>
            </a:r>
          </a:p>
          <a:p>
            <a:pPr marL="285750" indent="-285750">
              <a:spcAft>
                <a:spcPts val="1200"/>
              </a:spcAft>
              <a:buFont typeface="Arial" panose="020B0604020202020204" pitchFamily="34" charset="0"/>
              <a:buChar char="•"/>
            </a:pPr>
            <a:r>
              <a:rPr lang="en-GB" dirty="0"/>
              <a:t>Developing community-led activity and support around key areas </a:t>
            </a:r>
            <a:br>
              <a:rPr lang="en-GB" dirty="0"/>
            </a:br>
            <a:r>
              <a:rPr lang="en-GB" dirty="0"/>
              <a:t>including healthy lifestyles, and independence for vulnerable groups </a:t>
            </a:r>
            <a:br>
              <a:rPr lang="en-GB" dirty="0"/>
            </a:br>
            <a:r>
              <a:rPr lang="en-GB" dirty="0"/>
              <a:t>(learning disability, autism, mental health)</a:t>
            </a:r>
          </a:p>
          <a:p>
            <a:pPr marL="285750" indent="-285750">
              <a:spcAft>
                <a:spcPts val="1200"/>
              </a:spcAft>
              <a:buFont typeface="Arial" panose="020B0604020202020204" pitchFamily="34" charset="0"/>
              <a:buChar char="•"/>
            </a:pPr>
            <a:r>
              <a:rPr lang="en-GB" dirty="0"/>
              <a:t>Partner-led community hubs, and networks of groups working out of hubs</a:t>
            </a:r>
          </a:p>
        </p:txBody>
      </p:sp>
      <p:pic>
        <p:nvPicPr>
          <p:cNvPr id="8" name="Graphic 7" descr="Connections outline">
            <a:extLst>
              <a:ext uri="{FF2B5EF4-FFF2-40B4-BE49-F238E27FC236}">
                <a16:creationId xmlns:a16="http://schemas.microsoft.com/office/drawing/2014/main" id="{E1233B6E-D224-9BB2-8B3A-037F4E9FD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8826" y="836739"/>
            <a:ext cx="3019425" cy="3019425"/>
          </a:xfrm>
          <a:prstGeom prst="rect">
            <a:avLst/>
          </a:prstGeom>
        </p:spPr>
      </p:pic>
    </p:spTree>
    <p:extLst>
      <p:ext uri="{BB962C8B-B14F-4D97-AF65-F5344CB8AC3E}">
        <p14:creationId xmlns:p14="http://schemas.microsoft.com/office/powerpoint/2010/main" val="1117646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Data and insights</a:t>
            </a:r>
          </a:p>
        </p:txBody>
      </p:sp>
      <p:sp>
        <p:nvSpPr>
          <p:cNvPr id="5" name="TextBox 4">
            <a:extLst>
              <a:ext uri="{FF2B5EF4-FFF2-40B4-BE49-F238E27FC236}">
                <a16:creationId xmlns:a16="http://schemas.microsoft.com/office/drawing/2014/main" id="{2C04DA78-81FC-4C3B-AA66-A0AF5484686B}"/>
              </a:ext>
            </a:extLst>
          </p:cNvPr>
          <p:cNvSpPr txBox="1"/>
          <p:nvPr/>
        </p:nvSpPr>
        <p:spPr>
          <a:xfrm>
            <a:off x="483749" y="1078555"/>
            <a:ext cx="10870051" cy="16619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Business case development – defining, problem statements, benchmarking</a:t>
            </a:r>
          </a:p>
          <a:p>
            <a:pPr marL="285750" indent="-285750">
              <a:spcAft>
                <a:spcPts val="1200"/>
              </a:spcAft>
              <a:buFont typeface="Arial" panose="020B0604020202020204" pitchFamily="34" charset="0"/>
              <a:buChar char="•"/>
            </a:pPr>
            <a:r>
              <a:rPr lang="en-GB" dirty="0"/>
              <a:t>Engagement – widespread across members, residents, staff, partners</a:t>
            </a:r>
          </a:p>
          <a:p>
            <a:pPr marL="285750" indent="-285750">
              <a:spcAft>
                <a:spcPts val="1200"/>
              </a:spcAft>
              <a:buFont typeface="Arial" panose="020B0604020202020204" pitchFamily="34" charset="0"/>
              <a:buChar char="•"/>
            </a:pPr>
            <a:r>
              <a:rPr lang="en-GB" dirty="0"/>
              <a:t>Locality profiles – building shared picture using quantitative and qualitative insights</a:t>
            </a:r>
          </a:p>
          <a:p>
            <a:pPr marL="285750" indent="-285750">
              <a:spcAft>
                <a:spcPts val="1200"/>
              </a:spcAft>
              <a:buFont typeface="Arial" panose="020B0604020202020204" pitchFamily="34" charset="0"/>
              <a:buChar char="•"/>
            </a:pPr>
            <a:r>
              <a:rPr lang="en-GB" dirty="0"/>
              <a:t>‘Data week’ – how are residents accessing information, advice and guidance? How do they want to?</a:t>
            </a:r>
          </a:p>
        </p:txBody>
      </p:sp>
      <p:sp>
        <p:nvSpPr>
          <p:cNvPr id="6" name="TextBox 5">
            <a:extLst>
              <a:ext uri="{FF2B5EF4-FFF2-40B4-BE49-F238E27FC236}">
                <a16:creationId xmlns:a16="http://schemas.microsoft.com/office/drawing/2014/main" id="{8878E852-762D-6E08-D858-48CCEDE7BF9F}"/>
              </a:ext>
            </a:extLst>
          </p:cNvPr>
          <p:cNvSpPr txBox="1"/>
          <p:nvPr/>
        </p:nvSpPr>
        <p:spPr>
          <a:xfrm>
            <a:off x="483749" y="3155164"/>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prstClr val="black"/>
                </a:solidFill>
                <a:latin typeface="Arial" panose="020B0604020202020204"/>
                <a:cs typeface="Arial"/>
              </a:rPr>
              <a:t>Digital and technology</a:t>
            </a:r>
            <a:endPar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7" name="TextBox 6">
            <a:extLst>
              <a:ext uri="{FF2B5EF4-FFF2-40B4-BE49-F238E27FC236}">
                <a16:creationId xmlns:a16="http://schemas.microsoft.com/office/drawing/2014/main" id="{A467FAC4-BC12-727E-2B49-3ACE3ED48E00}"/>
              </a:ext>
            </a:extLst>
          </p:cNvPr>
          <p:cNvSpPr txBox="1"/>
          <p:nvPr/>
        </p:nvSpPr>
        <p:spPr>
          <a:xfrm>
            <a:off x="483749" y="4012533"/>
            <a:ext cx="10870051" cy="80021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dirty="0"/>
              <a:t>Directory of services</a:t>
            </a:r>
          </a:p>
          <a:p>
            <a:pPr marL="285750" indent="-285750">
              <a:spcAft>
                <a:spcPts val="1200"/>
              </a:spcAft>
              <a:buFont typeface="Arial" panose="020B0604020202020204" pitchFamily="34" charset="0"/>
              <a:buChar char="•"/>
            </a:pPr>
            <a:r>
              <a:rPr lang="en-GB" dirty="0"/>
              <a:t>One-stop online shop</a:t>
            </a:r>
          </a:p>
        </p:txBody>
      </p:sp>
    </p:spTree>
    <p:extLst>
      <p:ext uri="{BB962C8B-B14F-4D97-AF65-F5344CB8AC3E}">
        <p14:creationId xmlns:p14="http://schemas.microsoft.com/office/powerpoint/2010/main" val="29355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2477141" y="2242011"/>
            <a:ext cx="376821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Any questions?</a:t>
            </a:r>
          </a:p>
        </p:txBody>
      </p:sp>
    </p:spTree>
    <p:extLst>
      <p:ext uri="{BB962C8B-B14F-4D97-AF65-F5344CB8AC3E}">
        <p14:creationId xmlns:p14="http://schemas.microsoft.com/office/powerpoint/2010/main" val="279433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408976" y="472678"/>
            <a:ext cx="50297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500" b="1" dirty="0">
                <a:solidFill>
                  <a:schemeClr val="bg1"/>
                </a:solidFill>
                <a:cs typeface="Arial"/>
              </a:rPr>
              <a:t>What are localities?</a:t>
            </a:r>
          </a:p>
        </p:txBody>
      </p:sp>
    </p:spTree>
    <p:extLst>
      <p:ext uri="{BB962C8B-B14F-4D97-AF65-F5344CB8AC3E}">
        <p14:creationId xmlns:p14="http://schemas.microsoft.com/office/powerpoint/2010/main" val="197667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502093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Arial" panose="020B0604020202020204"/>
                <a:ea typeface="+mn-ea"/>
                <a:cs typeface="Arial"/>
              </a:rPr>
              <a:t>What is a locality?</a:t>
            </a:r>
          </a:p>
        </p:txBody>
      </p:sp>
      <p:grpSp>
        <p:nvGrpSpPr>
          <p:cNvPr id="55" name="Group 54">
            <a:extLst>
              <a:ext uri="{FF2B5EF4-FFF2-40B4-BE49-F238E27FC236}">
                <a16:creationId xmlns:a16="http://schemas.microsoft.com/office/drawing/2014/main" id="{02CCAC09-8D84-4C5E-88BD-7D86E3617A1F}"/>
              </a:ext>
            </a:extLst>
          </p:cNvPr>
          <p:cNvGrpSpPr/>
          <p:nvPr/>
        </p:nvGrpSpPr>
        <p:grpSpPr>
          <a:xfrm>
            <a:off x="694061" y="1009823"/>
            <a:ext cx="7124051" cy="5006929"/>
            <a:chOff x="694061" y="1009823"/>
            <a:chExt cx="7124051" cy="5006929"/>
          </a:xfrm>
        </p:grpSpPr>
        <p:sp>
          <p:nvSpPr>
            <p:cNvPr id="4" name="TextBox 3">
              <a:extLst>
                <a:ext uri="{FF2B5EF4-FFF2-40B4-BE49-F238E27FC236}">
                  <a16:creationId xmlns:a16="http://schemas.microsoft.com/office/drawing/2014/main" id="{145673B6-BE69-CF81-5691-0B6E0B7F275B}"/>
                </a:ext>
              </a:extLst>
            </p:cNvPr>
            <p:cNvSpPr txBox="1"/>
            <p:nvPr/>
          </p:nvSpPr>
          <p:spPr>
            <a:xfrm>
              <a:off x="5094768" y="1805526"/>
              <a:ext cx="1618488" cy="307777"/>
            </a:xfrm>
            <a:prstGeom prst="rect">
              <a:avLst/>
            </a:prstGeom>
            <a:noFill/>
            <a:ln>
              <a:noFill/>
            </a:ln>
          </p:spPr>
          <p:txBody>
            <a:bodyPr wrap="square" rtlCol="0">
              <a:spAutoFit/>
            </a:bodyPr>
            <a:lstStyle/>
            <a:p>
              <a:pPr algn="ctr"/>
              <a:r>
                <a:rPr lang="en-GB" sz="1400" dirty="0"/>
                <a:t>Community hubs</a:t>
              </a:r>
            </a:p>
          </p:txBody>
        </p:sp>
        <p:sp>
          <p:nvSpPr>
            <p:cNvPr id="5" name="TextBox 4">
              <a:extLst>
                <a:ext uri="{FF2B5EF4-FFF2-40B4-BE49-F238E27FC236}">
                  <a16:creationId xmlns:a16="http://schemas.microsoft.com/office/drawing/2014/main" id="{A6864C72-22BB-F363-6AD4-A250D75EA2FC}"/>
                </a:ext>
              </a:extLst>
            </p:cNvPr>
            <p:cNvSpPr txBox="1"/>
            <p:nvPr/>
          </p:nvSpPr>
          <p:spPr>
            <a:xfrm>
              <a:off x="2872833" y="5458365"/>
              <a:ext cx="1618488" cy="307777"/>
            </a:xfrm>
            <a:prstGeom prst="rect">
              <a:avLst/>
            </a:prstGeom>
            <a:noFill/>
            <a:ln>
              <a:noFill/>
            </a:ln>
          </p:spPr>
          <p:txBody>
            <a:bodyPr wrap="square" rtlCol="0">
              <a:spAutoFit/>
            </a:bodyPr>
            <a:lstStyle/>
            <a:p>
              <a:pPr algn="ctr"/>
              <a:r>
                <a:rPr lang="en-GB" sz="1400" dirty="0"/>
                <a:t>Family navigators</a:t>
              </a:r>
            </a:p>
          </p:txBody>
        </p:sp>
        <p:sp>
          <p:nvSpPr>
            <p:cNvPr id="6" name="TextBox 5">
              <a:extLst>
                <a:ext uri="{FF2B5EF4-FFF2-40B4-BE49-F238E27FC236}">
                  <a16:creationId xmlns:a16="http://schemas.microsoft.com/office/drawing/2014/main" id="{425E99CD-0194-F62E-D631-139F78C4E5B9}"/>
                </a:ext>
              </a:extLst>
            </p:cNvPr>
            <p:cNvSpPr txBox="1"/>
            <p:nvPr/>
          </p:nvSpPr>
          <p:spPr>
            <a:xfrm>
              <a:off x="3759955" y="3205290"/>
              <a:ext cx="1618488" cy="307777"/>
            </a:xfrm>
            <a:prstGeom prst="rect">
              <a:avLst/>
            </a:prstGeom>
            <a:noFill/>
            <a:ln>
              <a:noFill/>
            </a:ln>
          </p:spPr>
          <p:txBody>
            <a:bodyPr wrap="square" rtlCol="0">
              <a:spAutoFit/>
            </a:bodyPr>
            <a:lstStyle/>
            <a:p>
              <a:pPr algn="ctr"/>
              <a:r>
                <a:rPr lang="en-GB" sz="1400" dirty="0"/>
                <a:t>Family hubs</a:t>
              </a:r>
            </a:p>
          </p:txBody>
        </p:sp>
        <p:sp>
          <p:nvSpPr>
            <p:cNvPr id="7" name="TextBox 6">
              <a:extLst>
                <a:ext uri="{FF2B5EF4-FFF2-40B4-BE49-F238E27FC236}">
                  <a16:creationId xmlns:a16="http://schemas.microsoft.com/office/drawing/2014/main" id="{5F9C4503-5439-E509-2768-2DFCAE73D0B4}"/>
                </a:ext>
              </a:extLst>
            </p:cNvPr>
            <p:cNvSpPr txBox="1"/>
            <p:nvPr/>
          </p:nvSpPr>
          <p:spPr>
            <a:xfrm>
              <a:off x="4955666" y="3106323"/>
              <a:ext cx="1618488" cy="523220"/>
            </a:xfrm>
            <a:prstGeom prst="rect">
              <a:avLst/>
            </a:prstGeom>
            <a:noFill/>
            <a:ln>
              <a:noFill/>
            </a:ln>
          </p:spPr>
          <p:txBody>
            <a:bodyPr wrap="square" rtlCol="0">
              <a:spAutoFit/>
            </a:bodyPr>
            <a:lstStyle/>
            <a:p>
              <a:pPr algn="ctr"/>
              <a:r>
                <a:rPr lang="en-GB" sz="1400" dirty="0"/>
                <a:t>Community navigators</a:t>
              </a:r>
            </a:p>
          </p:txBody>
        </p:sp>
        <p:sp>
          <p:nvSpPr>
            <p:cNvPr id="8" name="TextBox 7">
              <a:extLst>
                <a:ext uri="{FF2B5EF4-FFF2-40B4-BE49-F238E27FC236}">
                  <a16:creationId xmlns:a16="http://schemas.microsoft.com/office/drawing/2014/main" id="{15D9FD80-8A88-7807-EC65-2CEC3C47A28B}"/>
                </a:ext>
              </a:extLst>
            </p:cNvPr>
            <p:cNvSpPr txBox="1"/>
            <p:nvPr/>
          </p:nvSpPr>
          <p:spPr>
            <a:xfrm>
              <a:off x="742682" y="1887512"/>
              <a:ext cx="1709531" cy="307777"/>
            </a:xfrm>
            <a:prstGeom prst="rect">
              <a:avLst/>
            </a:prstGeom>
            <a:noFill/>
            <a:ln>
              <a:noFill/>
            </a:ln>
          </p:spPr>
          <p:txBody>
            <a:bodyPr wrap="square" rtlCol="0">
              <a:spAutoFit/>
            </a:bodyPr>
            <a:lstStyle/>
            <a:p>
              <a:pPr algn="ctr"/>
              <a:r>
                <a:rPr lang="en-GB" sz="1400" dirty="0"/>
                <a:t>Libraries</a:t>
              </a:r>
            </a:p>
          </p:txBody>
        </p:sp>
        <p:sp>
          <p:nvSpPr>
            <p:cNvPr id="9" name="TextBox 8">
              <a:extLst>
                <a:ext uri="{FF2B5EF4-FFF2-40B4-BE49-F238E27FC236}">
                  <a16:creationId xmlns:a16="http://schemas.microsoft.com/office/drawing/2014/main" id="{CF5F5DC4-D4B4-B331-E868-8B6CA1E6B5BC}"/>
                </a:ext>
              </a:extLst>
            </p:cNvPr>
            <p:cNvSpPr txBox="1"/>
            <p:nvPr/>
          </p:nvSpPr>
          <p:spPr>
            <a:xfrm>
              <a:off x="3689461" y="2051743"/>
              <a:ext cx="1618488" cy="307777"/>
            </a:xfrm>
            <a:prstGeom prst="rect">
              <a:avLst/>
            </a:prstGeom>
            <a:noFill/>
            <a:ln>
              <a:noFill/>
            </a:ln>
          </p:spPr>
          <p:txBody>
            <a:bodyPr wrap="square" rtlCol="0">
              <a:spAutoFit/>
            </a:bodyPr>
            <a:lstStyle/>
            <a:p>
              <a:pPr algn="ctr"/>
              <a:r>
                <a:rPr lang="en-GB" sz="1400" dirty="0"/>
                <a:t>Social prescribers</a:t>
              </a:r>
            </a:p>
          </p:txBody>
        </p:sp>
        <p:sp>
          <p:nvSpPr>
            <p:cNvPr id="10" name="TextBox 9">
              <a:extLst>
                <a:ext uri="{FF2B5EF4-FFF2-40B4-BE49-F238E27FC236}">
                  <a16:creationId xmlns:a16="http://schemas.microsoft.com/office/drawing/2014/main" id="{F90691BD-90E6-146F-047D-58A777929F2C}"/>
                </a:ext>
              </a:extLst>
            </p:cNvPr>
            <p:cNvSpPr txBox="1"/>
            <p:nvPr/>
          </p:nvSpPr>
          <p:spPr>
            <a:xfrm>
              <a:off x="937269" y="4835101"/>
              <a:ext cx="1526408" cy="954107"/>
            </a:xfrm>
            <a:prstGeom prst="rect">
              <a:avLst/>
            </a:prstGeom>
            <a:noFill/>
            <a:ln>
              <a:noFill/>
            </a:ln>
          </p:spPr>
          <p:txBody>
            <a:bodyPr wrap="square" rtlCol="0">
              <a:spAutoFit/>
            </a:bodyPr>
            <a:lstStyle/>
            <a:p>
              <a:pPr algn="ctr"/>
              <a:r>
                <a:rPr lang="en-GB" sz="1400" dirty="0"/>
                <a:t>Voluntary and community organisations and groups</a:t>
              </a:r>
            </a:p>
          </p:txBody>
        </p:sp>
        <p:sp>
          <p:nvSpPr>
            <p:cNvPr id="11" name="TextBox 10">
              <a:extLst>
                <a:ext uri="{FF2B5EF4-FFF2-40B4-BE49-F238E27FC236}">
                  <a16:creationId xmlns:a16="http://schemas.microsoft.com/office/drawing/2014/main" id="{9CA4BF0C-3CEE-57AB-408C-6F3E406C8EF1}"/>
                </a:ext>
              </a:extLst>
            </p:cNvPr>
            <p:cNvSpPr txBox="1"/>
            <p:nvPr/>
          </p:nvSpPr>
          <p:spPr>
            <a:xfrm>
              <a:off x="6648014" y="4223204"/>
              <a:ext cx="709464" cy="307777"/>
            </a:xfrm>
            <a:prstGeom prst="rect">
              <a:avLst/>
            </a:prstGeom>
            <a:noFill/>
            <a:ln>
              <a:noFill/>
            </a:ln>
          </p:spPr>
          <p:txBody>
            <a:bodyPr wrap="square" rtlCol="0">
              <a:spAutoFit/>
            </a:bodyPr>
            <a:lstStyle/>
            <a:p>
              <a:pPr algn="ctr"/>
              <a:r>
                <a:rPr lang="en-GB" sz="1400"/>
                <a:t>GPs</a:t>
              </a:r>
            </a:p>
          </p:txBody>
        </p:sp>
        <p:sp>
          <p:nvSpPr>
            <p:cNvPr id="14" name="TextBox 13">
              <a:extLst>
                <a:ext uri="{FF2B5EF4-FFF2-40B4-BE49-F238E27FC236}">
                  <a16:creationId xmlns:a16="http://schemas.microsoft.com/office/drawing/2014/main" id="{6A29CA65-239B-83C3-A3FB-F469F8177664}"/>
                </a:ext>
              </a:extLst>
            </p:cNvPr>
            <p:cNvSpPr txBox="1"/>
            <p:nvPr/>
          </p:nvSpPr>
          <p:spPr>
            <a:xfrm>
              <a:off x="2015692" y="2175400"/>
              <a:ext cx="1618488" cy="307777"/>
            </a:xfrm>
            <a:prstGeom prst="rect">
              <a:avLst/>
            </a:prstGeom>
            <a:noFill/>
            <a:ln>
              <a:noFill/>
            </a:ln>
          </p:spPr>
          <p:txBody>
            <a:bodyPr wrap="square" rtlCol="0">
              <a:spAutoFit/>
            </a:bodyPr>
            <a:lstStyle/>
            <a:p>
              <a:pPr algn="ctr"/>
              <a:r>
                <a:rPr lang="en-GB" sz="1400" dirty="0"/>
                <a:t>Housing officers</a:t>
              </a:r>
            </a:p>
          </p:txBody>
        </p:sp>
        <p:sp>
          <p:nvSpPr>
            <p:cNvPr id="15" name="TextBox 14">
              <a:extLst>
                <a:ext uri="{FF2B5EF4-FFF2-40B4-BE49-F238E27FC236}">
                  <a16:creationId xmlns:a16="http://schemas.microsoft.com/office/drawing/2014/main" id="{C102E750-C4E1-7BB9-3155-A830A1AD6733}"/>
                </a:ext>
              </a:extLst>
            </p:cNvPr>
            <p:cNvSpPr txBox="1"/>
            <p:nvPr/>
          </p:nvSpPr>
          <p:spPr>
            <a:xfrm>
              <a:off x="2433185" y="4448957"/>
              <a:ext cx="1995202" cy="307777"/>
            </a:xfrm>
            <a:prstGeom prst="rect">
              <a:avLst/>
            </a:prstGeom>
            <a:noFill/>
            <a:ln>
              <a:noFill/>
            </a:ln>
          </p:spPr>
          <p:txBody>
            <a:bodyPr wrap="square" rtlCol="0">
              <a:spAutoFit/>
            </a:bodyPr>
            <a:lstStyle/>
            <a:p>
              <a:pPr algn="ctr"/>
              <a:r>
                <a:rPr lang="en-GB" sz="1400" dirty="0"/>
                <a:t>Community centres</a:t>
              </a:r>
            </a:p>
          </p:txBody>
        </p:sp>
        <p:sp>
          <p:nvSpPr>
            <p:cNvPr id="16" name="TextBox 15">
              <a:extLst>
                <a:ext uri="{FF2B5EF4-FFF2-40B4-BE49-F238E27FC236}">
                  <a16:creationId xmlns:a16="http://schemas.microsoft.com/office/drawing/2014/main" id="{A653CD7C-86A9-8068-F5F4-67E061FA0C5D}"/>
                </a:ext>
              </a:extLst>
            </p:cNvPr>
            <p:cNvSpPr txBox="1"/>
            <p:nvPr/>
          </p:nvSpPr>
          <p:spPr>
            <a:xfrm>
              <a:off x="5646146" y="5312155"/>
              <a:ext cx="1709531" cy="307777"/>
            </a:xfrm>
            <a:prstGeom prst="rect">
              <a:avLst/>
            </a:prstGeom>
            <a:noFill/>
            <a:ln>
              <a:noFill/>
            </a:ln>
          </p:spPr>
          <p:txBody>
            <a:bodyPr wrap="square" rtlCol="0">
              <a:spAutoFit/>
            </a:bodyPr>
            <a:lstStyle/>
            <a:p>
              <a:pPr algn="ctr"/>
              <a:r>
                <a:rPr lang="en-GB" sz="1400" dirty="0"/>
                <a:t>Faith organisations</a:t>
              </a:r>
            </a:p>
          </p:txBody>
        </p:sp>
        <p:sp>
          <p:nvSpPr>
            <p:cNvPr id="17" name="TextBox 16">
              <a:extLst>
                <a:ext uri="{FF2B5EF4-FFF2-40B4-BE49-F238E27FC236}">
                  <a16:creationId xmlns:a16="http://schemas.microsoft.com/office/drawing/2014/main" id="{E6A8BB27-39D9-C263-D0DD-E8C83DEE55B4}"/>
                </a:ext>
              </a:extLst>
            </p:cNvPr>
            <p:cNvSpPr txBox="1"/>
            <p:nvPr/>
          </p:nvSpPr>
          <p:spPr>
            <a:xfrm>
              <a:off x="6199624" y="2848385"/>
              <a:ext cx="1618488" cy="307777"/>
            </a:xfrm>
            <a:prstGeom prst="rect">
              <a:avLst/>
            </a:prstGeom>
            <a:noFill/>
            <a:ln>
              <a:noFill/>
            </a:ln>
          </p:spPr>
          <p:txBody>
            <a:bodyPr wrap="square" rtlCol="0">
              <a:spAutoFit/>
            </a:bodyPr>
            <a:lstStyle/>
            <a:p>
              <a:pPr algn="ctr"/>
              <a:r>
                <a:rPr lang="en-GB" sz="1400" dirty="0"/>
                <a:t>Police</a:t>
              </a:r>
            </a:p>
          </p:txBody>
        </p:sp>
        <p:sp>
          <p:nvSpPr>
            <p:cNvPr id="18" name="TextBox 17">
              <a:extLst>
                <a:ext uri="{FF2B5EF4-FFF2-40B4-BE49-F238E27FC236}">
                  <a16:creationId xmlns:a16="http://schemas.microsoft.com/office/drawing/2014/main" id="{42F77BFB-6462-499A-B47D-1D0614F02DF5}"/>
                </a:ext>
              </a:extLst>
            </p:cNvPr>
            <p:cNvSpPr txBox="1"/>
            <p:nvPr/>
          </p:nvSpPr>
          <p:spPr>
            <a:xfrm>
              <a:off x="791755" y="3494428"/>
              <a:ext cx="1246199" cy="523220"/>
            </a:xfrm>
            <a:prstGeom prst="rect">
              <a:avLst/>
            </a:prstGeom>
            <a:noFill/>
            <a:ln>
              <a:noFill/>
            </a:ln>
          </p:spPr>
          <p:txBody>
            <a:bodyPr wrap="square" rtlCol="0">
              <a:spAutoFit/>
            </a:bodyPr>
            <a:lstStyle/>
            <a:p>
              <a:pPr algn="ctr"/>
              <a:r>
                <a:rPr lang="en-GB" sz="1400" dirty="0"/>
                <a:t>Community healthcare</a:t>
              </a:r>
            </a:p>
          </p:txBody>
        </p:sp>
        <p:sp>
          <p:nvSpPr>
            <p:cNvPr id="19" name="TextBox 18">
              <a:extLst>
                <a:ext uri="{FF2B5EF4-FFF2-40B4-BE49-F238E27FC236}">
                  <a16:creationId xmlns:a16="http://schemas.microsoft.com/office/drawing/2014/main" id="{D5AE798C-8BBD-96AA-74DC-162ED032A36A}"/>
                </a:ext>
              </a:extLst>
            </p:cNvPr>
            <p:cNvSpPr txBox="1"/>
            <p:nvPr/>
          </p:nvSpPr>
          <p:spPr>
            <a:xfrm>
              <a:off x="4440422" y="4372544"/>
              <a:ext cx="1618488" cy="523220"/>
            </a:xfrm>
            <a:prstGeom prst="rect">
              <a:avLst/>
            </a:prstGeom>
            <a:noFill/>
            <a:ln>
              <a:noFill/>
            </a:ln>
          </p:spPr>
          <p:txBody>
            <a:bodyPr wrap="square" rtlCol="0">
              <a:spAutoFit/>
            </a:bodyPr>
            <a:lstStyle/>
            <a:p>
              <a:pPr algn="ctr"/>
              <a:r>
                <a:rPr lang="en-GB" sz="1400" dirty="0"/>
                <a:t>Employment and skills advisers</a:t>
              </a:r>
            </a:p>
          </p:txBody>
        </p:sp>
        <p:pic>
          <p:nvPicPr>
            <p:cNvPr id="22" name="Graphic 21" descr="Modern architecture outline">
              <a:extLst>
                <a:ext uri="{FF2B5EF4-FFF2-40B4-BE49-F238E27FC236}">
                  <a16:creationId xmlns:a16="http://schemas.microsoft.com/office/drawing/2014/main" id="{7DC2694A-D032-8D72-E8E8-0F9B8CCEFA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9213" y="1129267"/>
              <a:ext cx="914400" cy="914400"/>
            </a:xfrm>
            <a:prstGeom prst="rect">
              <a:avLst/>
            </a:prstGeom>
          </p:spPr>
        </p:pic>
        <p:pic>
          <p:nvPicPr>
            <p:cNvPr id="24" name="Graphic 23" descr="Schoolhouse outline">
              <a:extLst>
                <a:ext uri="{FF2B5EF4-FFF2-40B4-BE49-F238E27FC236}">
                  <a16:creationId xmlns:a16="http://schemas.microsoft.com/office/drawing/2014/main" id="{D40D0074-6E8A-8C52-934F-3F9A658B19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8632" y="1009823"/>
              <a:ext cx="914400" cy="914400"/>
            </a:xfrm>
            <a:prstGeom prst="rect">
              <a:avLst/>
            </a:prstGeom>
          </p:spPr>
        </p:pic>
        <p:pic>
          <p:nvPicPr>
            <p:cNvPr id="26" name="Graphic 25" descr="Home1 outline">
              <a:extLst>
                <a:ext uri="{FF2B5EF4-FFF2-40B4-BE49-F238E27FC236}">
                  <a16:creationId xmlns:a16="http://schemas.microsoft.com/office/drawing/2014/main" id="{3F2525C9-2A12-DAB2-16F9-68586B2037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47133" y="3651864"/>
              <a:ext cx="914400" cy="914400"/>
            </a:xfrm>
            <a:prstGeom prst="rect">
              <a:avLst/>
            </a:prstGeom>
          </p:spPr>
        </p:pic>
        <p:pic>
          <p:nvPicPr>
            <p:cNvPr id="28" name="Graphic 27" descr="House outline">
              <a:extLst>
                <a:ext uri="{FF2B5EF4-FFF2-40B4-BE49-F238E27FC236}">
                  <a16:creationId xmlns:a16="http://schemas.microsoft.com/office/drawing/2014/main" id="{296E487F-C9C3-5231-39E3-B7CCE865EE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0342" y="4518514"/>
              <a:ext cx="914400" cy="914400"/>
            </a:xfrm>
            <a:prstGeom prst="rect">
              <a:avLst/>
            </a:prstGeom>
          </p:spPr>
        </p:pic>
        <p:pic>
          <p:nvPicPr>
            <p:cNvPr id="30" name="Graphic 29" descr="Store outline">
              <a:extLst>
                <a:ext uri="{FF2B5EF4-FFF2-40B4-BE49-F238E27FC236}">
                  <a16:creationId xmlns:a16="http://schemas.microsoft.com/office/drawing/2014/main" id="{2762E9C2-CED2-58A0-D384-8AFC6C198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22733" y="3997103"/>
              <a:ext cx="914400" cy="914400"/>
            </a:xfrm>
            <a:prstGeom prst="rect">
              <a:avLst/>
            </a:prstGeom>
          </p:spPr>
        </p:pic>
        <p:pic>
          <p:nvPicPr>
            <p:cNvPr id="31" name="Graphic 30" descr="Schoolhouse outline">
              <a:extLst>
                <a:ext uri="{FF2B5EF4-FFF2-40B4-BE49-F238E27FC236}">
                  <a16:creationId xmlns:a16="http://schemas.microsoft.com/office/drawing/2014/main" id="{FCCE8E67-7E9D-CEAA-A956-7D6F1881CB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42785" y="2416559"/>
              <a:ext cx="914400" cy="914400"/>
            </a:xfrm>
            <a:prstGeom prst="rect">
              <a:avLst/>
            </a:prstGeom>
          </p:spPr>
        </p:pic>
        <p:pic>
          <p:nvPicPr>
            <p:cNvPr id="39" name="Graphic 38" descr="Police female outline">
              <a:extLst>
                <a:ext uri="{FF2B5EF4-FFF2-40B4-BE49-F238E27FC236}">
                  <a16:creationId xmlns:a16="http://schemas.microsoft.com/office/drawing/2014/main" id="{F8AA2318-AC28-02B5-B7D7-8A312570F7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4540" y="1999259"/>
              <a:ext cx="914400" cy="914400"/>
            </a:xfrm>
            <a:prstGeom prst="rect">
              <a:avLst/>
            </a:prstGeom>
          </p:spPr>
        </p:pic>
        <p:pic>
          <p:nvPicPr>
            <p:cNvPr id="41" name="Graphic 40" descr="Doctor female outline">
              <a:extLst>
                <a:ext uri="{FF2B5EF4-FFF2-40B4-BE49-F238E27FC236}">
                  <a16:creationId xmlns:a16="http://schemas.microsoft.com/office/drawing/2014/main" id="{ADEDFD79-874A-99B3-EFFA-78960CC27BB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828" y="2578389"/>
              <a:ext cx="914400" cy="914400"/>
            </a:xfrm>
            <a:prstGeom prst="rect">
              <a:avLst/>
            </a:prstGeom>
          </p:spPr>
        </p:pic>
        <p:pic>
          <p:nvPicPr>
            <p:cNvPr id="43" name="Graphic 42" descr="Doctor male outline">
              <a:extLst>
                <a:ext uri="{FF2B5EF4-FFF2-40B4-BE49-F238E27FC236}">
                  <a16:creationId xmlns:a16="http://schemas.microsoft.com/office/drawing/2014/main" id="{10052621-2111-E307-30FF-33C6AB4FF9F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45673" y="3330959"/>
              <a:ext cx="914400" cy="914400"/>
            </a:xfrm>
            <a:prstGeom prst="rect">
              <a:avLst/>
            </a:prstGeom>
          </p:spPr>
        </p:pic>
        <p:pic>
          <p:nvPicPr>
            <p:cNvPr id="47" name="Graphic 46" descr="Medicine outline">
              <a:extLst>
                <a:ext uri="{FF2B5EF4-FFF2-40B4-BE49-F238E27FC236}">
                  <a16:creationId xmlns:a16="http://schemas.microsoft.com/office/drawing/2014/main" id="{82D9F9B3-0CB9-5B4A-2811-16DF627D8D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0126" y="1152979"/>
              <a:ext cx="914400" cy="914400"/>
            </a:xfrm>
            <a:prstGeom prst="rect">
              <a:avLst/>
            </a:prstGeom>
          </p:spPr>
        </p:pic>
        <p:pic>
          <p:nvPicPr>
            <p:cNvPr id="49" name="Graphic 48" descr="Building Brick Wall outline">
              <a:extLst>
                <a:ext uri="{FF2B5EF4-FFF2-40B4-BE49-F238E27FC236}">
                  <a16:creationId xmlns:a16="http://schemas.microsoft.com/office/drawing/2014/main" id="{DB38BC9A-5338-6209-7C1E-C71498362E1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394062" y="1407500"/>
              <a:ext cx="914400" cy="914400"/>
            </a:xfrm>
            <a:prstGeom prst="rect">
              <a:avLst/>
            </a:prstGeom>
          </p:spPr>
        </p:pic>
        <p:pic>
          <p:nvPicPr>
            <p:cNvPr id="51" name="Graphic 50" descr="Work from home desk outline">
              <a:extLst>
                <a:ext uri="{FF2B5EF4-FFF2-40B4-BE49-F238E27FC236}">
                  <a16:creationId xmlns:a16="http://schemas.microsoft.com/office/drawing/2014/main" id="{FEB3DA07-167D-7B27-C07C-37B36285BE2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660482" y="3499472"/>
              <a:ext cx="914400" cy="914400"/>
            </a:xfrm>
            <a:prstGeom prst="rect">
              <a:avLst/>
            </a:prstGeom>
          </p:spPr>
        </p:pic>
        <p:sp>
          <p:nvSpPr>
            <p:cNvPr id="52" name="Rectangle 51">
              <a:extLst>
                <a:ext uri="{FF2B5EF4-FFF2-40B4-BE49-F238E27FC236}">
                  <a16:creationId xmlns:a16="http://schemas.microsoft.com/office/drawing/2014/main" id="{CC77EB64-A939-4DD1-ADEF-100BDF9A754D}"/>
                </a:ext>
              </a:extLst>
            </p:cNvPr>
            <p:cNvSpPr/>
            <p:nvPr/>
          </p:nvSpPr>
          <p:spPr>
            <a:xfrm>
              <a:off x="694061" y="1024128"/>
              <a:ext cx="6895459" cy="499262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5F6438A2-B564-E74D-EFE4-15FC22B94A6E}"/>
              </a:ext>
            </a:extLst>
          </p:cNvPr>
          <p:cNvSpPr txBox="1"/>
          <p:nvPr/>
        </p:nvSpPr>
        <p:spPr>
          <a:xfrm>
            <a:off x="7911972" y="1008479"/>
            <a:ext cx="3900397" cy="5078313"/>
          </a:xfrm>
          <a:prstGeom prst="rect">
            <a:avLst/>
          </a:prstGeom>
          <a:noFill/>
        </p:spPr>
        <p:txBody>
          <a:bodyPr wrap="square" rtlCol="0">
            <a:spAutoFit/>
          </a:bodyPr>
          <a:lstStyle/>
          <a:p>
            <a:r>
              <a:rPr lang="en-GB" dirty="0"/>
              <a:t>Is it a location?</a:t>
            </a:r>
          </a:p>
          <a:p>
            <a:endParaRPr lang="en-GB" dirty="0"/>
          </a:p>
          <a:p>
            <a:r>
              <a:rPr lang="en-GB" dirty="0"/>
              <a:t>Yes, it’s about the services that are available in people’s neighbourhood – so that they are </a:t>
            </a:r>
            <a:r>
              <a:rPr lang="en-GB" b="1" dirty="0"/>
              <a:t>close to our residents</a:t>
            </a:r>
            <a:r>
              <a:rPr lang="en-GB" dirty="0"/>
              <a:t>.</a:t>
            </a:r>
          </a:p>
          <a:p>
            <a:endParaRPr lang="en-GB" dirty="0"/>
          </a:p>
          <a:p>
            <a:r>
              <a:rPr lang="en-GB" dirty="0"/>
              <a:t>But it’s about more than that…</a:t>
            </a:r>
          </a:p>
          <a:p>
            <a:endParaRPr lang="en-GB" dirty="0"/>
          </a:p>
          <a:p>
            <a:r>
              <a:rPr lang="en-GB" dirty="0"/>
              <a:t>It’s about how services and agencies work together so </a:t>
            </a:r>
            <a:r>
              <a:rPr lang="en-GB" b="1" dirty="0"/>
              <a:t>residents get information, advice and help they need, when and where they need it.</a:t>
            </a:r>
          </a:p>
          <a:p>
            <a:endParaRPr lang="en-GB" b="1" dirty="0"/>
          </a:p>
          <a:p>
            <a:r>
              <a:rPr lang="en-GB" b="1" dirty="0"/>
              <a:t>A fundamental principle is enabling and empowering communities</a:t>
            </a:r>
            <a:r>
              <a:rPr lang="en-GB" b="1" dirty="0">
                <a:highlight>
                  <a:srgbClr val="FFFF00"/>
                </a:highlight>
              </a:rPr>
              <a:t> </a:t>
            </a:r>
          </a:p>
        </p:txBody>
      </p:sp>
      <p:pic>
        <p:nvPicPr>
          <p:cNvPr id="56" name="Graphic 55" descr="Map with pin outline">
            <a:extLst>
              <a:ext uri="{FF2B5EF4-FFF2-40B4-BE49-F238E27FC236}">
                <a16:creationId xmlns:a16="http://schemas.microsoft.com/office/drawing/2014/main" id="{705637E9-FB6D-DA81-3549-26057F1E4DA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03570" y="4685398"/>
            <a:ext cx="914400" cy="914400"/>
          </a:xfrm>
          <a:prstGeom prst="rect">
            <a:avLst/>
          </a:prstGeom>
        </p:spPr>
      </p:pic>
      <p:pic>
        <p:nvPicPr>
          <p:cNvPr id="57" name="Graphic 56" descr="Map compass outline">
            <a:extLst>
              <a:ext uri="{FF2B5EF4-FFF2-40B4-BE49-F238E27FC236}">
                <a16:creationId xmlns:a16="http://schemas.microsoft.com/office/drawing/2014/main" id="{11D4179F-E11E-FBC2-F559-3710955B933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322044" y="2257560"/>
            <a:ext cx="914400" cy="914400"/>
          </a:xfrm>
          <a:prstGeom prst="rect">
            <a:avLst/>
          </a:prstGeom>
        </p:spPr>
      </p:pic>
      <p:pic>
        <p:nvPicPr>
          <p:cNvPr id="12" name="Graphic 11" descr="Care outline">
            <a:extLst>
              <a:ext uri="{FF2B5EF4-FFF2-40B4-BE49-F238E27FC236}">
                <a16:creationId xmlns:a16="http://schemas.microsoft.com/office/drawing/2014/main" id="{D385CE48-1D8A-3CD8-20B9-0D0B79AC87D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588406" y="4763959"/>
            <a:ext cx="914400" cy="914400"/>
          </a:xfrm>
          <a:prstGeom prst="rect">
            <a:avLst/>
          </a:prstGeom>
        </p:spPr>
      </p:pic>
      <p:sp>
        <p:nvSpPr>
          <p:cNvPr id="13" name="TextBox 12">
            <a:extLst>
              <a:ext uri="{FF2B5EF4-FFF2-40B4-BE49-F238E27FC236}">
                <a16:creationId xmlns:a16="http://schemas.microsoft.com/office/drawing/2014/main" id="{D7637A0E-5010-3AF6-250D-C61BD66E2256}"/>
              </a:ext>
            </a:extLst>
          </p:cNvPr>
          <p:cNvSpPr txBox="1"/>
          <p:nvPr/>
        </p:nvSpPr>
        <p:spPr>
          <a:xfrm>
            <a:off x="4394236" y="5606804"/>
            <a:ext cx="1155645" cy="307777"/>
          </a:xfrm>
          <a:prstGeom prst="rect">
            <a:avLst/>
          </a:prstGeom>
          <a:noFill/>
          <a:ln>
            <a:noFill/>
          </a:ln>
        </p:spPr>
        <p:txBody>
          <a:bodyPr wrap="square" rtlCol="0">
            <a:spAutoFit/>
          </a:bodyPr>
          <a:lstStyle/>
          <a:p>
            <a:pPr algn="ctr"/>
            <a:r>
              <a:rPr lang="en-GB" sz="1400" dirty="0"/>
              <a:t>Social care</a:t>
            </a:r>
          </a:p>
        </p:txBody>
      </p:sp>
      <p:pic>
        <p:nvPicPr>
          <p:cNvPr id="20" name="Graphic 19" descr="Coins outline">
            <a:extLst>
              <a:ext uri="{FF2B5EF4-FFF2-40B4-BE49-F238E27FC236}">
                <a16:creationId xmlns:a16="http://schemas.microsoft.com/office/drawing/2014/main" id="{02AE6B7E-D401-9596-FD45-A8B455861CE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245983" y="2458562"/>
            <a:ext cx="914400" cy="914400"/>
          </a:xfrm>
          <a:prstGeom prst="rect">
            <a:avLst/>
          </a:prstGeom>
        </p:spPr>
      </p:pic>
      <p:sp>
        <p:nvSpPr>
          <p:cNvPr id="21" name="TextBox 20">
            <a:extLst>
              <a:ext uri="{FF2B5EF4-FFF2-40B4-BE49-F238E27FC236}">
                <a16:creationId xmlns:a16="http://schemas.microsoft.com/office/drawing/2014/main" id="{7D19E3A8-D00B-D1A4-8EFE-363CC9524FF8}"/>
              </a:ext>
            </a:extLst>
          </p:cNvPr>
          <p:cNvSpPr txBox="1"/>
          <p:nvPr/>
        </p:nvSpPr>
        <p:spPr>
          <a:xfrm>
            <a:off x="2212555" y="3306659"/>
            <a:ext cx="1376614" cy="523220"/>
          </a:xfrm>
          <a:prstGeom prst="rect">
            <a:avLst/>
          </a:prstGeom>
          <a:noFill/>
        </p:spPr>
        <p:txBody>
          <a:bodyPr wrap="square" rtlCol="0">
            <a:spAutoFit/>
          </a:bodyPr>
          <a:lstStyle/>
          <a:p>
            <a:r>
              <a:rPr lang="en-GB" sz="1400" dirty="0"/>
              <a:t>Money and debt advice</a:t>
            </a:r>
          </a:p>
        </p:txBody>
      </p:sp>
    </p:spTree>
    <p:extLst>
      <p:ext uri="{BB962C8B-B14F-4D97-AF65-F5344CB8AC3E}">
        <p14:creationId xmlns:p14="http://schemas.microsoft.com/office/powerpoint/2010/main" val="340565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0790196-5D2E-AF18-D15C-3E30D8CAB416}"/>
              </a:ext>
            </a:extLst>
          </p:cNvPr>
          <p:cNvGrpSpPr/>
          <p:nvPr/>
        </p:nvGrpSpPr>
        <p:grpSpPr>
          <a:xfrm>
            <a:off x="299719" y="528962"/>
            <a:ext cx="6269977" cy="5901178"/>
            <a:chOff x="2713767" y="1010887"/>
            <a:chExt cx="5767347" cy="5544057"/>
          </a:xfrm>
        </p:grpSpPr>
        <p:grpSp>
          <p:nvGrpSpPr>
            <p:cNvPr id="4" name="Group 4">
              <a:extLst>
                <a:ext uri="{FF2B5EF4-FFF2-40B4-BE49-F238E27FC236}">
                  <a16:creationId xmlns:a16="http://schemas.microsoft.com/office/drawing/2014/main" id="{26CC6497-3D01-A4F9-EF2F-28FECC271FB7}"/>
                </a:ext>
              </a:extLst>
            </p:cNvPr>
            <p:cNvGrpSpPr>
              <a:grpSpLocks/>
            </p:cNvGrpSpPr>
            <p:nvPr/>
          </p:nvGrpSpPr>
          <p:grpSpPr bwMode="auto">
            <a:xfrm>
              <a:off x="2713767" y="1010887"/>
              <a:ext cx="5767347" cy="5544057"/>
              <a:chOff x="-759927" y="-85724"/>
              <a:chExt cx="7308364" cy="7151688"/>
            </a:xfrm>
          </p:grpSpPr>
          <p:grpSp>
            <p:nvGrpSpPr>
              <p:cNvPr id="5" name="Group 30">
                <a:extLst>
                  <a:ext uri="{FF2B5EF4-FFF2-40B4-BE49-F238E27FC236}">
                    <a16:creationId xmlns:a16="http://schemas.microsoft.com/office/drawing/2014/main" id="{8C0AC95C-BD61-40D2-BA21-1536D91586A3}"/>
                  </a:ext>
                </a:extLst>
              </p:cNvPr>
              <p:cNvGrpSpPr>
                <a:grpSpLocks/>
              </p:cNvGrpSpPr>
              <p:nvPr/>
            </p:nvGrpSpPr>
            <p:grpSpPr bwMode="auto">
              <a:xfrm>
                <a:off x="87313" y="-85724"/>
                <a:ext cx="6461124" cy="7151688"/>
                <a:chOff x="134938" y="-152398"/>
                <a:chExt cx="11486655" cy="12714157"/>
              </a:xfrm>
            </p:grpSpPr>
            <p:pic>
              <p:nvPicPr>
                <p:cNvPr id="8" name="Picture 4">
                  <a:extLst>
                    <a:ext uri="{FF2B5EF4-FFF2-40B4-BE49-F238E27FC236}">
                      <a16:creationId xmlns:a16="http://schemas.microsoft.com/office/drawing/2014/main" id="{D1A64B90-E143-3E90-7ECD-DFEE70C66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152398"/>
                  <a:ext cx="11486655" cy="127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3">
                  <a:extLst>
                    <a:ext uri="{FF2B5EF4-FFF2-40B4-BE49-F238E27FC236}">
                      <a16:creationId xmlns:a16="http://schemas.microsoft.com/office/drawing/2014/main" id="{AF9701B4-86A7-CDBB-1C27-464DE8F2B8AA}"/>
                    </a:ext>
                  </a:extLst>
                </p:cNvPr>
                <p:cNvSpPr/>
                <p:nvPr/>
              </p:nvSpPr>
              <p:spPr>
                <a:xfrm>
                  <a:off x="3414420" y="6750780"/>
                  <a:ext cx="3508086" cy="4786506"/>
                </a:xfrm>
                <a:custGeom>
                  <a:avLst/>
                  <a:gdLst>
                    <a:gd name="connsiteX0" fmla="*/ 0 w 3510019"/>
                    <a:gd name="connsiteY0" fmla="*/ 0 h 4785360"/>
                    <a:gd name="connsiteX1" fmla="*/ 60960 w 3510019"/>
                    <a:gd name="connsiteY1" fmla="*/ 91440 h 4785360"/>
                    <a:gd name="connsiteX2" fmla="*/ 182880 w 3510019"/>
                    <a:gd name="connsiteY2" fmla="*/ 213360 h 4785360"/>
                    <a:gd name="connsiteX3" fmla="*/ 152400 w 3510019"/>
                    <a:gd name="connsiteY3" fmla="*/ 457200 h 4785360"/>
                    <a:gd name="connsiteX4" fmla="*/ 91440 w 3510019"/>
                    <a:gd name="connsiteY4" fmla="*/ 518160 h 4785360"/>
                    <a:gd name="connsiteX5" fmla="*/ 60960 w 3510019"/>
                    <a:gd name="connsiteY5" fmla="*/ 579120 h 4785360"/>
                    <a:gd name="connsiteX6" fmla="*/ 91440 w 3510019"/>
                    <a:gd name="connsiteY6" fmla="*/ 975360 h 4785360"/>
                    <a:gd name="connsiteX7" fmla="*/ 274320 w 3510019"/>
                    <a:gd name="connsiteY7" fmla="*/ 1097280 h 4785360"/>
                    <a:gd name="connsiteX8" fmla="*/ 457200 w 3510019"/>
                    <a:gd name="connsiteY8" fmla="*/ 1188720 h 4785360"/>
                    <a:gd name="connsiteX9" fmla="*/ 579120 w 3510019"/>
                    <a:gd name="connsiteY9" fmla="*/ 1280160 h 4785360"/>
                    <a:gd name="connsiteX10" fmla="*/ 609600 w 3510019"/>
                    <a:gd name="connsiteY10" fmla="*/ 1341120 h 4785360"/>
                    <a:gd name="connsiteX11" fmla="*/ 579120 w 3510019"/>
                    <a:gd name="connsiteY11" fmla="*/ 1493520 h 4785360"/>
                    <a:gd name="connsiteX12" fmla="*/ 1402080 w 3510019"/>
                    <a:gd name="connsiteY12" fmla="*/ 1463040 h 4785360"/>
                    <a:gd name="connsiteX13" fmla="*/ 1463040 w 3510019"/>
                    <a:gd name="connsiteY13" fmla="*/ 1432560 h 4785360"/>
                    <a:gd name="connsiteX14" fmla="*/ 1737360 w 3510019"/>
                    <a:gd name="connsiteY14" fmla="*/ 1371600 h 4785360"/>
                    <a:gd name="connsiteX15" fmla="*/ 1859280 w 3510019"/>
                    <a:gd name="connsiteY15" fmla="*/ 1402080 h 4785360"/>
                    <a:gd name="connsiteX16" fmla="*/ 1950720 w 3510019"/>
                    <a:gd name="connsiteY16" fmla="*/ 1524000 h 4785360"/>
                    <a:gd name="connsiteX17" fmla="*/ 1981200 w 3510019"/>
                    <a:gd name="connsiteY17" fmla="*/ 1676400 h 4785360"/>
                    <a:gd name="connsiteX18" fmla="*/ 2072640 w 3510019"/>
                    <a:gd name="connsiteY18" fmla="*/ 1920240 h 4785360"/>
                    <a:gd name="connsiteX19" fmla="*/ 2468880 w 3510019"/>
                    <a:gd name="connsiteY19" fmla="*/ 1889760 h 4785360"/>
                    <a:gd name="connsiteX20" fmla="*/ 2590800 w 3510019"/>
                    <a:gd name="connsiteY20" fmla="*/ 1828800 h 4785360"/>
                    <a:gd name="connsiteX21" fmla="*/ 2651760 w 3510019"/>
                    <a:gd name="connsiteY21" fmla="*/ 1798320 h 4785360"/>
                    <a:gd name="connsiteX22" fmla="*/ 2712720 w 3510019"/>
                    <a:gd name="connsiteY22" fmla="*/ 2133600 h 4785360"/>
                    <a:gd name="connsiteX23" fmla="*/ 2743200 w 3510019"/>
                    <a:gd name="connsiteY23" fmla="*/ 2194560 h 4785360"/>
                    <a:gd name="connsiteX24" fmla="*/ 2834640 w 3510019"/>
                    <a:gd name="connsiteY24" fmla="*/ 2225040 h 4785360"/>
                    <a:gd name="connsiteX25" fmla="*/ 3078480 w 3510019"/>
                    <a:gd name="connsiteY25" fmla="*/ 2286000 h 4785360"/>
                    <a:gd name="connsiteX26" fmla="*/ 3505200 w 3510019"/>
                    <a:gd name="connsiteY26" fmla="*/ 2255520 h 4785360"/>
                    <a:gd name="connsiteX27" fmla="*/ 3444240 w 3510019"/>
                    <a:gd name="connsiteY27" fmla="*/ 2225040 h 4785360"/>
                    <a:gd name="connsiteX28" fmla="*/ 3413760 w 3510019"/>
                    <a:gd name="connsiteY28" fmla="*/ 2286000 h 4785360"/>
                    <a:gd name="connsiteX29" fmla="*/ 3383280 w 3510019"/>
                    <a:gd name="connsiteY29" fmla="*/ 2926080 h 4785360"/>
                    <a:gd name="connsiteX30" fmla="*/ 3352800 w 3510019"/>
                    <a:gd name="connsiteY30" fmla="*/ 3048000 h 4785360"/>
                    <a:gd name="connsiteX31" fmla="*/ 3322320 w 3510019"/>
                    <a:gd name="connsiteY31" fmla="*/ 3261360 h 4785360"/>
                    <a:gd name="connsiteX32" fmla="*/ 3291840 w 3510019"/>
                    <a:gd name="connsiteY32" fmla="*/ 3444240 h 4785360"/>
                    <a:gd name="connsiteX33" fmla="*/ 3261360 w 3510019"/>
                    <a:gd name="connsiteY33" fmla="*/ 3870960 h 4785360"/>
                    <a:gd name="connsiteX34" fmla="*/ 3200400 w 3510019"/>
                    <a:gd name="connsiteY34" fmla="*/ 4114800 h 4785360"/>
                    <a:gd name="connsiteX35" fmla="*/ 3169920 w 3510019"/>
                    <a:gd name="connsiteY35" fmla="*/ 4297680 h 4785360"/>
                    <a:gd name="connsiteX36" fmla="*/ 3108960 w 3510019"/>
                    <a:gd name="connsiteY36" fmla="*/ 4419600 h 4785360"/>
                    <a:gd name="connsiteX37" fmla="*/ 3048000 w 3510019"/>
                    <a:gd name="connsiteY37" fmla="*/ 4572000 h 4785360"/>
                    <a:gd name="connsiteX38" fmla="*/ 3017520 w 3510019"/>
                    <a:gd name="connsiteY38" fmla="*/ 4632960 h 4785360"/>
                    <a:gd name="connsiteX39" fmla="*/ 2987040 w 3510019"/>
                    <a:gd name="connsiteY39" fmla="*/ 4724400 h 4785360"/>
                    <a:gd name="connsiteX40" fmla="*/ 2956560 w 3510019"/>
                    <a:gd name="connsiteY40" fmla="*/ 4785360 h 478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10019" h="4785360">
                      <a:moveTo>
                        <a:pt x="0" y="0"/>
                      </a:moveTo>
                      <a:cubicBezTo>
                        <a:pt x="20320" y="30480"/>
                        <a:pt x="37120" y="63627"/>
                        <a:pt x="60960" y="91440"/>
                      </a:cubicBezTo>
                      <a:cubicBezTo>
                        <a:pt x="98363" y="135077"/>
                        <a:pt x="182880" y="213360"/>
                        <a:pt x="182880" y="213360"/>
                      </a:cubicBezTo>
                      <a:cubicBezTo>
                        <a:pt x="172720" y="294640"/>
                        <a:pt x="175937" y="378742"/>
                        <a:pt x="152400" y="457200"/>
                      </a:cubicBezTo>
                      <a:cubicBezTo>
                        <a:pt x="144143" y="484725"/>
                        <a:pt x="108682" y="495171"/>
                        <a:pt x="91440" y="518160"/>
                      </a:cubicBezTo>
                      <a:cubicBezTo>
                        <a:pt x="77809" y="536335"/>
                        <a:pt x="71120" y="558800"/>
                        <a:pt x="60960" y="579120"/>
                      </a:cubicBezTo>
                      <a:cubicBezTo>
                        <a:pt x="71120" y="711200"/>
                        <a:pt x="65460" y="845462"/>
                        <a:pt x="91440" y="975360"/>
                      </a:cubicBezTo>
                      <a:cubicBezTo>
                        <a:pt x="101783" y="1027076"/>
                        <a:pt x="257529" y="1088885"/>
                        <a:pt x="274320" y="1097280"/>
                      </a:cubicBezTo>
                      <a:lnTo>
                        <a:pt x="457200" y="1188720"/>
                      </a:lnTo>
                      <a:cubicBezTo>
                        <a:pt x="519506" y="1219873"/>
                        <a:pt x="532905" y="1218541"/>
                        <a:pt x="579120" y="1280160"/>
                      </a:cubicBezTo>
                      <a:cubicBezTo>
                        <a:pt x="592751" y="1298335"/>
                        <a:pt x="599440" y="1320800"/>
                        <a:pt x="609600" y="1341120"/>
                      </a:cubicBezTo>
                      <a:cubicBezTo>
                        <a:pt x="599440" y="1391920"/>
                        <a:pt x="527916" y="1485643"/>
                        <a:pt x="579120" y="1493520"/>
                      </a:cubicBezTo>
                      <a:cubicBezTo>
                        <a:pt x="850436" y="1535261"/>
                        <a:pt x="1128222" y="1481927"/>
                        <a:pt x="1402080" y="1463040"/>
                      </a:cubicBezTo>
                      <a:cubicBezTo>
                        <a:pt x="1424745" y="1461477"/>
                        <a:pt x="1441000" y="1438070"/>
                        <a:pt x="1463040" y="1432560"/>
                      </a:cubicBezTo>
                      <a:cubicBezTo>
                        <a:pt x="1892183" y="1325274"/>
                        <a:pt x="1475740" y="1458807"/>
                        <a:pt x="1737360" y="1371600"/>
                      </a:cubicBezTo>
                      <a:cubicBezTo>
                        <a:pt x="1778000" y="1381760"/>
                        <a:pt x="1821812" y="1383346"/>
                        <a:pt x="1859280" y="1402080"/>
                      </a:cubicBezTo>
                      <a:cubicBezTo>
                        <a:pt x="1910630" y="1427755"/>
                        <a:pt x="1927686" y="1477932"/>
                        <a:pt x="1950720" y="1524000"/>
                      </a:cubicBezTo>
                      <a:cubicBezTo>
                        <a:pt x="1960880" y="1574800"/>
                        <a:pt x="1967569" y="1626419"/>
                        <a:pt x="1981200" y="1676400"/>
                      </a:cubicBezTo>
                      <a:cubicBezTo>
                        <a:pt x="2022087" y="1826317"/>
                        <a:pt x="2023060" y="1821080"/>
                        <a:pt x="2072640" y="1920240"/>
                      </a:cubicBezTo>
                      <a:cubicBezTo>
                        <a:pt x="2204720" y="1910080"/>
                        <a:pt x="2338426" y="1912781"/>
                        <a:pt x="2468880" y="1889760"/>
                      </a:cubicBezTo>
                      <a:cubicBezTo>
                        <a:pt x="2513626" y="1881864"/>
                        <a:pt x="2550160" y="1849120"/>
                        <a:pt x="2590800" y="1828800"/>
                      </a:cubicBezTo>
                      <a:lnTo>
                        <a:pt x="2651760" y="1798320"/>
                      </a:lnTo>
                      <a:cubicBezTo>
                        <a:pt x="2731531" y="1957862"/>
                        <a:pt x="2646742" y="1770723"/>
                        <a:pt x="2712720" y="2133600"/>
                      </a:cubicBezTo>
                      <a:cubicBezTo>
                        <a:pt x="2716784" y="2155952"/>
                        <a:pt x="2725025" y="2180929"/>
                        <a:pt x="2743200" y="2194560"/>
                      </a:cubicBezTo>
                      <a:cubicBezTo>
                        <a:pt x="2768903" y="2213837"/>
                        <a:pt x="2803643" y="2216586"/>
                        <a:pt x="2834640" y="2225040"/>
                      </a:cubicBezTo>
                      <a:cubicBezTo>
                        <a:pt x="2915469" y="2247084"/>
                        <a:pt x="3078480" y="2286000"/>
                        <a:pt x="3078480" y="2286000"/>
                      </a:cubicBezTo>
                      <a:cubicBezTo>
                        <a:pt x="3220720" y="2275840"/>
                        <a:pt x="3364538" y="2278964"/>
                        <a:pt x="3505200" y="2255520"/>
                      </a:cubicBezTo>
                      <a:cubicBezTo>
                        <a:pt x="3527609" y="2251785"/>
                        <a:pt x="3465793" y="2217856"/>
                        <a:pt x="3444240" y="2225040"/>
                      </a:cubicBezTo>
                      <a:cubicBezTo>
                        <a:pt x="3422687" y="2232224"/>
                        <a:pt x="3423920" y="2265680"/>
                        <a:pt x="3413760" y="2286000"/>
                      </a:cubicBezTo>
                      <a:cubicBezTo>
                        <a:pt x="3403600" y="2499360"/>
                        <a:pt x="3400314" y="2713158"/>
                        <a:pt x="3383280" y="2926080"/>
                      </a:cubicBezTo>
                      <a:cubicBezTo>
                        <a:pt x="3379939" y="2967837"/>
                        <a:pt x="3360294" y="3006785"/>
                        <a:pt x="3352800" y="3048000"/>
                      </a:cubicBezTo>
                      <a:cubicBezTo>
                        <a:pt x="3339949" y="3118683"/>
                        <a:pt x="3333244" y="3190353"/>
                        <a:pt x="3322320" y="3261360"/>
                      </a:cubicBezTo>
                      <a:cubicBezTo>
                        <a:pt x="3312923" y="3322442"/>
                        <a:pt x="3302000" y="3383280"/>
                        <a:pt x="3291840" y="3444240"/>
                      </a:cubicBezTo>
                      <a:cubicBezTo>
                        <a:pt x="3281680" y="3586480"/>
                        <a:pt x="3280627" y="3729665"/>
                        <a:pt x="3261360" y="3870960"/>
                      </a:cubicBezTo>
                      <a:cubicBezTo>
                        <a:pt x="3250040" y="3953973"/>
                        <a:pt x="3214174" y="4032158"/>
                        <a:pt x="3200400" y="4114800"/>
                      </a:cubicBezTo>
                      <a:cubicBezTo>
                        <a:pt x="3190240" y="4175760"/>
                        <a:pt x="3187678" y="4238486"/>
                        <a:pt x="3169920" y="4297680"/>
                      </a:cubicBezTo>
                      <a:cubicBezTo>
                        <a:pt x="3156864" y="4341201"/>
                        <a:pt x="3129280" y="4378960"/>
                        <a:pt x="3108960" y="4419600"/>
                      </a:cubicBezTo>
                      <a:cubicBezTo>
                        <a:pt x="3037479" y="4562562"/>
                        <a:pt x="3123328" y="4383679"/>
                        <a:pt x="3048000" y="4572000"/>
                      </a:cubicBezTo>
                      <a:cubicBezTo>
                        <a:pt x="3039563" y="4593094"/>
                        <a:pt x="3025957" y="4611866"/>
                        <a:pt x="3017520" y="4632960"/>
                      </a:cubicBezTo>
                      <a:cubicBezTo>
                        <a:pt x="3005588" y="4662791"/>
                        <a:pt x="2998972" y="4694569"/>
                        <a:pt x="2987040" y="4724400"/>
                      </a:cubicBezTo>
                      <a:cubicBezTo>
                        <a:pt x="2978603" y="4745494"/>
                        <a:pt x="2956560" y="4785360"/>
                        <a:pt x="2956560" y="478536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GB">
                    <a:solidFill>
                      <a:prstClr val="white"/>
                    </a:solidFill>
                  </a:endParaRPr>
                </a:p>
              </p:txBody>
            </p:sp>
            <p:sp>
              <p:nvSpPr>
                <p:cNvPr id="10" name="TextBox 26">
                  <a:extLst>
                    <a:ext uri="{FF2B5EF4-FFF2-40B4-BE49-F238E27FC236}">
                      <a16:creationId xmlns:a16="http://schemas.microsoft.com/office/drawing/2014/main" id="{AA564BE9-CEE6-FF08-7290-9211079CCCD1}"/>
                    </a:ext>
                  </a:extLst>
                </p:cNvPr>
                <p:cNvSpPr txBox="1">
                  <a:spLocks noChangeArrowheads="1"/>
                </p:cNvSpPr>
                <p:nvPr/>
              </p:nvSpPr>
              <p:spPr bwMode="auto">
                <a:xfrm>
                  <a:off x="4812594" y="5238001"/>
                  <a:ext cx="2192906" cy="54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a:solidFill>
                        <a:schemeClr val="tx1"/>
                      </a:solidFill>
                      <a:latin typeface="Arial" panose="020B0604020202020204" pitchFamily="34" charset="0"/>
                      <a:ea typeface="MS PGothic" panose="020B0600070205080204" pitchFamily="34" charset="-128"/>
                    </a:defRPr>
                  </a:lvl1pPr>
                  <a:lvl2pPr marL="742950" indent="-285750" defTabSz="514350">
                    <a:defRPr>
                      <a:solidFill>
                        <a:schemeClr val="tx1"/>
                      </a:solidFill>
                      <a:latin typeface="Arial" panose="020B0604020202020204" pitchFamily="34" charset="0"/>
                      <a:ea typeface="MS PGothic" panose="020B0600070205080204" pitchFamily="34" charset="-128"/>
                    </a:defRPr>
                  </a:lvl2pPr>
                  <a:lvl3pPr marL="1143000" indent="-228600" defTabSz="514350">
                    <a:defRPr>
                      <a:solidFill>
                        <a:schemeClr val="tx1"/>
                      </a:solidFill>
                      <a:latin typeface="Arial" panose="020B0604020202020204" pitchFamily="34" charset="0"/>
                      <a:ea typeface="MS PGothic" panose="020B0600070205080204" pitchFamily="34" charset="-128"/>
                    </a:defRPr>
                  </a:lvl3pPr>
                  <a:lvl4pPr marL="1600200" indent="-228600" defTabSz="514350">
                    <a:defRPr>
                      <a:solidFill>
                        <a:schemeClr val="tx1"/>
                      </a:solidFill>
                      <a:latin typeface="Arial" panose="020B0604020202020204" pitchFamily="34" charset="0"/>
                      <a:ea typeface="MS PGothic" panose="020B0600070205080204" pitchFamily="34" charset="-128"/>
                    </a:defRPr>
                  </a:lvl4pPr>
                  <a:lvl5pPr marL="2057400" indent="-228600" defTabSz="514350">
                    <a:defRPr>
                      <a:solidFill>
                        <a:schemeClr val="tx1"/>
                      </a:solidFill>
                      <a:latin typeface="Arial" panose="020B0604020202020204" pitchFamily="34" charset="0"/>
                      <a:ea typeface="MS PGothic" panose="020B0600070205080204" pitchFamily="34" charset="-128"/>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1400" b="1">
                      <a:solidFill>
                        <a:srgbClr val="000000"/>
                      </a:solidFill>
                      <a:latin typeface="Calibri" panose="020F0502020204030204" pitchFamily="34" charset="0"/>
                    </a:rPr>
                    <a:t>North Locality</a:t>
                  </a:r>
                </a:p>
              </p:txBody>
            </p:sp>
          </p:grpSp>
          <p:sp>
            <p:nvSpPr>
              <p:cNvPr id="6" name="TextBox 11">
                <a:extLst>
                  <a:ext uri="{FF2B5EF4-FFF2-40B4-BE49-F238E27FC236}">
                    <a16:creationId xmlns:a16="http://schemas.microsoft.com/office/drawing/2014/main" id="{74E4ACF1-7022-5235-4231-0780DF138FAF}"/>
                  </a:ext>
                </a:extLst>
              </p:cNvPr>
              <p:cNvSpPr txBox="1">
                <a:spLocks noChangeArrowheads="1"/>
              </p:cNvSpPr>
              <p:nvPr/>
            </p:nvSpPr>
            <p:spPr bwMode="auto">
              <a:xfrm>
                <a:off x="-759927" y="3885789"/>
                <a:ext cx="3273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500">
                    <a:solidFill>
                      <a:srgbClr val="FFFFFF"/>
                    </a:solidFill>
                  </a:rPr>
                  <a:t>NW1</a:t>
                </a:r>
              </a:p>
            </p:txBody>
          </p:sp>
          <p:sp>
            <p:nvSpPr>
              <p:cNvPr id="7" name="Freeform 12">
                <a:extLst>
                  <a:ext uri="{FF2B5EF4-FFF2-40B4-BE49-F238E27FC236}">
                    <a16:creationId xmlns:a16="http://schemas.microsoft.com/office/drawing/2014/main" id="{09B5CE1D-E79D-F19D-610B-4AA05D41CE4C}"/>
                  </a:ext>
                </a:extLst>
              </p:cNvPr>
              <p:cNvSpPr/>
              <p:nvPr/>
            </p:nvSpPr>
            <p:spPr>
              <a:xfrm>
                <a:off x="2971800" y="2820988"/>
                <a:ext cx="1868488" cy="1766887"/>
              </a:xfrm>
              <a:custGeom>
                <a:avLst/>
                <a:gdLst>
                  <a:gd name="connsiteX0" fmla="*/ 0 w 2317072"/>
                  <a:gd name="connsiteY0" fmla="*/ 1748901 h 1766802"/>
                  <a:gd name="connsiteX1" fmla="*/ 292963 w 2317072"/>
                  <a:gd name="connsiteY1" fmla="*/ 1713390 h 1766802"/>
                  <a:gd name="connsiteX2" fmla="*/ 310719 w 2317072"/>
                  <a:gd name="connsiteY2" fmla="*/ 1695635 h 1766802"/>
                  <a:gd name="connsiteX3" fmla="*/ 301841 w 2317072"/>
                  <a:gd name="connsiteY3" fmla="*/ 1633491 h 1766802"/>
                  <a:gd name="connsiteX4" fmla="*/ 292963 w 2317072"/>
                  <a:gd name="connsiteY4" fmla="*/ 1606858 h 1766802"/>
                  <a:gd name="connsiteX5" fmla="*/ 337352 w 2317072"/>
                  <a:gd name="connsiteY5" fmla="*/ 1597981 h 1766802"/>
                  <a:gd name="connsiteX6" fmla="*/ 390618 w 2317072"/>
                  <a:gd name="connsiteY6" fmla="*/ 1589103 h 1766802"/>
                  <a:gd name="connsiteX7" fmla="*/ 541538 w 2317072"/>
                  <a:gd name="connsiteY7" fmla="*/ 1580225 h 1766802"/>
                  <a:gd name="connsiteX8" fmla="*/ 568171 w 2317072"/>
                  <a:gd name="connsiteY8" fmla="*/ 1571348 h 1766802"/>
                  <a:gd name="connsiteX9" fmla="*/ 621437 w 2317072"/>
                  <a:gd name="connsiteY9" fmla="*/ 1535837 h 1766802"/>
                  <a:gd name="connsiteX10" fmla="*/ 639192 w 2317072"/>
                  <a:gd name="connsiteY10" fmla="*/ 1509204 h 1766802"/>
                  <a:gd name="connsiteX11" fmla="*/ 594804 w 2317072"/>
                  <a:gd name="connsiteY11" fmla="*/ 1455938 h 1766802"/>
                  <a:gd name="connsiteX12" fmla="*/ 568171 w 2317072"/>
                  <a:gd name="connsiteY12" fmla="*/ 1447060 h 1766802"/>
                  <a:gd name="connsiteX13" fmla="*/ 550416 w 2317072"/>
                  <a:gd name="connsiteY13" fmla="*/ 1411550 h 1766802"/>
                  <a:gd name="connsiteX14" fmla="*/ 523783 w 2317072"/>
                  <a:gd name="connsiteY14" fmla="*/ 1367161 h 1766802"/>
                  <a:gd name="connsiteX15" fmla="*/ 719091 w 2317072"/>
                  <a:gd name="connsiteY15" fmla="*/ 1340528 h 1766802"/>
                  <a:gd name="connsiteX16" fmla="*/ 772357 w 2317072"/>
                  <a:gd name="connsiteY16" fmla="*/ 1322773 h 1766802"/>
                  <a:gd name="connsiteX17" fmla="*/ 798990 w 2317072"/>
                  <a:gd name="connsiteY17" fmla="*/ 1278384 h 1766802"/>
                  <a:gd name="connsiteX18" fmla="*/ 807868 w 2317072"/>
                  <a:gd name="connsiteY18" fmla="*/ 1233996 h 1766802"/>
                  <a:gd name="connsiteX19" fmla="*/ 843379 w 2317072"/>
                  <a:gd name="connsiteY19" fmla="*/ 1225118 h 1766802"/>
                  <a:gd name="connsiteX20" fmla="*/ 941033 w 2317072"/>
                  <a:gd name="connsiteY20" fmla="*/ 1216241 h 1766802"/>
                  <a:gd name="connsiteX21" fmla="*/ 958788 w 2317072"/>
                  <a:gd name="connsiteY21" fmla="*/ 1242874 h 1766802"/>
                  <a:gd name="connsiteX22" fmla="*/ 985421 w 2317072"/>
                  <a:gd name="connsiteY22" fmla="*/ 1251751 h 1766802"/>
                  <a:gd name="connsiteX23" fmla="*/ 1047565 w 2317072"/>
                  <a:gd name="connsiteY23" fmla="*/ 1225118 h 1766802"/>
                  <a:gd name="connsiteX24" fmla="*/ 1083076 w 2317072"/>
                  <a:gd name="connsiteY24" fmla="*/ 1154097 h 1766802"/>
                  <a:gd name="connsiteX25" fmla="*/ 1189608 w 2317072"/>
                  <a:gd name="connsiteY25" fmla="*/ 1154097 h 1766802"/>
                  <a:gd name="connsiteX26" fmla="*/ 1207363 w 2317072"/>
                  <a:gd name="connsiteY26" fmla="*/ 1127464 h 1766802"/>
                  <a:gd name="connsiteX27" fmla="*/ 1216241 w 2317072"/>
                  <a:gd name="connsiteY27" fmla="*/ 1100831 h 1766802"/>
                  <a:gd name="connsiteX28" fmla="*/ 1207363 w 2317072"/>
                  <a:gd name="connsiteY28" fmla="*/ 1065320 h 1766802"/>
                  <a:gd name="connsiteX29" fmla="*/ 1136342 w 2317072"/>
                  <a:gd name="connsiteY29" fmla="*/ 1047565 h 1766802"/>
                  <a:gd name="connsiteX30" fmla="*/ 1083076 w 2317072"/>
                  <a:gd name="connsiteY30" fmla="*/ 1020932 h 1766802"/>
                  <a:gd name="connsiteX31" fmla="*/ 1065320 w 2317072"/>
                  <a:gd name="connsiteY31" fmla="*/ 967666 h 1766802"/>
                  <a:gd name="connsiteX32" fmla="*/ 1056443 w 2317072"/>
                  <a:gd name="connsiteY32" fmla="*/ 941033 h 1766802"/>
                  <a:gd name="connsiteX33" fmla="*/ 1038687 w 2317072"/>
                  <a:gd name="connsiteY33" fmla="*/ 914400 h 1766802"/>
                  <a:gd name="connsiteX34" fmla="*/ 1047565 w 2317072"/>
                  <a:gd name="connsiteY34" fmla="*/ 887767 h 1766802"/>
                  <a:gd name="connsiteX35" fmla="*/ 1109709 w 2317072"/>
                  <a:gd name="connsiteY35" fmla="*/ 852256 h 1766802"/>
                  <a:gd name="connsiteX36" fmla="*/ 1278385 w 2317072"/>
                  <a:gd name="connsiteY36" fmla="*/ 825623 h 1766802"/>
                  <a:gd name="connsiteX37" fmla="*/ 1890944 w 2317072"/>
                  <a:gd name="connsiteY37" fmla="*/ 825623 h 1766802"/>
                  <a:gd name="connsiteX38" fmla="*/ 1917577 w 2317072"/>
                  <a:gd name="connsiteY38" fmla="*/ 816746 h 1766802"/>
                  <a:gd name="connsiteX39" fmla="*/ 1935332 w 2317072"/>
                  <a:gd name="connsiteY39" fmla="*/ 798990 h 1766802"/>
                  <a:gd name="connsiteX40" fmla="*/ 1926454 w 2317072"/>
                  <a:gd name="connsiteY40" fmla="*/ 665825 h 1766802"/>
                  <a:gd name="connsiteX41" fmla="*/ 1917577 w 2317072"/>
                  <a:gd name="connsiteY41" fmla="*/ 639192 h 1766802"/>
                  <a:gd name="connsiteX42" fmla="*/ 1899821 w 2317072"/>
                  <a:gd name="connsiteY42" fmla="*/ 621437 h 1766802"/>
                  <a:gd name="connsiteX43" fmla="*/ 1873188 w 2317072"/>
                  <a:gd name="connsiteY43" fmla="*/ 568171 h 1766802"/>
                  <a:gd name="connsiteX44" fmla="*/ 1846555 w 2317072"/>
                  <a:gd name="connsiteY44" fmla="*/ 550416 h 1766802"/>
                  <a:gd name="connsiteX45" fmla="*/ 1819922 w 2317072"/>
                  <a:gd name="connsiteY45" fmla="*/ 497150 h 1766802"/>
                  <a:gd name="connsiteX46" fmla="*/ 1828800 w 2317072"/>
                  <a:gd name="connsiteY46" fmla="*/ 470517 h 1766802"/>
                  <a:gd name="connsiteX47" fmla="*/ 1864311 w 2317072"/>
                  <a:gd name="connsiteY47" fmla="*/ 461639 h 1766802"/>
                  <a:gd name="connsiteX48" fmla="*/ 1926454 w 2317072"/>
                  <a:gd name="connsiteY48" fmla="*/ 470517 h 1766802"/>
                  <a:gd name="connsiteX49" fmla="*/ 1944210 w 2317072"/>
                  <a:gd name="connsiteY49" fmla="*/ 488272 h 1766802"/>
                  <a:gd name="connsiteX50" fmla="*/ 1970843 w 2317072"/>
                  <a:gd name="connsiteY50" fmla="*/ 506027 h 1766802"/>
                  <a:gd name="connsiteX51" fmla="*/ 2006353 w 2317072"/>
                  <a:gd name="connsiteY51" fmla="*/ 550416 h 1766802"/>
                  <a:gd name="connsiteX52" fmla="*/ 2041864 w 2317072"/>
                  <a:gd name="connsiteY52" fmla="*/ 541538 h 1766802"/>
                  <a:gd name="connsiteX53" fmla="*/ 2086252 w 2317072"/>
                  <a:gd name="connsiteY53" fmla="*/ 461639 h 1766802"/>
                  <a:gd name="connsiteX54" fmla="*/ 2246051 w 2317072"/>
                  <a:gd name="connsiteY54" fmla="*/ 443884 h 1766802"/>
                  <a:gd name="connsiteX55" fmla="*/ 2308194 w 2317072"/>
                  <a:gd name="connsiteY55" fmla="*/ 408373 h 1766802"/>
                  <a:gd name="connsiteX56" fmla="*/ 2317072 w 2317072"/>
                  <a:gd name="connsiteY56" fmla="*/ 381740 h 1766802"/>
                  <a:gd name="connsiteX57" fmla="*/ 2308194 w 2317072"/>
                  <a:gd name="connsiteY57" fmla="*/ 221942 h 1766802"/>
                  <a:gd name="connsiteX58" fmla="*/ 2299317 w 2317072"/>
                  <a:gd name="connsiteY58" fmla="*/ 195309 h 1766802"/>
                  <a:gd name="connsiteX59" fmla="*/ 2290439 w 2317072"/>
                  <a:gd name="connsiteY59" fmla="*/ 142043 h 1766802"/>
                  <a:gd name="connsiteX60" fmla="*/ 2290439 w 2317072"/>
                  <a:gd name="connsiteY60" fmla="*/ 0 h 176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17072" h="1766802">
                    <a:moveTo>
                      <a:pt x="0" y="1748901"/>
                    </a:moveTo>
                    <a:cubicBezTo>
                      <a:pt x="407167" y="1735766"/>
                      <a:pt x="210196" y="1816847"/>
                      <a:pt x="292963" y="1713390"/>
                    </a:cubicBezTo>
                    <a:cubicBezTo>
                      <a:pt x="298192" y="1706854"/>
                      <a:pt x="304800" y="1701553"/>
                      <a:pt x="310719" y="1695635"/>
                    </a:cubicBezTo>
                    <a:cubicBezTo>
                      <a:pt x="307760" y="1674920"/>
                      <a:pt x="305945" y="1654010"/>
                      <a:pt x="301841" y="1633491"/>
                    </a:cubicBezTo>
                    <a:cubicBezTo>
                      <a:pt x="300006" y="1624315"/>
                      <a:pt x="286346" y="1613475"/>
                      <a:pt x="292963" y="1606858"/>
                    </a:cubicBezTo>
                    <a:cubicBezTo>
                      <a:pt x="303633" y="1596188"/>
                      <a:pt x="322506" y="1600680"/>
                      <a:pt x="337352" y="1597981"/>
                    </a:cubicBezTo>
                    <a:cubicBezTo>
                      <a:pt x="355062" y="1594761"/>
                      <a:pt x="372685" y="1590662"/>
                      <a:pt x="390618" y="1589103"/>
                    </a:cubicBezTo>
                    <a:cubicBezTo>
                      <a:pt x="440822" y="1584737"/>
                      <a:pt x="491231" y="1583184"/>
                      <a:pt x="541538" y="1580225"/>
                    </a:cubicBezTo>
                    <a:cubicBezTo>
                      <a:pt x="550416" y="1577266"/>
                      <a:pt x="559991" y="1575893"/>
                      <a:pt x="568171" y="1571348"/>
                    </a:cubicBezTo>
                    <a:cubicBezTo>
                      <a:pt x="586825" y="1560985"/>
                      <a:pt x="621437" y="1535837"/>
                      <a:pt x="621437" y="1535837"/>
                    </a:cubicBezTo>
                    <a:cubicBezTo>
                      <a:pt x="627355" y="1526959"/>
                      <a:pt x="637869" y="1519791"/>
                      <a:pt x="639192" y="1509204"/>
                    </a:cubicBezTo>
                    <a:cubicBezTo>
                      <a:pt x="645872" y="1455765"/>
                      <a:pt x="630439" y="1466120"/>
                      <a:pt x="594804" y="1455938"/>
                    </a:cubicBezTo>
                    <a:cubicBezTo>
                      <a:pt x="585806" y="1453367"/>
                      <a:pt x="577049" y="1450019"/>
                      <a:pt x="568171" y="1447060"/>
                    </a:cubicBezTo>
                    <a:cubicBezTo>
                      <a:pt x="562253" y="1435223"/>
                      <a:pt x="557757" y="1422561"/>
                      <a:pt x="550416" y="1411550"/>
                    </a:cubicBezTo>
                    <a:cubicBezTo>
                      <a:pt x="517920" y="1362807"/>
                      <a:pt x="544388" y="1428980"/>
                      <a:pt x="523783" y="1367161"/>
                    </a:cubicBezTo>
                    <a:cubicBezTo>
                      <a:pt x="601451" y="1315383"/>
                      <a:pt x="517662" y="1364700"/>
                      <a:pt x="719091" y="1340528"/>
                    </a:cubicBezTo>
                    <a:cubicBezTo>
                      <a:pt x="737673" y="1338298"/>
                      <a:pt x="772357" y="1322773"/>
                      <a:pt x="772357" y="1322773"/>
                    </a:cubicBezTo>
                    <a:cubicBezTo>
                      <a:pt x="793296" y="1301835"/>
                      <a:pt x="791307" y="1309119"/>
                      <a:pt x="798990" y="1278384"/>
                    </a:cubicBezTo>
                    <a:cubicBezTo>
                      <a:pt x="802650" y="1263745"/>
                      <a:pt x="798208" y="1245588"/>
                      <a:pt x="807868" y="1233996"/>
                    </a:cubicBezTo>
                    <a:cubicBezTo>
                      <a:pt x="815679" y="1224623"/>
                      <a:pt x="831542" y="1228077"/>
                      <a:pt x="843379" y="1225118"/>
                    </a:cubicBezTo>
                    <a:cubicBezTo>
                      <a:pt x="880454" y="1200402"/>
                      <a:pt x="880465" y="1192013"/>
                      <a:pt x="941033" y="1216241"/>
                    </a:cubicBezTo>
                    <a:cubicBezTo>
                      <a:pt x="950939" y="1220204"/>
                      <a:pt x="950456" y="1236209"/>
                      <a:pt x="958788" y="1242874"/>
                    </a:cubicBezTo>
                    <a:cubicBezTo>
                      <a:pt x="966095" y="1248720"/>
                      <a:pt x="976543" y="1248792"/>
                      <a:pt x="985421" y="1251751"/>
                    </a:cubicBezTo>
                    <a:cubicBezTo>
                      <a:pt x="997983" y="1248611"/>
                      <a:pt x="1039901" y="1242363"/>
                      <a:pt x="1047565" y="1225118"/>
                    </a:cubicBezTo>
                    <a:cubicBezTo>
                      <a:pt x="1083047" y="1145284"/>
                      <a:pt x="1025286" y="1173361"/>
                      <a:pt x="1083076" y="1154097"/>
                    </a:cubicBezTo>
                    <a:cubicBezTo>
                      <a:pt x="1095928" y="1155525"/>
                      <a:pt x="1164215" y="1174412"/>
                      <a:pt x="1189608" y="1154097"/>
                    </a:cubicBezTo>
                    <a:cubicBezTo>
                      <a:pt x="1197939" y="1147432"/>
                      <a:pt x="1202591" y="1137007"/>
                      <a:pt x="1207363" y="1127464"/>
                    </a:cubicBezTo>
                    <a:cubicBezTo>
                      <a:pt x="1211548" y="1119094"/>
                      <a:pt x="1213282" y="1109709"/>
                      <a:pt x="1216241" y="1100831"/>
                    </a:cubicBezTo>
                    <a:cubicBezTo>
                      <a:pt x="1213282" y="1088994"/>
                      <a:pt x="1217515" y="1072088"/>
                      <a:pt x="1207363" y="1065320"/>
                    </a:cubicBezTo>
                    <a:cubicBezTo>
                      <a:pt x="1187059" y="1051784"/>
                      <a:pt x="1159492" y="1055282"/>
                      <a:pt x="1136342" y="1047565"/>
                    </a:cubicBezTo>
                    <a:cubicBezTo>
                      <a:pt x="1099587" y="1035313"/>
                      <a:pt x="1117495" y="1043878"/>
                      <a:pt x="1083076" y="1020932"/>
                    </a:cubicBezTo>
                    <a:lnTo>
                      <a:pt x="1065320" y="967666"/>
                    </a:lnTo>
                    <a:cubicBezTo>
                      <a:pt x="1062361" y="958788"/>
                      <a:pt x="1061634" y="948819"/>
                      <a:pt x="1056443" y="941033"/>
                    </a:cubicBezTo>
                    <a:lnTo>
                      <a:pt x="1038687" y="914400"/>
                    </a:lnTo>
                    <a:cubicBezTo>
                      <a:pt x="1041646" y="905522"/>
                      <a:pt x="1041574" y="894956"/>
                      <a:pt x="1047565" y="887767"/>
                    </a:cubicBezTo>
                    <a:cubicBezTo>
                      <a:pt x="1066049" y="865586"/>
                      <a:pt x="1084542" y="859446"/>
                      <a:pt x="1109709" y="852256"/>
                    </a:cubicBezTo>
                    <a:cubicBezTo>
                      <a:pt x="1165049" y="836445"/>
                      <a:pt x="1221368" y="831958"/>
                      <a:pt x="1278385" y="825623"/>
                    </a:cubicBezTo>
                    <a:cubicBezTo>
                      <a:pt x="1425936" y="828306"/>
                      <a:pt x="1701818" y="847873"/>
                      <a:pt x="1890944" y="825623"/>
                    </a:cubicBezTo>
                    <a:cubicBezTo>
                      <a:pt x="1900238" y="824530"/>
                      <a:pt x="1908699" y="819705"/>
                      <a:pt x="1917577" y="816746"/>
                    </a:cubicBezTo>
                    <a:cubicBezTo>
                      <a:pt x="1923495" y="810827"/>
                      <a:pt x="1934841" y="807346"/>
                      <a:pt x="1935332" y="798990"/>
                    </a:cubicBezTo>
                    <a:cubicBezTo>
                      <a:pt x="1937944" y="754580"/>
                      <a:pt x="1931367" y="710040"/>
                      <a:pt x="1926454" y="665825"/>
                    </a:cubicBezTo>
                    <a:cubicBezTo>
                      <a:pt x="1925421" y="656524"/>
                      <a:pt x="1922392" y="647216"/>
                      <a:pt x="1917577" y="639192"/>
                    </a:cubicBezTo>
                    <a:cubicBezTo>
                      <a:pt x="1913271" y="632015"/>
                      <a:pt x="1905740" y="627355"/>
                      <a:pt x="1899821" y="621437"/>
                    </a:cubicBezTo>
                    <a:cubicBezTo>
                      <a:pt x="1892601" y="599774"/>
                      <a:pt x="1890399" y="585382"/>
                      <a:pt x="1873188" y="568171"/>
                    </a:cubicBezTo>
                    <a:cubicBezTo>
                      <a:pt x="1865643" y="560627"/>
                      <a:pt x="1855433" y="556334"/>
                      <a:pt x="1846555" y="550416"/>
                    </a:cubicBezTo>
                    <a:cubicBezTo>
                      <a:pt x="1837579" y="536951"/>
                      <a:pt x="1819922" y="515526"/>
                      <a:pt x="1819922" y="497150"/>
                    </a:cubicBezTo>
                    <a:cubicBezTo>
                      <a:pt x="1819922" y="487792"/>
                      <a:pt x="1821493" y="476363"/>
                      <a:pt x="1828800" y="470517"/>
                    </a:cubicBezTo>
                    <a:cubicBezTo>
                      <a:pt x="1838328" y="462895"/>
                      <a:pt x="1852474" y="464598"/>
                      <a:pt x="1864311" y="461639"/>
                    </a:cubicBezTo>
                    <a:cubicBezTo>
                      <a:pt x="1885025" y="464598"/>
                      <a:pt x="1906603" y="463900"/>
                      <a:pt x="1926454" y="470517"/>
                    </a:cubicBezTo>
                    <a:cubicBezTo>
                      <a:pt x="1934395" y="473164"/>
                      <a:pt x="1937674" y="483043"/>
                      <a:pt x="1944210" y="488272"/>
                    </a:cubicBezTo>
                    <a:cubicBezTo>
                      <a:pt x="1952542" y="494937"/>
                      <a:pt x="1962512" y="499362"/>
                      <a:pt x="1970843" y="506027"/>
                    </a:cubicBezTo>
                    <a:cubicBezTo>
                      <a:pt x="1988913" y="520483"/>
                      <a:pt x="1993171" y="530643"/>
                      <a:pt x="2006353" y="550416"/>
                    </a:cubicBezTo>
                    <a:cubicBezTo>
                      <a:pt x="2018190" y="547457"/>
                      <a:pt x="2032336" y="549160"/>
                      <a:pt x="2041864" y="541538"/>
                    </a:cubicBezTo>
                    <a:cubicBezTo>
                      <a:pt x="2072059" y="517382"/>
                      <a:pt x="2012330" y="470880"/>
                      <a:pt x="2086252" y="461639"/>
                    </a:cubicBezTo>
                    <a:cubicBezTo>
                      <a:pt x="2186784" y="449072"/>
                      <a:pt x="2133534" y="455135"/>
                      <a:pt x="2246051" y="443884"/>
                    </a:cubicBezTo>
                    <a:cubicBezTo>
                      <a:pt x="2272601" y="435034"/>
                      <a:pt x="2287523" y="433179"/>
                      <a:pt x="2308194" y="408373"/>
                    </a:cubicBezTo>
                    <a:cubicBezTo>
                      <a:pt x="2314185" y="401184"/>
                      <a:pt x="2314113" y="390618"/>
                      <a:pt x="2317072" y="381740"/>
                    </a:cubicBezTo>
                    <a:cubicBezTo>
                      <a:pt x="2314113" y="328474"/>
                      <a:pt x="2313252" y="275050"/>
                      <a:pt x="2308194" y="221942"/>
                    </a:cubicBezTo>
                    <a:cubicBezTo>
                      <a:pt x="2307307" y="212626"/>
                      <a:pt x="2301347" y="204444"/>
                      <a:pt x="2299317" y="195309"/>
                    </a:cubicBezTo>
                    <a:cubicBezTo>
                      <a:pt x="2295412" y="177737"/>
                      <a:pt x="2291256" y="160025"/>
                      <a:pt x="2290439" y="142043"/>
                    </a:cubicBezTo>
                    <a:cubicBezTo>
                      <a:pt x="2288289" y="94744"/>
                      <a:pt x="2290439" y="47348"/>
                      <a:pt x="2290439" y="0"/>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endParaRPr lang="en-GB">
                  <a:solidFill>
                    <a:prstClr val="white"/>
                  </a:solidFill>
                </a:endParaRPr>
              </a:p>
            </p:txBody>
          </p:sp>
        </p:grpSp>
        <p:sp>
          <p:nvSpPr>
            <p:cNvPr id="11" name="TextBox 122">
              <a:extLst>
                <a:ext uri="{FF2B5EF4-FFF2-40B4-BE49-F238E27FC236}">
                  <a16:creationId xmlns:a16="http://schemas.microsoft.com/office/drawing/2014/main" id="{9076C438-4264-E96B-A5AB-6BA176F42C46}"/>
                </a:ext>
              </a:extLst>
            </p:cNvPr>
            <p:cNvSpPr txBox="1">
              <a:spLocks noChangeArrowheads="1"/>
            </p:cNvSpPr>
            <p:nvPr/>
          </p:nvSpPr>
          <p:spPr bwMode="auto">
            <a:xfrm>
              <a:off x="4460156" y="4955982"/>
              <a:ext cx="998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Arial" panose="020B0604020202020204" pitchFamily="34" charset="0"/>
                  <a:ea typeface="MS PGothic" panose="020B0600070205080204" pitchFamily="34" charset="-128"/>
                </a:defRPr>
              </a:lvl1pPr>
              <a:lvl2pPr marL="742950" indent="-285750" defTabSz="514350">
                <a:defRPr>
                  <a:solidFill>
                    <a:schemeClr val="tx1"/>
                  </a:solidFill>
                  <a:latin typeface="Arial" panose="020B0604020202020204" pitchFamily="34" charset="0"/>
                  <a:ea typeface="MS PGothic" panose="020B0600070205080204" pitchFamily="34" charset="-128"/>
                </a:defRPr>
              </a:lvl2pPr>
              <a:lvl3pPr marL="1143000" indent="-228600" defTabSz="514350">
                <a:defRPr>
                  <a:solidFill>
                    <a:schemeClr val="tx1"/>
                  </a:solidFill>
                  <a:latin typeface="Arial" panose="020B0604020202020204" pitchFamily="34" charset="0"/>
                  <a:ea typeface="MS PGothic" panose="020B0600070205080204" pitchFamily="34" charset="-128"/>
                </a:defRPr>
              </a:lvl3pPr>
              <a:lvl4pPr marL="1600200" indent="-228600" defTabSz="514350">
                <a:defRPr>
                  <a:solidFill>
                    <a:schemeClr val="tx1"/>
                  </a:solidFill>
                  <a:latin typeface="Arial" panose="020B0604020202020204" pitchFamily="34" charset="0"/>
                  <a:ea typeface="MS PGothic" panose="020B0600070205080204" pitchFamily="34" charset="-128"/>
                </a:defRPr>
              </a:lvl4pPr>
              <a:lvl5pPr marL="2057400" indent="-228600" defTabSz="514350">
                <a:defRPr>
                  <a:solidFill>
                    <a:schemeClr val="tx1"/>
                  </a:solidFill>
                  <a:latin typeface="Arial" panose="020B0604020202020204" pitchFamily="34" charset="0"/>
                  <a:ea typeface="MS PGothic" panose="020B0600070205080204" pitchFamily="34" charset="-128"/>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1400" b="1">
                  <a:solidFill>
                    <a:srgbClr val="000000"/>
                  </a:solidFill>
                  <a:latin typeface="Calibri" panose="020F0502020204030204" pitchFamily="34" charset="0"/>
                </a:rPr>
                <a:t>West Locality</a:t>
              </a:r>
            </a:p>
          </p:txBody>
        </p:sp>
        <p:sp>
          <p:nvSpPr>
            <p:cNvPr id="12" name="TextBox 121">
              <a:extLst>
                <a:ext uri="{FF2B5EF4-FFF2-40B4-BE49-F238E27FC236}">
                  <a16:creationId xmlns:a16="http://schemas.microsoft.com/office/drawing/2014/main" id="{19A5189D-1D05-3B65-F296-53EBC91674F2}"/>
                </a:ext>
              </a:extLst>
            </p:cNvPr>
            <p:cNvSpPr txBox="1">
              <a:spLocks noChangeArrowheads="1"/>
            </p:cNvSpPr>
            <p:nvPr/>
          </p:nvSpPr>
          <p:spPr bwMode="auto">
            <a:xfrm>
              <a:off x="6664861" y="4220867"/>
              <a:ext cx="9365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4350">
                <a:defRPr>
                  <a:solidFill>
                    <a:schemeClr val="tx1"/>
                  </a:solidFill>
                  <a:latin typeface="Arial" panose="020B0604020202020204" pitchFamily="34" charset="0"/>
                  <a:ea typeface="MS PGothic" panose="020B0600070205080204" pitchFamily="34" charset="-128"/>
                </a:defRPr>
              </a:lvl1pPr>
              <a:lvl2pPr marL="742950" indent="-285750" defTabSz="514350">
                <a:defRPr>
                  <a:solidFill>
                    <a:schemeClr val="tx1"/>
                  </a:solidFill>
                  <a:latin typeface="Arial" panose="020B0604020202020204" pitchFamily="34" charset="0"/>
                  <a:ea typeface="MS PGothic" panose="020B0600070205080204" pitchFamily="34" charset="-128"/>
                </a:defRPr>
              </a:lvl2pPr>
              <a:lvl3pPr marL="1143000" indent="-228600" defTabSz="514350">
                <a:defRPr>
                  <a:solidFill>
                    <a:schemeClr val="tx1"/>
                  </a:solidFill>
                  <a:latin typeface="Arial" panose="020B0604020202020204" pitchFamily="34" charset="0"/>
                  <a:ea typeface="MS PGothic" panose="020B0600070205080204" pitchFamily="34" charset="-128"/>
                </a:defRPr>
              </a:lvl3pPr>
              <a:lvl4pPr marL="1600200" indent="-228600" defTabSz="514350">
                <a:defRPr>
                  <a:solidFill>
                    <a:schemeClr val="tx1"/>
                  </a:solidFill>
                  <a:latin typeface="Arial" panose="020B0604020202020204" pitchFamily="34" charset="0"/>
                  <a:ea typeface="MS PGothic" panose="020B0600070205080204" pitchFamily="34" charset="-128"/>
                </a:defRPr>
              </a:lvl4pPr>
              <a:lvl5pPr marL="2057400" indent="-228600" defTabSz="514350">
                <a:defRPr>
                  <a:solidFill>
                    <a:schemeClr val="tx1"/>
                  </a:solidFill>
                  <a:latin typeface="Arial" panose="020B0604020202020204" pitchFamily="34" charset="0"/>
                  <a:ea typeface="MS PGothic" panose="020B0600070205080204" pitchFamily="34" charset="-128"/>
                </a:defRPr>
              </a:lvl5pPr>
              <a:lvl6pPr marL="25146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5143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GB" altLang="en-US" sz="1400" b="1">
                  <a:solidFill>
                    <a:srgbClr val="000000"/>
                  </a:solidFill>
                  <a:latin typeface="Calibri" panose="020F0502020204030204" pitchFamily="34" charset="0"/>
                </a:rPr>
                <a:t>East Locality</a:t>
              </a:r>
            </a:p>
          </p:txBody>
        </p:sp>
      </p:grpSp>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How many localities are there in B+D?</a:t>
            </a:r>
            <a:endParaRPr kumimoji="0" lang="en-US" sz="3400" b="1"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endParaRPr>
          </a:p>
        </p:txBody>
      </p:sp>
      <p:sp>
        <p:nvSpPr>
          <p:cNvPr id="14" name="TextBox 13">
            <a:extLst>
              <a:ext uri="{FF2B5EF4-FFF2-40B4-BE49-F238E27FC236}">
                <a16:creationId xmlns:a16="http://schemas.microsoft.com/office/drawing/2014/main" id="{41367BB5-2B19-9ADE-E370-70B02F848C2C}"/>
              </a:ext>
            </a:extLst>
          </p:cNvPr>
          <p:cNvSpPr txBox="1"/>
          <p:nvPr/>
        </p:nvSpPr>
        <p:spPr>
          <a:xfrm>
            <a:off x="7015733" y="1120676"/>
            <a:ext cx="4547617" cy="4524315"/>
          </a:xfrm>
          <a:prstGeom prst="rect">
            <a:avLst/>
          </a:prstGeom>
          <a:noFill/>
        </p:spPr>
        <p:txBody>
          <a:bodyPr wrap="square" rtlCol="0">
            <a:spAutoFit/>
          </a:bodyPr>
          <a:lstStyle/>
          <a:p>
            <a:r>
              <a:rPr lang="en-GB" dirty="0"/>
              <a:t>There are three localities in Barking and Dagenham.</a:t>
            </a:r>
          </a:p>
          <a:p>
            <a:endParaRPr lang="en-GB" dirty="0"/>
          </a:p>
          <a:p>
            <a:r>
              <a:rPr lang="en-GB" dirty="0"/>
              <a:t>We plan to create three teams, with each based in one locality, meaning teams and services are close to residents.</a:t>
            </a:r>
          </a:p>
          <a:p>
            <a:endParaRPr lang="en-GB" dirty="0"/>
          </a:p>
          <a:p>
            <a:r>
              <a:rPr lang="en-GB" dirty="0"/>
              <a:t>Some services will be specific to the residents in each locality, based on residents needs and wants. Some services will be available in every locality equally.</a:t>
            </a:r>
          </a:p>
          <a:p>
            <a:endParaRPr lang="en-GB" dirty="0"/>
          </a:p>
          <a:p>
            <a:r>
              <a:rPr lang="en-GB" dirty="0"/>
              <a:t>But.. We are looking with partners into a potential fourth in the south because of </a:t>
            </a:r>
            <a:br>
              <a:rPr lang="en-GB" dirty="0"/>
            </a:br>
            <a:r>
              <a:rPr lang="en-GB" dirty="0"/>
              <a:t>the new homes that are being built are increasing the population of the borough.</a:t>
            </a:r>
            <a:r>
              <a:rPr lang="en-GB" dirty="0">
                <a:highlight>
                  <a:srgbClr val="FFFF00"/>
                </a:highlight>
              </a:rPr>
              <a:t> </a:t>
            </a:r>
          </a:p>
        </p:txBody>
      </p:sp>
      <p:cxnSp>
        <p:nvCxnSpPr>
          <p:cNvPr id="20" name="Straight Arrow Connector 19">
            <a:extLst>
              <a:ext uri="{FF2B5EF4-FFF2-40B4-BE49-F238E27FC236}">
                <a16:creationId xmlns:a16="http://schemas.microsoft.com/office/drawing/2014/main" id="{58D43B24-69FB-1E51-0D2F-BE69D9B86A5C}"/>
              </a:ext>
            </a:extLst>
          </p:cNvPr>
          <p:cNvCxnSpPr>
            <a:cxnSpLocks/>
          </p:cNvCxnSpPr>
          <p:nvPr/>
        </p:nvCxnSpPr>
        <p:spPr>
          <a:xfrm flipH="1">
            <a:off x="3501235" y="4728181"/>
            <a:ext cx="3404390" cy="8496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70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96821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What are the components of localities?</a:t>
            </a:r>
          </a:p>
        </p:txBody>
      </p:sp>
      <p:pic>
        <p:nvPicPr>
          <p:cNvPr id="52" name="Graphic 51" descr="Harvey Balls 5% outline">
            <a:extLst>
              <a:ext uri="{FF2B5EF4-FFF2-40B4-BE49-F238E27FC236}">
                <a16:creationId xmlns:a16="http://schemas.microsoft.com/office/drawing/2014/main" id="{8EA8D32C-0767-9299-4A51-F2E45CCD08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9377" y="3563905"/>
            <a:ext cx="1149599" cy="1149599"/>
          </a:xfrm>
          <a:prstGeom prst="rect">
            <a:avLst/>
          </a:prstGeom>
        </p:spPr>
      </p:pic>
      <p:pic>
        <p:nvPicPr>
          <p:cNvPr id="69" name="Graphic 68" descr="Cheers outline">
            <a:extLst>
              <a:ext uri="{FF2B5EF4-FFF2-40B4-BE49-F238E27FC236}">
                <a16:creationId xmlns:a16="http://schemas.microsoft.com/office/drawing/2014/main" id="{C8B285C0-13E1-748C-8706-D40A400F5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1573" y="3700032"/>
            <a:ext cx="1013472" cy="1013472"/>
          </a:xfrm>
          <a:prstGeom prst="rect">
            <a:avLst/>
          </a:prstGeom>
        </p:spPr>
      </p:pic>
      <p:grpSp>
        <p:nvGrpSpPr>
          <p:cNvPr id="88" name="Group 87">
            <a:extLst>
              <a:ext uri="{FF2B5EF4-FFF2-40B4-BE49-F238E27FC236}">
                <a16:creationId xmlns:a16="http://schemas.microsoft.com/office/drawing/2014/main" id="{650D5CB1-A0C8-E1CC-17B7-53B89B3DC062}"/>
              </a:ext>
            </a:extLst>
          </p:cNvPr>
          <p:cNvGrpSpPr/>
          <p:nvPr/>
        </p:nvGrpSpPr>
        <p:grpSpPr>
          <a:xfrm>
            <a:off x="483749" y="1280411"/>
            <a:ext cx="4249918" cy="3057961"/>
            <a:chOff x="757903" y="910363"/>
            <a:chExt cx="4249918" cy="3057961"/>
          </a:xfrm>
        </p:grpSpPr>
        <p:sp>
          <p:nvSpPr>
            <p:cNvPr id="6" name="TextBox 5">
              <a:extLst>
                <a:ext uri="{FF2B5EF4-FFF2-40B4-BE49-F238E27FC236}">
                  <a16:creationId xmlns:a16="http://schemas.microsoft.com/office/drawing/2014/main" id="{58EFA9A6-E17E-8851-B89C-7E65976D754E}"/>
                </a:ext>
              </a:extLst>
            </p:cNvPr>
            <p:cNvSpPr txBox="1"/>
            <p:nvPr/>
          </p:nvSpPr>
          <p:spPr>
            <a:xfrm>
              <a:off x="2223996" y="2010254"/>
              <a:ext cx="1252881" cy="523220"/>
            </a:xfrm>
            <a:prstGeom prst="rect">
              <a:avLst/>
            </a:prstGeom>
            <a:noFill/>
            <a:ln>
              <a:noFill/>
            </a:ln>
          </p:spPr>
          <p:txBody>
            <a:bodyPr wrap="square" rtlCol="0">
              <a:spAutoFit/>
            </a:bodyPr>
            <a:lstStyle/>
            <a:p>
              <a:pPr algn="ctr"/>
              <a:r>
                <a:rPr lang="en-GB" sz="1400" dirty="0"/>
                <a:t>Community hubs</a:t>
              </a:r>
            </a:p>
          </p:txBody>
        </p:sp>
        <p:sp>
          <p:nvSpPr>
            <p:cNvPr id="10" name="TextBox 9">
              <a:extLst>
                <a:ext uri="{FF2B5EF4-FFF2-40B4-BE49-F238E27FC236}">
                  <a16:creationId xmlns:a16="http://schemas.microsoft.com/office/drawing/2014/main" id="{24C5FAE6-2959-3313-315C-C73243A1B194}"/>
                </a:ext>
              </a:extLst>
            </p:cNvPr>
            <p:cNvSpPr txBox="1"/>
            <p:nvPr/>
          </p:nvSpPr>
          <p:spPr>
            <a:xfrm>
              <a:off x="757903" y="2014674"/>
              <a:ext cx="1618488" cy="307777"/>
            </a:xfrm>
            <a:prstGeom prst="rect">
              <a:avLst/>
            </a:prstGeom>
            <a:noFill/>
            <a:ln>
              <a:noFill/>
            </a:ln>
          </p:spPr>
          <p:txBody>
            <a:bodyPr wrap="square" rtlCol="0">
              <a:spAutoFit/>
            </a:bodyPr>
            <a:lstStyle/>
            <a:p>
              <a:pPr algn="ctr"/>
              <a:r>
                <a:rPr lang="en-GB" sz="1400" dirty="0"/>
                <a:t>Family hubs</a:t>
              </a:r>
            </a:p>
          </p:txBody>
        </p:sp>
        <p:pic>
          <p:nvPicPr>
            <p:cNvPr id="37" name="Graphic 36" descr="Schoolhouse outline">
              <a:extLst>
                <a:ext uri="{FF2B5EF4-FFF2-40B4-BE49-F238E27FC236}">
                  <a16:creationId xmlns:a16="http://schemas.microsoft.com/office/drawing/2014/main" id="{D82DE39F-EC62-9594-A489-BA7F4E4019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83501" y="1035962"/>
              <a:ext cx="1112522" cy="1112522"/>
            </a:xfrm>
            <a:prstGeom prst="rect">
              <a:avLst/>
            </a:prstGeom>
          </p:spPr>
        </p:pic>
        <p:pic>
          <p:nvPicPr>
            <p:cNvPr id="38" name="Graphic 37" descr="Home1 outline">
              <a:extLst>
                <a:ext uri="{FF2B5EF4-FFF2-40B4-BE49-F238E27FC236}">
                  <a16:creationId xmlns:a16="http://schemas.microsoft.com/office/drawing/2014/main" id="{272026F7-D439-DD02-E26E-06BD0755E07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4217" y="1141613"/>
              <a:ext cx="948721" cy="948721"/>
            </a:xfrm>
            <a:prstGeom prst="rect">
              <a:avLst/>
            </a:prstGeom>
          </p:spPr>
        </p:pic>
        <p:pic>
          <p:nvPicPr>
            <p:cNvPr id="66" name="Graphic 65" descr="Schoolhouse outline">
              <a:extLst>
                <a:ext uri="{FF2B5EF4-FFF2-40B4-BE49-F238E27FC236}">
                  <a16:creationId xmlns:a16="http://schemas.microsoft.com/office/drawing/2014/main" id="{F79F0DD9-E524-6844-8E05-E67FFE9C33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7230" y="1034313"/>
              <a:ext cx="1112522" cy="1112522"/>
            </a:xfrm>
            <a:prstGeom prst="rect">
              <a:avLst/>
            </a:prstGeom>
          </p:spPr>
        </p:pic>
        <p:sp>
          <p:nvSpPr>
            <p:cNvPr id="67" name="TextBox 66">
              <a:extLst>
                <a:ext uri="{FF2B5EF4-FFF2-40B4-BE49-F238E27FC236}">
                  <a16:creationId xmlns:a16="http://schemas.microsoft.com/office/drawing/2014/main" id="{4E2BEB2D-7EF5-0AD3-5AF1-8431EE65B60C}"/>
                </a:ext>
              </a:extLst>
            </p:cNvPr>
            <p:cNvSpPr txBox="1"/>
            <p:nvPr/>
          </p:nvSpPr>
          <p:spPr>
            <a:xfrm>
              <a:off x="3389333" y="2010254"/>
              <a:ext cx="1618488" cy="523220"/>
            </a:xfrm>
            <a:prstGeom prst="rect">
              <a:avLst/>
            </a:prstGeom>
            <a:noFill/>
            <a:ln>
              <a:noFill/>
            </a:ln>
          </p:spPr>
          <p:txBody>
            <a:bodyPr wrap="square" rtlCol="0">
              <a:spAutoFit/>
            </a:bodyPr>
            <a:lstStyle/>
            <a:p>
              <a:pPr algn="ctr"/>
              <a:r>
                <a:rPr lang="en-GB" sz="1400" dirty="0"/>
                <a:t>Community organisations</a:t>
              </a:r>
            </a:p>
          </p:txBody>
        </p:sp>
        <p:pic>
          <p:nvPicPr>
            <p:cNvPr id="72" name="Graphic 71" descr="Call centre outline">
              <a:extLst>
                <a:ext uri="{FF2B5EF4-FFF2-40B4-BE49-F238E27FC236}">
                  <a16:creationId xmlns:a16="http://schemas.microsoft.com/office/drawing/2014/main" id="{CD5648B2-BFDC-2916-1A86-85D1B02C08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40041" y="2597718"/>
              <a:ext cx="756995" cy="756995"/>
            </a:xfrm>
            <a:prstGeom prst="rect">
              <a:avLst/>
            </a:prstGeom>
          </p:spPr>
        </p:pic>
        <p:pic>
          <p:nvPicPr>
            <p:cNvPr id="73" name="Graphic 72" descr="Laptop outline">
              <a:extLst>
                <a:ext uri="{FF2B5EF4-FFF2-40B4-BE49-F238E27FC236}">
                  <a16:creationId xmlns:a16="http://schemas.microsoft.com/office/drawing/2014/main" id="{0DE8C080-0DA6-7E09-B534-7A153BA333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5922" y="2562572"/>
              <a:ext cx="889553" cy="889553"/>
            </a:xfrm>
            <a:prstGeom prst="rect">
              <a:avLst/>
            </a:prstGeom>
          </p:spPr>
        </p:pic>
        <p:sp>
          <p:nvSpPr>
            <p:cNvPr id="74" name="TextBox 73">
              <a:extLst>
                <a:ext uri="{FF2B5EF4-FFF2-40B4-BE49-F238E27FC236}">
                  <a16:creationId xmlns:a16="http://schemas.microsoft.com/office/drawing/2014/main" id="{26F59EAF-7E6D-0481-B4BA-CEBDD10331B5}"/>
                </a:ext>
              </a:extLst>
            </p:cNvPr>
            <p:cNvSpPr txBox="1"/>
            <p:nvPr/>
          </p:nvSpPr>
          <p:spPr>
            <a:xfrm>
              <a:off x="2175090" y="3327054"/>
              <a:ext cx="1252881" cy="523220"/>
            </a:xfrm>
            <a:prstGeom prst="rect">
              <a:avLst/>
            </a:prstGeom>
            <a:noFill/>
            <a:ln>
              <a:noFill/>
            </a:ln>
          </p:spPr>
          <p:txBody>
            <a:bodyPr wrap="square" rtlCol="0">
              <a:spAutoFit/>
            </a:bodyPr>
            <a:lstStyle/>
            <a:p>
              <a:pPr algn="ctr"/>
              <a:r>
                <a:rPr lang="en-GB" sz="1400" dirty="0"/>
                <a:t>Contact centre/phone</a:t>
              </a:r>
            </a:p>
          </p:txBody>
        </p:sp>
        <p:sp>
          <p:nvSpPr>
            <p:cNvPr id="75" name="TextBox 74">
              <a:extLst>
                <a:ext uri="{FF2B5EF4-FFF2-40B4-BE49-F238E27FC236}">
                  <a16:creationId xmlns:a16="http://schemas.microsoft.com/office/drawing/2014/main" id="{28E0F4CC-256B-4A72-F249-BA27E2809938}"/>
                </a:ext>
              </a:extLst>
            </p:cNvPr>
            <p:cNvSpPr txBox="1"/>
            <p:nvPr/>
          </p:nvSpPr>
          <p:spPr>
            <a:xfrm>
              <a:off x="1077360" y="3359502"/>
              <a:ext cx="1120398" cy="307777"/>
            </a:xfrm>
            <a:prstGeom prst="rect">
              <a:avLst/>
            </a:prstGeom>
            <a:noFill/>
            <a:ln>
              <a:noFill/>
            </a:ln>
          </p:spPr>
          <p:txBody>
            <a:bodyPr wrap="square" rtlCol="0">
              <a:spAutoFit/>
            </a:bodyPr>
            <a:lstStyle/>
            <a:p>
              <a:pPr algn="ctr"/>
              <a:r>
                <a:rPr lang="en-GB" sz="1400" dirty="0"/>
                <a:t>Online</a:t>
              </a:r>
            </a:p>
          </p:txBody>
        </p:sp>
        <p:sp>
          <p:nvSpPr>
            <p:cNvPr id="76" name="TextBox 75">
              <a:extLst>
                <a:ext uri="{FF2B5EF4-FFF2-40B4-BE49-F238E27FC236}">
                  <a16:creationId xmlns:a16="http://schemas.microsoft.com/office/drawing/2014/main" id="{1B26823E-5528-F579-97AA-A96668EB320F}"/>
                </a:ext>
              </a:extLst>
            </p:cNvPr>
            <p:cNvSpPr txBox="1"/>
            <p:nvPr/>
          </p:nvSpPr>
          <p:spPr>
            <a:xfrm>
              <a:off x="3547586" y="2805504"/>
              <a:ext cx="1252881" cy="769441"/>
            </a:xfrm>
            <a:prstGeom prst="rect">
              <a:avLst/>
            </a:prstGeom>
            <a:noFill/>
          </p:spPr>
          <p:txBody>
            <a:bodyPr wrap="square" rtlCol="0">
              <a:spAutoFit/>
            </a:bodyPr>
            <a:lstStyle/>
            <a:p>
              <a:pPr algn="ctr"/>
              <a:r>
                <a:rPr lang="en-GB" sz="2200" b="1" dirty="0"/>
                <a:t>Access points</a:t>
              </a:r>
            </a:p>
          </p:txBody>
        </p:sp>
        <p:sp>
          <p:nvSpPr>
            <p:cNvPr id="77" name="Rectangle 76">
              <a:extLst>
                <a:ext uri="{FF2B5EF4-FFF2-40B4-BE49-F238E27FC236}">
                  <a16:creationId xmlns:a16="http://schemas.microsoft.com/office/drawing/2014/main" id="{4F9ECA13-B5E1-48C9-51BD-C8859D1FFE69}"/>
                </a:ext>
              </a:extLst>
            </p:cNvPr>
            <p:cNvSpPr/>
            <p:nvPr/>
          </p:nvSpPr>
          <p:spPr>
            <a:xfrm>
              <a:off x="860431" y="910363"/>
              <a:ext cx="4147390" cy="3057961"/>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87BDDE69-8086-6169-34B5-C0CB1179F8BB}"/>
              </a:ext>
            </a:extLst>
          </p:cNvPr>
          <p:cNvGrpSpPr/>
          <p:nvPr/>
        </p:nvGrpSpPr>
        <p:grpSpPr>
          <a:xfrm>
            <a:off x="5499306" y="1303929"/>
            <a:ext cx="5612764" cy="1801011"/>
            <a:chOff x="5867190" y="1004493"/>
            <a:chExt cx="5612764" cy="1801011"/>
          </a:xfrm>
        </p:grpSpPr>
        <p:sp>
          <p:nvSpPr>
            <p:cNvPr id="39" name="TextBox 38">
              <a:extLst>
                <a:ext uri="{FF2B5EF4-FFF2-40B4-BE49-F238E27FC236}">
                  <a16:creationId xmlns:a16="http://schemas.microsoft.com/office/drawing/2014/main" id="{4D9A1473-1E3C-DA24-0C95-47411EABC3B2}"/>
                </a:ext>
              </a:extLst>
            </p:cNvPr>
            <p:cNvSpPr txBox="1"/>
            <p:nvPr/>
          </p:nvSpPr>
          <p:spPr>
            <a:xfrm>
              <a:off x="8118891" y="2176362"/>
              <a:ext cx="1618488" cy="307777"/>
            </a:xfrm>
            <a:prstGeom prst="rect">
              <a:avLst/>
            </a:prstGeom>
            <a:noFill/>
          </p:spPr>
          <p:txBody>
            <a:bodyPr wrap="square" rtlCol="0">
              <a:spAutoFit/>
            </a:bodyPr>
            <a:lstStyle/>
            <a:p>
              <a:pPr algn="ctr"/>
              <a:r>
                <a:rPr lang="en-GB" sz="1400" dirty="0"/>
                <a:t>Navigators</a:t>
              </a:r>
            </a:p>
          </p:txBody>
        </p:sp>
        <p:pic>
          <p:nvPicPr>
            <p:cNvPr id="57" name="Graphic 56" descr="Map compass outline">
              <a:extLst>
                <a:ext uri="{FF2B5EF4-FFF2-40B4-BE49-F238E27FC236}">
                  <a16:creationId xmlns:a16="http://schemas.microsoft.com/office/drawing/2014/main" id="{23EC2776-8E23-3624-23DD-42E8699594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7620" y="1246263"/>
              <a:ext cx="914400" cy="914400"/>
            </a:xfrm>
            <a:prstGeom prst="rect">
              <a:avLst/>
            </a:prstGeom>
          </p:spPr>
        </p:pic>
        <p:sp>
          <p:nvSpPr>
            <p:cNvPr id="78" name="TextBox 77">
              <a:extLst>
                <a:ext uri="{FF2B5EF4-FFF2-40B4-BE49-F238E27FC236}">
                  <a16:creationId xmlns:a16="http://schemas.microsoft.com/office/drawing/2014/main" id="{221495B5-EEB4-905D-D7F0-559285CAF1EA}"/>
                </a:ext>
              </a:extLst>
            </p:cNvPr>
            <p:cNvSpPr txBox="1"/>
            <p:nvPr/>
          </p:nvSpPr>
          <p:spPr>
            <a:xfrm>
              <a:off x="9343377" y="1062605"/>
              <a:ext cx="2107426" cy="1107996"/>
            </a:xfrm>
            <a:prstGeom prst="rect">
              <a:avLst/>
            </a:prstGeom>
            <a:noFill/>
          </p:spPr>
          <p:txBody>
            <a:bodyPr wrap="square" rtlCol="0">
              <a:spAutoFit/>
            </a:bodyPr>
            <a:lstStyle/>
            <a:p>
              <a:pPr algn="ctr"/>
              <a:r>
                <a:rPr lang="en-GB" sz="2200" b="1" dirty="0"/>
                <a:t>Information, advice and guidance</a:t>
              </a:r>
            </a:p>
          </p:txBody>
        </p:sp>
        <p:pic>
          <p:nvPicPr>
            <p:cNvPr id="80" name="Graphic 79" descr="Signpost outline">
              <a:extLst>
                <a:ext uri="{FF2B5EF4-FFF2-40B4-BE49-F238E27FC236}">
                  <a16:creationId xmlns:a16="http://schemas.microsoft.com/office/drawing/2014/main" id="{8037C763-8D9C-DD9D-22F8-4A3F31458CB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02074" y="1243213"/>
              <a:ext cx="914400" cy="914400"/>
            </a:xfrm>
            <a:prstGeom prst="rect">
              <a:avLst/>
            </a:prstGeom>
          </p:spPr>
        </p:pic>
        <p:pic>
          <p:nvPicPr>
            <p:cNvPr id="82" name="Graphic 81" descr="Questions outline">
              <a:extLst>
                <a:ext uri="{FF2B5EF4-FFF2-40B4-BE49-F238E27FC236}">
                  <a16:creationId xmlns:a16="http://schemas.microsoft.com/office/drawing/2014/main" id="{9BAFE202-C374-0350-416A-B131B320E2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911864" y="1086770"/>
              <a:ext cx="1140931" cy="1140931"/>
            </a:xfrm>
            <a:prstGeom prst="rect">
              <a:avLst/>
            </a:prstGeom>
          </p:spPr>
        </p:pic>
        <p:sp>
          <p:nvSpPr>
            <p:cNvPr id="85" name="TextBox 84">
              <a:extLst>
                <a:ext uri="{FF2B5EF4-FFF2-40B4-BE49-F238E27FC236}">
                  <a16:creationId xmlns:a16="http://schemas.microsoft.com/office/drawing/2014/main" id="{E17A8CDE-8B28-F589-BEFA-C437A67E5FFE}"/>
                </a:ext>
              </a:extLst>
            </p:cNvPr>
            <p:cNvSpPr txBox="1"/>
            <p:nvPr/>
          </p:nvSpPr>
          <p:spPr>
            <a:xfrm>
              <a:off x="5867190" y="2145867"/>
              <a:ext cx="1316991" cy="523220"/>
            </a:xfrm>
            <a:prstGeom prst="rect">
              <a:avLst/>
            </a:prstGeom>
            <a:noFill/>
            <a:ln>
              <a:noFill/>
            </a:ln>
          </p:spPr>
          <p:txBody>
            <a:bodyPr wrap="square" rtlCol="0">
              <a:spAutoFit/>
            </a:bodyPr>
            <a:lstStyle/>
            <a:p>
              <a:pPr algn="ctr"/>
              <a:r>
                <a:rPr lang="en-GB" sz="1400" dirty="0"/>
                <a:t>Information and advice</a:t>
              </a:r>
            </a:p>
          </p:txBody>
        </p:sp>
        <p:sp>
          <p:nvSpPr>
            <p:cNvPr id="86" name="TextBox 85">
              <a:extLst>
                <a:ext uri="{FF2B5EF4-FFF2-40B4-BE49-F238E27FC236}">
                  <a16:creationId xmlns:a16="http://schemas.microsoft.com/office/drawing/2014/main" id="{11C6F331-D61C-021A-104D-4382B762FF62}"/>
                </a:ext>
              </a:extLst>
            </p:cNvPr>
            <p:cNvSpPr txBox="1"/>
            <p:nvPr/>
          </p:nvSpPr>
          <p:spPr>
            <a:xfrm>
              <a:off x="6995498" y="2168562"/>
              <a:ext cx="1462653" cy="523220"/>
            </a:xfrm>
            <a:prstGeom prst="rect">
              <a:avLst/>
            </a:prstGeom>
            <a:noFill/>
            <a:ln>
              <a:noFill/>
            </a:ln>
          </p:spPr>
          <p:txBody>
            <a:bodyPr wrap="square" rtlCol="0">
              <a:spAutoFit/>
            </a:bodyPr>
            <a:lstStyle/>
            <a:p>
              <a:pPr algn="ctr"/>
              <a:r>
                <a:rPr lang="en-GB" sz="1400" dirty="0"/>
                <a:t>Signposting to services/activity</a:t>
              </a:r>
            </a:p>
          </p:txBody>
        </p:sp>
        <p:sp>
          <p:nvSpPr>
            <p:cNvPr id="87" name="Rectangle 86">
              <a:extLst>
                <a:ext uri="{FF2B5EF4-FFF2-40B4-BE49-F238E27FC236}">
                  <a16:creationId xmlns:a16="http://schemas.microsoft.com/office/drawing/2014/main" id="{5EE239BB-B545-E568-E8CE-02A6984655B2}"/>
                </a:ext>
              </a:extLst>
            </p:cNvPr>
            <p:cNvSpPr/>
            <p:nvPr/>
          </p:nvSpPr>
          <p:spPr>
            <a:xfrm>
              <a:off x="5902367" y="1004493"/>
              <a:ext cx="5577587" cy="1801011"/>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TextBox 89">
            <a:extLst>
              <a:ext uri="{FF2B5EF4-FFF2-40B4-BE49-F238E27FC236}">
                <a16:creationId xmlns:a16="http://schemas.microsoft.com/office/drawing/2014/main" id="{28F1C876-78F0-1A3A-5AC2-F47D53060F28}"/>
              </a:ext>
            </a:extLst>
          </p:cNvPr>
          <p:cNvSpPr txBox="1"/>
          <p:nvPr/>
        </p:nvSpPr>
        <p:spPr>
          <a:xfrm>
            <a:off x="9679434" y="3757833"/>
            <a:ext cx="1252881" cy="769441"/>
          </a:xfrm>
          <a:prstGeom prst="rect">
            <a:avLst/>
          </a:prstGeom>
          <a:noFill/>
        </p:spPr>
        <p:txBody>
          <a:bodyPr wrap="square" rtlCol="0">
            <a:spAutoFit/>
          </a:bodyPr>
          <a:lstStyle/>
          <a:p>
            <a:pPr algn="ctr"/>
            <a:r>
              <a:rPr lang="en-GB" sz="2200" b="1" dirty="0"/>
              <a:t>Early help</a:t>
            </a:r>
          </a:p>
        </p:txBody>
      </p:sp>
      <p:pic>
        <p:nvPicPr>
          <p:cNvPr id="92" name="Graphic 91" descr="Clapper board outline">
            <a:extLst>
              <a:ext uri="{FF2B5EF4-FFF2-40B4-BE49-F238E27FC236}">
                <a16:creationId xmlns:a16="http://schemas.microsoft.com/office/drawing/2014/main" id="{22644712-7358-9F16-2B9C-E9277B5C186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154401" y="3651472"/>
            <a:ext cx="974464" cy="974464"/>
          </a:xfrm>
          <a:prstGeom prst="rect">
            <a:avLst/>
          </a:prstGeom>
        </p:spPr>
      </p:pic>
      <p:sp>
        <p:nvSpPr>
          <p:cNvPr id="93" name="TextBox 92">
            <a:extLst>
              <a:ext uri="{FF2B5EF4-FFF2-40B4-BE49-F238E27FC236}">
                <a16:creationId xmlns:a16="http://schemas.microsoft.com/office/drawing/2014/main" id="{D3A69249-404B-DC2B-B711-269C30E7A433}"/>
              </a:ext>
            </a:extLst>
          </p:cNvPr>
          <p:cNvSpPr txBox="1"/>
          <p:nvPr/>
        </p:nvSpPr>
        <p:spPr>
          <a:xfrm>
            <a:off x="5508055" y="4631955"/>
            <a:ext cx="1316991" cy="523220"/>
          </a:xfrm>
          <a:prstGeom prst="rect">
            <a:avLst/>
          </a:prstGeom>
          <a:noFill/>
          <a:ln>
            <a:noFill/>
          </a:ln>
        </p:spPr>
        <p:txBody>
          <a:bodyPr wrap="square" rtlCol="0">
            <a:spAutoFit/>
          </a:bodyPr>
          <a:lstStyle/>
          <a:p>
            <a:pPr algn="ctr"/>
            <a:r>
              <a:rPr lang="en-GB" sz="1400" dirty="0"/>
              <a:t>Services and support</a:t>
            </a:r>
          </a:p>
        </p:txBody>
      </p:sp>
      <p:sp>
        <p:nvSpPr>
          <p:cNvPr id="94" name="TextBox 93">
            <a:extLst>
              <a:ext uri="{FF2B5EF4-FFF2-40B4-BE49-F238E27FC236}">
                <a16:creationId xmlns:a16="http://schemas.microsoft.com/office/drawing/2014/main" id="{6D04BDB1-6ADC-8EC4-E7EE-0F2FB5BB8177}"/>
              </a:ext>
            </a:extLst>
          </p:cNvPr>
          <p:cNvSpPr txBox="1"/>
          <p:nvPr/>
        </p:nvSpPr>
        <p:spPr>
          <a:xfrm>
            <a:off x="6914315" y="4635523"/>
            <a:ext cx="1462653" cy="523220"/>
          </a:xfrm>
          <a:prstGeom prst="rect">
            <a:avLst/>
          </a:prstGeom>
          <a:noFill/>
          <a:ln>
            <a:noFill/>
          </a:ln>
        </p:spPr>
        <p:txBody>
          <a:bodyPr wrap="square" rtlCol="0">
            <a:spAutoFit/>
          </a:bodyPr>
          <a:lstStyle/>
          <a:p>
            <a:pPr algn="ctr"/>
            <a:r>
              <a:rPr lang="en-GB" sz="1400" dirty="0"/>
              <a:t>Activities and interventions</a:t>
            </a:r>
          </a:p>
        </p:txBody>
      </p:sp>
      <p:sp>
        <p:nvSpPr>
          <p:cNvPr id="96" name="TextBox 95">
            <a:extLst>
              <a:ext uri="{FF2B5EF4-FFF2-40B4-BE49-F238E27FC236}">
                <a16:creationId xmlns:a16="http://schemas.microsoft.com/office/drawing/2014/main" id="{58C1A981-99A2-C647-9393-08CFD77EDD3B}"/>
              </a:ext>
            </a:extLst>
          </p:cNvPr>
          <p:cNvSpPr txBox="1"/>
          <p:nvPr/>
        </p:nvSpPr>
        <p:spPr>
          <a:xfrm>
            <a:off x="8308620" y="4635523"/>
            <a:ext cx="1462653" cy="523220"/>
          </a:xfrm>
          <a:prstGeom prst="rect">
            <a:avLst/>
          </a:prstGeom>
          <a:noFill/>
          <a:ln>
            <a:noFill/>
          </a:ln>
        </p:spPr>
        <p:txBody>
          <a:bodyPr wrap="square" rtlCol="0">
            <a:spAutoFit/>
          </a:bodyPr>
          <a:lstStyle/>
          <a:p>
            <a:pPr algn="ctr"/>
            <a:r>
              <a:rPr lang="en-GB" sz="1400" dirty="0"/>
              <a:t>Integrated teams</a:t>
            </a:r>
          </a:p>
        </p:txBody>
      </p:sp>
      <p:sp>
        <p:nvSpPr>
          <p:cNvPr id="107" name="Rectangle 106">
            <a:extLst>
              <a:ext uri="{FF2B5EF4-FFF2-40B4-BE49-F238E27FC236}">
                <a16:creationId xmlns:a16="http://schemas.microsoft.com/office/drawing/2014/main" id="{F551ACA2-33A4-8A02-F81A-11B659B6A26D}"/>
              </a:ext>
            </a:extLst>
          </p:cNvPr>
          <p:cNvSpPr/>
          <p:nvPr/>
        </p:nvSpPr>
        <p:spPr>
          <a:xfrm>
            <a:off x="5534483" y="3488312"/>
            <a:ext cx="5577587" cy="1801011"/>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192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97F301-8945-D5DA-6DC3-636EF5C24641}"/>
              </a:ext>
            </a:extLst>
          </p:cNvPr>
          <p:cNvSpPr txBox="1"/>
          <p:nvPr/>
        </p:nvSpPr>
        <p:spPr>
          <a:xfrm>
            <a:off x="587458" y="1134519"/>
            <a:ext cx="2718430" cy="373757"/>
          </a:xfrm>
          <a:custGeom>
            <a:avLst/>
            <a:gdLst>
              <a:gd name="connsiteX0" fmla="*/ 0 w 2718430"/>
              <a:gd name="connsiteY0" fmla="*/ 0 h 373757"/>
              <a:gd name="connsiteX1" fmla="*/ 625239 w 2718430"/>
              <a:gd name="connsiteY1" fmla="*/ 0 h 373757"/>
              <a:gd name="connsiteX2" fmla="*/ 1223294 w 2718430"/>
              <a:gd name="connsiteY2" fmla="*/ 0 h 373757"/>
              <a:gd name="connsiteX3" fmla="*/ 1930085 w 2718430"/>
              <a:gd name="connsiteY3" fmla="*/ 0 h 373757"/>
              <a:gd name="connsiteX4" fmla="*/ 2718430 w 2718430"/>
              <a:gd name="connsiteY4" fmla="*/ 0 h 373757"/>
              <a:gd name="connsiteX5" fmla="*/ 2718430 w 2718430"/>
              <a:gd name="connsiteY5" fmla="*/ 373757 h 373757"/>
              <a:gd name="connsiteX6" fmla="*/ 2093191 w 2718430"/>
              <a:gd name="connsiteY6" fmla="*/ 373757 h 373757"/>
              <a:gd name="connsiteX7" fmla="*/ 1413584 w 2718430"/>
              <a:gd name="connsiteY7" fmla="*/ 373757 h 373757"/>
              <a:gd name="connsiteX8" fmla="*/ 815529 w 2718430"/>
              <a:gd name="connsiteY8" fmla="*/ 373757 h 373757"/>
              <a:gd name="connsiteX9" fmla="*/ 0 w 2718430"/>
              <a:gd name="connsiteY9" fmla="*/ 373757 h 373757"/>
              <a:gd name="connsiteX10" fmla="*/ 0 w 2718430"/>
              <a:gd name="connsiteY10" fmla="*/ 0 h 37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8430" h="373757" fill="none" extrusionOk="0">
                <a:moveTo>
                  <a:pt x="0" y="0"/>
                </a:moveTo>
                <a:cubicBezTo>
                  <a:pt x="238023" y="13963"/>
                  <a:pt x="462446" y="12424"/>
                  <a:pt x="625239" y="0"/>
                </a:cubicBezTo>
                <a:cubicBezTo>
                  <a:pt x="788032" y="-12424"/>
                  <a:pt x="926256" y="4100"/>
                  <a:pt x="1223294" y="0"/>
                </a:cubicBezTo>
                <a:cubicBezTo>
                  <a:pt x="1520333" y="-4100"/>
                  <a:pt x="1696900" y="29816"/>
                  <a:pt x="1930085" y="0"/>
                </a:cubicBezTo>
                <a:cubicBezTo>
                  <a:pt x="2163270" y="-29816"/>
                  <a:pt x="2332755" y="27097"/>
                  <a:pt x="2718430" y="0"/>
                </a:cubicBezTo>
                <a:cubicBezTo>
                  <a:pt x="2705009" y="122522"/>
                  <a:pt x="2727595" y="292266"/>
                  <a:pt x="2718430" y="373757"/>
                </a:cubicBezTo>
                <a:cubicBezTo>
                  <a:pt x="2494035" y="360181"/>
                  <a:pt x="2405274" y="351969"/>
                  <a:pt x="2093191" y="373757"/>
                </a:cubicBezTo>
                <a:cubicBezTo>
                  <a:pt x="1781108" y="395545"/>
                  <a:pt x="1743168" y="386817"/>
                  <a:pt x="1413584" y="373757"/>
                </a:cubicBezTo>
                <a:cubicBezTo>
                  <a:pt x="1084000" y="360697"/>
                  <a:pt x="1003102" y="377729"/>
                  <a:pt x="815529" y="373757"/>
                </a:cubicBezTo>
                <a:cubicBezTo>
                  <a:pt x="627957" y="369785"/>
                  <a:pt x="223356" y="373557"/>
                  <a:pt x="0" y="373757"/>
                </a:cubicBezTo>
                <a:cubicBezTo>
                  <a:pt x="-3754" y="232600"/>
                  <a:pt x="4411" y="162249"/>
                  <a:pt x="0" y="0"/>
                </a:cubicBezTo>
                <a:close/>
              </a:path>
              <a:path w="2718430" h="373757" stroke="0" extrusionOk="0">
                <a:moveTo>
                  <a:pt x="0" y="0"/>
                </a:moveTo>
                <a:cubicBezTo>
                  <a:pt x="188663" y="-14816"/>
                  <a:pt x="338612" y="-5574"/>
                  <a:pt x="598055" y="0"/>
                </a:cubicBezTo>
                <a:cubicBezTo>
                  <a:pt x="857499" y="5574"/>
                  <a:pt x="1007253" y="16404"/>
                  <a:pt x="1223294" y="0"/>
                </a:cubicBezTo>
                <a:cubicBezTo>
                  <a:pt x="1439335" y="-16404"/>
                  <a:pt x="1575113" y="227"/>
                  <a:pt x="1821348" y="0"/>
                </a:cubicBezTo>
                <a:cubicBezTo>
                  <a:pt x="2067583" y="-227"/>
                  <a:pt x="2269915" y="23086"/>
                  <a:pt x="2718430" y="0"/>
                </a:cubicBezTo>
                <a:cubicBezTo>
                  <a:pt x="2710563" y="145027"/>
                  <a:pt x="2713509" y="229646"/>
                  <a:pt x="2718430" y="373757"/>
                </a:cubicBezTo>
                <a:cubicBezTo>
                  <a:pt x="2374301" y="362366"/>
                  <a:pt x="2143002" y="399702"/>
                  <a:pt x="1984454" y="373757"/>
                </a:cubicBezTo>
                <a:cubicBezTo>
                  <a:pt x="1825906" y="347812"/>
                  <a:pt x="1474832" y="348035"/>
                  <a:pt x="1250478" y="373757"/>
                </a:cubicBezTo>
                <a:cubicBezTo>
                  <a:pt x="1026124" y="399479"/>
                  <a:pt x="293763" y="354410"/>
                  <a:pt x="0" y="373757"/>
                </a:cubicBezTo>
                <a:cubicBezTo>
                  <a:pt x="12217" y="297669"/>
                  <a:pt x="-8015" y="76150"/>
                  <a:pt x="0" y="0"/>
                </a:cubicBezTo>
                <a:close/>
              </a:path>
            </a:pathLst>
          </a:custGeom>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nSpc>
                <a:spcPct val="107000"/>
              </a:lnSpc>
              <a:spcAft>
                <a:spcPts val="800"/>
              </a:spcAft>
            </a:pPr>
            <a:endParaRPr lang="en-GB" dirty="0"/>
          </a:p>
        </p:txBody>
      </p:sp>
      <p:sp>
        <p:nvSpPr>
          <p:cNvPr id="2" name="TextBox 1">
            <a:extLst>
              <a:ext uri="{FF2B5EF4-FFF2-40B4-BE49-F238E27FC236}">
                <a16:creationId xmlns:a16="http://schemas.microsoft.com/office/drawing/2014/main" id="{A6043B3C-F28C-FB40-8076-5A7A3A8D982A}"/>
              </a:ext>
            </a:extLst>
          </p:cNvPr>
          <p:cNvSpPr txBox="1"/>
          <p:nvPr/>
        </p:nvSpPr>
        <p:spPr>
          <a:xfrm>
            <a:off x="483749" y="268811"/>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Community hub network</a:t>
            </a:r>
          </a:p>
        </p:txBody>
      </p:sp>
      <p:pic>
        <p:nvPicPr>
          <p:cNvPr id="88" name="Picture 87">
            <a:extLst>
              <a:ext uri="{FF2B5EF4-FFF2-40B4-BE49-F238E27FC236}">
                <a16:creationId xmlns:a16="http://schemas.microsoft.com/office/drawing/2014/main" id="{9C451E14-F495-B790-AB4C-4919CFC35A55}"/>
              </a:ext>
            </a:extLst>
          </p:cNvPr>
          <p:cNvPicPr>
            <a:picLocks noChangeAspect="1"/>
          </p:cNvPicPr>
          <p:nvPr/>
        </p:nvPicPr>
        <p:blipFill>
          <a:blip r:embed="rId2"/>
          <a:stretch>
            <a:fillRect/>
          </a:stretch>
        </p:blipFill>
        <p:spPr>
          <a:xfrm>
            <a:off x="6264341" y="639219"/>
            <a:ext cx="5443910" cy="3666081"/>
          </a:xfrm>
          <a:prstGeom prst="rect">
            <a:avLst/>
          </a:prstGeom>
        </p:spPr>
      </p:pic>
      <p:sp>
        <p:nvSpPr>
          <p:cNvPr id="86" name="TextBox 85">
            <a:extLst>
              <a:ext uri="{FF2B5EF4-FFF2-40B4-BE49-F238E27FC236}">
                <a16:creationId xmlns:a16="http://schemas.microsoft.com/office/drawing/2014/main" id="{3A641C8A-F572-E182-8592-D0315A7F6DE3}"/>
              </a:ext>
            </a:extLst>
          </p:cNvPr>
          <p:cNvSpPr txBox="1"/>
          <p:nvPr/>
        </p:nvSpPr>
        <p:spPr>
          <a:xfrm>
            <a:off x="511175" y="1075971"/>
            <a:ext cx="6813550" cy="4811574"/>
          </a:xfrm>
          <a:custGeom>
            <a:avLst/>
            <a:gdLst>
              <a:gd name="connsiteX0" fmla="*/ 0 w 6813550"/>
              <a:gd name="connsiteY0" fmla="*/ 0 h 4811574"/>
              <a:gd name="connsiteX1" fmla="*/ 476949 w 6813550"/>
              <a:gd name="connsiteY1" fmla="*/ 0 h 4811574"/>
              <a:gd name="connsiteX2" fmla="*/ 1022033 w 6813550"/>
              <a:gd name="connsiteY2" fmla="*/ 0 h 4811574"/>
              <a:gd name="connsiteX3" fmla="*/ 1498981 w 6813550"/>
              <a:gd name="connsiteY3" fmla="*/ 0 h 4811574"/>
              <a:gd name="connsiteX4" fmla="*/ 2316607 w 6813550"/>
              <a:gd name="connsiteY4" fmla="*/ 0 h 4811574"/>
              <a:gd name="connsiteX5" fmla="*/ 2997962 w 6813550"/>
              <a:gd name="connsiteY5" fmla="*/ 0 h 4811574"/>
              <a:gd name="connsiteX6" fmla="*/ 3679317 w 6813550"/>
              <a:gd name="connsiteY6" fmla="*/ 0 h 4811574"/>
              <a:gd name="connsiteX7" fmla="*/ 4496943 w 6813550"/>
              <a:gd name="connsiteY7" fmla="*/ 0 h 4811574"/>
              <a:gd name="connsiteX8" fmla="*/ 5314569 w 6813550"/>
              <a:gd name="connsiteY8" fmla="*/ 0 h 4811574"/>
              <a:gd name="connsiteX9" fmla="*/ 6064060 w 6813550"/>
              <a:gd name="connsiteY9" fmla="*/ 0 h 4811574"/>
              <a:gd name="connsiteX10" fmla="*/ 6813550 w 6813550"/>
              <a:gd name="connsiteY10" fmla="*/ 0 h 4811574"/>
              <a:gd name="connsiteX11" fmla="*/ 6813550 w 6813550"/>
              <a:gd name="connsiteY11" fmla="*/ 783599 h 4811574"/>
              <a:gd name="connsiteX12" fmla="*/ 6813550 w 6813550"/>
              <a:gd name="connsiteY12" fmla="*/ 1519083 h 4811574"/>
              <a:gd name="connsiteX13" fmla="*/ 6813550 w 6813550"/>
              <a:gd name="connsiteY13" fmla="*/ 2062103 h 4811574"/>
              <a:gd name="connsiteX14" fmla="*/ 6813550 w 6813550"/>
              <a:gd name="connsiteY14" fmla="*/ 2797587 h 4811574"/>
              <a:gd name="connsiteX15" fmla="*/ 6813550 w 6813550"/>
              <a:gd name="connsiteY15" fmla="*/ 3533070 h 4811574"/>
              <a:gd name="connsiteX16" fmla="*/ 6813550 w 6813550"/>
              <a:gd name="connsiteY16" fmla="*/ 4220438 h 4811574"/>
              <a:gd name="connsiteX17" fmla="*/ 6813550 w 6813550"/>
              <a:gd name="connsiteY17" fmla="*/ 4811574 h 4811574"/>
              <a:gd name="connsiteX18" fmla="*/ 6132195 w 6813550"/>
              <a:gd name="connsiteY18" fmla="*/ 4811574 h 4811574"/>
              <a:gd name="connsiteX19" fmla="*/ 5382705 w 6813550"/>
              <a:gd name="connsiteY19" fmla="*/ 4811574 h 4811574"/>
              <a:gd name="connsiteX20" fmla="*/ 4837621 w 6813550"/>
              <a:gd name="connsiteY20" fmla="*/ 4811574 h 4811574"/>
              <a:gd name="connsiteX21" fmla="*/ 4156266 w 6813550"/>
              <a:gd name="connsiteY21" fmla="*/ 4811574 h 4811574"/>
              <a:gd name="connsiteX22" fmla="*/ 3611182 w 6813550"/>
              <a:gd name="connsiteY22" fmla="*/ 4811574 h 4811574"/>
              <a:gd name="connsiteX23" fmla="*/ 2861691 w 6813550"/>
              <a:gd name="connsiteY23" fmla="*/ 4811574 h 4811574"/>
              <a:gd name="connsiteX24" fmla="*/ 2180336 w 6813550"/>
              <a:gd name="connsiteY24" fmla="*/ 4811574 h 4811574"/>
              <a:gd name="connsiteX25" fmla="*/ 1567116 w 6813550"/>
              <a:gd name="connsiteY25" fmla="*/ 4811574 h 4811574"/>
              <a:gd name="connsiteX26" fmla="*/ 749490 w 6813550"/>
              <a:gd name="connsiteY26" fmla="*/ 4811574 h 4811574"/>
              <a:gd name="connsiteX27" fmla="*/ 0 w 6813550"/>
              <a:gd name="connsiteY27" fmla="*/ 4811574 h 4811574"/>
              <a:gd name="connsiteX28" fmla="*/ 0 w 6813550"/>
              <a:gd name="connsiteY28" fmla="*/ 4172322 h 4811574"/>
              <a:gd name="connsiteX29" fmla="*/ 0 w 6813550"/>
              <a:gd name="connsiteY29" fmla="*/ 3581186 h 4811574"/>
              <a:gd name="connsiteX30" fmla="*/ 0 w 6813550"/>
              <a:gd name="connsiteY30" fmla="*/ 2845702 h 4811574"/>
              <a:gd name="connsiteX31" fmla="*/ 0 w 6813550"/>
              <a:gd name="connsiteY31" fmla="*/ 2158335 h 4811574"/>
              <a:gd name="connsiteX32" fmla="*/ 0 w 6813550"/>
              <a:gd name="connsiteY32" fmla="*/ 1615314 h 4811574"/>
              <a:gd name="connsiteX33" fmla="*/ 0 w 6813550"/>
              <a:gd name="connsiteY33" fmla="*/ 976062 h 4811574"/>
              <a:gd name="connsiteX34" fmla="*/ 0 w 6813550"/>
              <a:gd name="connsiteY34" fmla="*/ 0 h 481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13550" h="4811574" extrusionOk="0">
                <a:moveTo>
                  <a:pt x="0" y="0"/>
                </a:moveTo>
                <a:cubicBezTo>
                  <a:pt x="224864" y="14752"/>
                  <a:pt x="264316" y="-2765"/>
                  <a:pt x="476949" y="0"/>
                </a:cubicBezTo>
                <a:cubicBezTo>
                  <a:pt x="689582" y="2765"/>
                  <a:pt x="882512" y="5712"/>
                  <a:pt x="1022033" y="0"/>
                </a:cubicBezTo>
                <a:cubicBezTo>
                  <a:pt x="1161554" y="-5712"/>
                  <a:pt x="1262951" y="15585"/>
                  <a:pt x="1498981" y="0"/>
                </a:cubicBezTo>
                <a:cubicBezTo>
                  <a:pt x="1735011" y="-15585"/>
                  <a:pt x="2005956" y="16483"/>
                  <a:pt x="2316607" y="0"/>
                </a:cubicBezTo>
                <a:cubicBezTo>
                  <a:pt x="2627258" y="-16483"/>
                  <a:pt x="2747348" y="33419"/>
                  <a:pt x="2997962" y="0"/>
                </a:cubicBezTo>
                <a:cubicBezTo>
                  <a:pt x="3248576" y="-33419"/>
                  <a:pt x="3495026" y="-29923"/>
                  <a:pt x="3679317" y="0"/>
                </a:cubicBezTo>
                <a:cubicBezTo>
                  <a:pt x="3863608" y="29923"/>
                  <a:pt x="4245438" y="39222"/>
                  <a:pt x="4496943" y="0"/>
                </a:cubicBezTo>
                <a:cubicBezTo>
                  <a:pt x="4748448" y="-39222"/>
                  <a:pt x="5128470" y="-2900"/>
                  <a:pt x="5314569" y="0"/>
                </a:cubicBezTo>
                <a:cubicBezTo>
                  <a:pt x="5500668" y="2900"/>
                  <a:pt x="5846923" y="-9696"/>
                  <a:pt x="6064060" y="0"/>
                </a:cubicBezTo>
                <a:cubicBezTo>
                  <a:pt x="6281197" y="9696"/>
                  <a:pt x="6523483" y="-33903"/>
                  <a:pt x="6813550" y="0"/>
                </a:cubicBezTo>
                <a:cubicBezTo>
                  <a:pt x="6821640" y="183298"/>
                  <a:pt x="6809962" y="457438"/>
                  <a:pt x="6813550" y="783599"/>
                </a:cubicBezTo>
                <a:cubicBezTo>
                  <a:pt x="6817138" y="1109760"/>
                  <a:pt x="6829248" y="1300902"/>
                  <a:pt x="6813550" y="1519083"/>
                </a:cubicBezTo>
                <a:cubicBezTo>
                  <a:pt x="6797852" y="1737264"/>
                  <a:pt x="6814650" y="1941959"/>
                  <a:pt x="6813550" y="2062103"/>
                </a:cubicBezTo>
                <a:cubicBezTo>
                  <a:pt x="6812450" y="2182247"/>
                  <a:pt x="6815510" y="2571954"/>
                  <a:pt x="6813550" y="2797587"/>
                </a:cubicBezTo>
                <a:cubicBezTo>
                  <a:pt x="6811590" y="3023220"/>
                  <a:pt x="6796914" y="3208903"/>
                  <a:pt x="6813550" y="3533070"/>
                </a:cubicBezTo>
                <a:cubicBezTo>
                  <a:pt x="6830186" y="3857237"/>
                  <a:pt x="6820463" y="4056155"/>
                  <a:pt x="6813550" y="4220438"/>
                </a:cubicBezTo>
                <a:cubicBezTo>
                  <a:pt x="6806637" y="4384721"/>
                  <a:pt x="6789871" y="4604723"/>
                  <a:pt x="6813550" y="4811574"/>
                </a:cubicBezTo>
                <a:cubicBezTo>
                  <a:pt x="6548944" y="4811181"/>
                  <a:pt x="6373525" y="4781775"/>
                  <a:pt x="6132195" y="4811574"/>
                </a:cubicBezTo>
                <a:cubicBezTo>
                  <a:pt x="5890866" y="4841373"/>
                  <a:pt x="5702214" y="4838003"/>
                  <a:pt x="5382705" y="4811574"/>
                </a:cubicBezTo>
                <a:cubicBezTo>
                  <a:pt x="5063196" y="4785146"/>
                  <a:pt x="4954810" y="4788276"/>
                  <a:pt x="4837621" y="4811574"/>
                </a:cubicBezTo>
                <a:cubicBezTo>
                  <a:pt x="4720432" y="4834872"/>
                  <a:pt x="4296284" y="4819466"/>
                  <a:pt x="4156266" y="4811574"/>
                </a:cubicBezTo>
                <a:cubicBezTo>
                  <a:pt x="4016249" y="4803682"/>
                  <a:pt x="3771868" y="4790131"/>
                  <a:pt x="3611182" y="4811574"/>
                </a:cubicBezTo>
                <a:cubicBezTo>
                  <a:pt x="3450496" y="4833017"/>
                  <a:pt x="3047314" y="4798012"/>
                  <a:pt x="2861691" y="4811574"/>
                </a:cubicBezTo>
                <a:cubicBezTo>
                  <a:pt x="2676068" y="4825136"/>
                  <a:pt x="2512219" y="4816840"/>
                  <a:pt x="2180336" y="4811574"/>
                </a:cubicBezTo>
                <a:cubicBezTo>
                  <a:pt x="1848453" y="4806308"/>
                  <a:pt x="1786592" y="4816587"/>
                  <a:pt x="1567116" y="4811574"/>
                </a:cubicBezTo>
                <a:cubicBezTo>
                  <a:pt x="1347640" y="4806561"/>
                  <a:pt x="964760" y="4775529"/>
                  <a:pt x="749490" y="4811574"/>
                </a:cubicBezTo>
                <a:cubicBezTo>
                  <a:pt x="534220" y="4847619"/>
                  <a:pt x="270427" y="4820385"/>
                  <a:pt x="0" y="4811574"/>
                </a:cubicBezTo>
                <a:cubicBezTo>
                  <a:pt x="24525" y="4552892"/>
                  <a:pt x="-22695" y="4370531"/>
                  <a:pt x="0" y="4172322"/>
                </a:cubicBezTo>
                <a:cubicBezTo>
                  <a:pt x="22695" y="3974113"/>
                  <a:pt x="4597" y="3747927"/>
                  <a:pt x="0" y="3581186"/>
                </a:cubicBezTo>
                <a:cubicBezTo>
                  <a:pt x="-4597" y="3414445"/>
                  <a:pt x="35958" y="3117640"/>
                  <a:pt x="0" y="2845702"/>
                </a:cubicBezTo>
                <a:cubicBezTo>
                  <a:pt x="-35958" y="2573764"/>
                  <a:pt x="-25621" y="2355173"/>
                  <a:pt x="0" y="2158335"/>
                </a:cubicBezTo>
                <a:cubicBezTo>
                  <a:pt x="25621" y="1961497"/>
                  <a:pt x="18077" y="1882369"/>
                  <a:pt x="0" y="1615314"/>
                </a:cubicBezTo>
                <a:cubicBezTo>
                  <a:pt x="-18077" y="1348259"/>
                  <a:pt x="1142" y="1147078"/>
                  <a:pt x="0" y="976062"/>
                </a:cubicBezTo>
                <a:cubicBezTo>
                  <a:pt x="-1142" y="805046"/>
                  <a:pt x="-16989" y="436886"/>
                  <a:pt x="0" y="0"/>
                </a:cubicBezTo>
                <a:close/>
              </a:path>
            </a:pathLst>
          </a:custGeom>
          <a:noFill/>
          <a:ln>
            <a:noFill/>
            <a:extLst>
              <a:ext uri="{C807C97D-BFC1-408E-A445-0C87EB9F89A2}">
                <ask:lineSketchStyleProps xmlns:ask="http://schemas.microsoft.com/office/drawing/2018/sketchyshapes" sd="3267931476">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spcAft>
                <a:spcPts val="800"/>
              </a:spcAft>
            </a:pPr>
            <a:r>
              <a:rPr lang="en-GB" sz="1800" kern="100" dirty="0">
                <a:effectLst/>
                <a:ea typeface="Calibri" panose="020F0502020204030204" pitchFamily="34" charset="0"/>
                <a:cs typeface="Times New Roman" panose="02020603050405020304" pitchFamily="18" charset="0"/>
              </a:rPr>
              <a:t>Community hubs are central to localities working, as place for residents to access help and as place for staff to work:</a:t>
            </a:r>
          </a:p>
          <a:p>
            <a:pPr marL="285750" lvl="0" indent="-285750">
              <a:spcAft>
                <a:spcPts val="12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Council anchor community hubs </a:t>
            </a:r>
            <a:br>
              <a:rPr lang="en-GB" sz="1800" b="1" kern="100" dirty="0">
                <a:effectLst/>
                <a:ea typeface="Calibri" panose="020F0502020204030204" pitchFamily="34" charset="0"/>
                <a:cs typeface="Times New Roman" panose="02020603050405020304" pitchFamily="18" charset="0"/>
              </a:rPr>
            </a:br>
            <a:r>
              <a:rPr lang="en-GB" sz="1800" kern="100" dirty="0">
                <a:effectLst/>
                <a:ea typeface="Calibri" panose="020F0502020204030204" pitchFamily="34" charset="0"/>
                <a:cs typeface="Times New Roman" panose="02020603050405020304" pitchFamily="18" charset="0"/>
              </a:rPr>
              <a:t>Larger venues hosting a range of activities</a:t>
            </a:r>
          </a:p>
          <a:p>
            <a:pPr marL="285750" lvl="0" indent="-285750">
              <a:spcAft>
                <a:spcPts val="12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Partnership community hubs </a:t>
            </a:r>
            <a:br>
              <a:rPr lang="en-GB" sz="1800" b="1" kern="100" dirty="0">
                <a:effectLst/>
                <a:ea typeface="Calibri" panose="020F0502020204030204" pitchFamily="34" charset="0"/>
                <a:cs typeface="Times New Roman" panose="02020603050405020304" pitchFamily="18" charset="0"/>
              </a:rPr>
            </a:br>
            <a:r>
              <a:rPr lang="en-GB" sz="1800" kern="100" dirty="0">
                <a:effectLst/>
                <a:ea typeface="Calibri" panose="020F0502020204030204" pitchFamily="34" charset="0"/>
                <a:cs typeface="Times New Roman" panose="02020603050405020304" pitchFamily="18" charset="0"/>
              </a:rPr>
              <a:t>Sites run by external organisations, such as VCFSE </a:t>
            </a:r>
            <a:br>
              <a:rPr lang="en-GB" sz="1800" kern="100" dirty="0">
                <a:effectLst/>
                <a:ea typeface="Calibri" panose="020F0502020204030204" pitchFamily="34" charset="0"/>
                <a:cs typeface="Times New Roman" panose="02020603050405020304" pitchFamily="18" charset="0"/>
              </a:rPr>
            </a:br>
            <a:r>
              <a:rPr lang="en-GB" sz="1800" kern="100" dirty="0">
                <a:effectLst/>
                <a:ea typeface="Calibri" panose="020F0502020204030204" pitchFamily="34" charset="0"/>
                <a:cs typeface="Times New Roman" panose="02020603050405020304" pitchFamily="18" charset="0"/>
              </a:rPr>
              <a:t>or NHS. </a:t>
            </a:r>
            <a:r>
              <a:rPr lang="en-GB" kern="100" dirty="0">
                <a:ea typeface="Calibri" panose="020F0502020204030204" pitchFamily="34" charset="0"/>
                <a:cs typeface="Times New Roman" panose="02020603050405020304" pitchFamily="18" charset="0"/>
              </a:rPr>
              <a:t>We will work with partners to develop the </a:t>
            </a:r>
            <a:br>
              <a:rPr lang="en-GB" kern="100" dirty="0">
                <a:ea typeface="Calibri" panose="020F0502020204030204" pitchFamily="34" charset="0"/>
                <a:cs typeface="Times New Roman" panose="02020603050405020304" pitchFamily="18" charset="0"/>
              </a:rPr>
            </a:br>
            <a:r>
              <a:rPr lang="en-GB" kern="100" dirty="0">
                <a:ea typeface="Calibri" panose="020F0502020204030204" pitchFamily="34" charset="0"/>
                <a:cs typeface="Times New Roman" panose="02020603050405020304" pitchFamily="18" charset="0"/>
              </a:rPr>
              <a:t>offering. Those with the NHS, for example, will have </a:t>
            </a:r>
            <a:br>
              <a:rPr lang="en-GB" kern="100" dirty="0">
                <a:ea typeface="Calibri" panose="020F0502020204030204" pitchFamily="34" charset="0"/>
                <a:cs typeface="Times New Roman" panose="02020603050405020304" pitchFamily="18" charset="0"/>
              </a:rPr>
            </a:br>
            <a:r>
              <a:rPr lang="en-GB" kern="100" dirty="0">
                <a:ea typeface="Calibri" panose="020F0502020204030204" pitchFamily="34" charset="0"/>
                <a:cs typeface="Times New Roman" panose="02020603050405020304" pitchFamily="18" charset="0"/>
              </a:rPr>
              <a:t>greater access to healthcare and wellbeing services.</a:t>
            </a:r>
            <a:endParaRPr lang="en-GB" sz="1800" kern="100" dirty="0">
              <a:effectLst/>
              <a:ea typeface="Calibri" panose="020F0502020204030204" pitchFamily="34" charset="0"/>
              <a:cs typeface="Times New Roman" panose="02020603050405020304" pitchFamily="18" charset="0"/>
            </a:endParaRPr>
          </a:p>
          <a:p>
            <a:pPr marL="285750" lvl="0" indent="-285750">
              <a:spcAft>
                <a:spcPts val="12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Pop-up community hubs </a:t>
            </a:r>
            <a:br>
              <a:rPr lang="en-GB" sz="1800" b="1" kern="100" dirty="0">
                <a:effectLst/>
                <a:ea typeface="Calibri" panose="020F0502020204030204" pitchFamily="34" charset="0"/>
                <a:cs typeface="Times New Roman" panose="02020603050405020304" pitchFamily="18" charset="0"/>
              </a:rPr>
            </a:br>
            <a:r>
              <a:rPr lang="en-GB" sz="1800" kern="100" dirty="0">
                <a:effectLst/>
                <a:ea typeface="Calibri" panose="020F0502020204030204" pitchFamily="34" charset="0"/>
                <a:cs typeface="Times New Roman" panose="02020603050405020304" pitchFamily="18" charset="0"/>
              </a:rPr>
              <a:t>Areas of the borough without a permanent presence will have rotating activities from a dedicated outreach/pop-up team</a:t>
            </a:r>
          </a:p>
          <a:p>
            <a:pPr marL="285750" lvl="0" indent="-285750">
              <a:spcAft>
                <a:spcPts val="1200"/>
              </a:spcAft>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Pop-up clinics </a:t>
            </a:r>
            <a:br>
              <a:rPr lang="en-GB" b="1" kern="100" dirty="0">
                <a:ea typeface="Calibri" panose="020F0502020204030204" pitchFamily="34" charset="0"/>
                <a:cs typeface="Times New Roman" panose="02020603050405020304" pitchFamily="18" charset="0"/>
              </a:rPr>
            </a:br>
            <a:r>
              <a:rPr lang="en-GB" kern="100" dirty="0">
                <a:ea typeface="Calibri" panose="020F0502020204030204" pitchFamily="34" charset="0"/>
                <a:cs typeface="Times New Roman" panose="02020603050405020304" pitchFamily="18" charset="0"/>
              </a:rPr>
              <a:t>Regular pop-up clinics (GP, VCS, health and council services) to complement hub activity</a:t>
            </a:r>
            <a:endParaRPr lang="en-GB"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46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D907B-4B4D-5A95-0426-C970718B3ECD}"/>
              </a:ext>
            </a:extLst>
          </p:cNvPr>
          <p:cNvSpPr txBox="1"/>
          <p:nvPr/>
        </p:nvSpPr>
        <p:spPr>
          <a:xfrm>
            <a:off x="483749" y="221186"/>
            <a:ext cx="1154657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Arial" panose="020B0604020202020204"/>
                <a:ea typeface="+mn-ea"/>
                <a:cs typeface="Arial"/>
              </a:rPr>
              <a:t>Family hubs</a:t>
            </a:r>
          </a:p>
        </p:txBody>
      </p:sp>
      <p:sp>
        <p:nvSpPr>
          <p:cNvPr id="5" name="TextBox 4">
            <a:extLst>
              <a:ext uri="{FF2B5EF4-FFF2-40B4-BE49-F238E27FC236}">
                <a16:creationId xmlns:a16="http://schemas.microsoft.com/office/drawing/2014/main" id="{2C04DA78-81FC-4C3B-AA66-A0AF5484686B}"/>
              </a:ext>
            </a:extLst>
          </p:cNvPr>
          <p:cNvSpPr txBox="1"/>
          <p:nvPr/>
        </p:nvSpPr>
        <p:spPr>
          <a:xfrm>
            <a:off x="587375" y="1057142"/>
            <a:ext cx="5406197" cy="479105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GB" kern="100" dirty="0">
                <a:effectLst/>
                <a:ea typeface="Calibri" panose="020F0502020204030204" pitchFamily="34" charset="0"/>
                <a:cs typeface="Times New Roman" panose="02020603050405020304" pitchFamily="18" charset="0"/>
              </a:rPr>
              <a:t>Three community hubs are designated as family hubs: Barking Learning Centre, Dagenham Library and Mark’s Gate</a:t>
            </a:r>
          </a:p>
          <a:p>
            <a:pPr marL="285750" indent="-285750">
              <a:spcAft>
                <a:spcPts val="800"/>
              </a:spcAft>
              <a:buFont typeface="Arial" panose="020B0604020202020204" pitchFamily="34" charset="0"/>
              <a:buChar char="•"/>
            </a:pPr>
            <a:r>
              <a:rPr lang="en-GB" kern="100" dirty="0">
                <a:effectLst/>
                <a:ea typeface="Calibri" panose="020F0502020204030204" pitchFamily="34" charset="0"/>
                <a:cs typeface="Times New Roman" panose="02020603050405020304" pitchFamily="18" charset="0"/>
              </a:rPr>
              <a:t>One open, second spring, third summer</a:t>
            </a:r>
          </a:p>
          <a:p>
            <a:pPr marL="285750"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Funded by pathfinder money from Department for Education</a:t>
            </a:r>
          </a:p>
          <a:p>
            <a:pPr marL="285750"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Provides activities and support:</a:t>
            </a:r>
          </a:p>
          <a:p>
            <a:pPr marL="742950" lvl="1"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Infant, parenting and family activities</a:t>
            </a:r>
          </a:p>
          <a:p>
            <a:pPr marL="742950" lvl="1"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Learning and online support</a:t>
            </a:r>
          </a:p>
          <a:p>
            <a:pPr marL="742950" lvl="1"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Help to stay healthy and safe</a:t>
            </a:r>
          </a:p>
          <a:p>
            <a:pPr marL="742950" lvl="1"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Expert help around disability </a:t>
            </a:r>
          </a:p>
          <a:p>
            <a:pPr marL="285750" indent="-285750">
              <a:spcAft>
                <a:spcPts val="800"/>
              </a:spcAft>
              <a:buFont typeface="Arial" panose="020B0604020202020204" pitchFamily="34" charset="0"/>
              <a:buChar char="•"/>
            </a:pPr>
            <a:r>
              <a:rPr lang="en-GB" kern="100" dirty="0">
                <a:ea typeface="Calibri" panose="020F0502020204030204" pitchFamily="34" charset="0"/>
                <a:cs typeface="Times New Roman" panose="02020603050405020304" pitchFamily="18" charset="0"/>
              </a:rPr>
              <a:t>For families that need additional help, family navigators support families to access the right help including the Early Help Service</a:t>
            </a:r>
          </a:p>
        </p:txBody>
      </p:sp>
      <p:pic>
        <p:nvPicPr>
          <p:cNvPr id="4" name="Picture 3">
            <a:extLst>
              <a:ext uri="{FF2B5EF4-FFF2-40B4-BE49-F238E27FC236}">
                <a16:creationId xmlns:a16="http://schemas.microsoft.com/office/drawing/2014/main" id="{9FE51477-1100-DCEB-7A0A-654F0FFBF203}"/>
              </a:ext>
            </a:extLst>
          </p:cNvPr>
          <p:cNvPicPr>
            <a:picLocks noChangeAspect="1"/>
          </p:cNvPicPr>
          <p:nvPr/>
        </p:nvPicPr>
        <p:blipFill>
          <a:blip r:embed="rId2"/>
          <a:stretch>
            <a:fillRect/>
          </a:stretch>
        </p:blipFill>
        <p:spPr>
          <a:xfrm rot="727676">
            <a:off x="9105782" y="4210091"/>
            <a:ext cx="2790454" cy="1572887"/>
          </a:xfrm>
          <a:prstGeom prst="rect">
            <a:avLst/>
          </a:prstGeom>
        </p:spPr>
      </p:pic>
      <p:pic>
        <p:nvPicPr>
          <p:cNvPr id="8" name="Picture 7">
            <a:extLst>
              <a:ext uri="{FF2B5EF4-FFF2-40B4-BE49-F238E27FC236}">
                <a16:creationId xmlns:a16="http://schemas.microsoft.com/office/drawing/2014/main" id="{07E84D83-656E-1098-6B18-74B0B953A20D}"/>
              </a:ext>
            </a:extLst>
          </p:cNvPr>
          <p:cNvPicPr>
            <a:picLocks noChangeAspect="1"/>
          </p:cNvPicPr>
          <p:nvPr/>
        </p:nvPicPr>
        <p:blipFill>
          <a:blip r:embed="rId3"/>
          <a:stretch>
            <a:fillRect/>
          </a:stretch>
        </p:blipFill>
        <p:spPr>
          <a:xfrm rot="20623244">
            <a:off x="7980880" y="4094920"/>
            <a:ext cx="1442837" cy="2086212"/>
          </a:xfrm>
          <a:prstGeom prst="rect">
            <a:avLst/>
          </a:prstGeom>
        </p:spPr>
      </p:pic>
      <p:pic>
        <p:nvPicPr>
          <p:cNvPr id="10" name="Picture 9">
            <a:extLst>
              <a:ext uri="{FF2B5EF4-FFF2-40B4-BE49-F238E27FC236}">
                <a16:creationId xmlns:a16="http://schemas.microsoft.com/office/drawing/2014/main" id="{6FBD6FF3-D3D6-5C4E-BD95-F6B9382B3974}"/>
              </a:ext>
            </a:extLst>
          </p:cNvPr>
          <p:cNvPicPr>
            <a:picLocks noChangeAspect="1"/>
          </p:cNvPicPr>
          <p:nvPr/>
        </p:nvPicPr>
        <p:blipFill>
          <a:blip r:embed="rId4"/>
          <a:stretch>
            <a:fillRect/>
          </a:stretch>
        </p:blipFill>
        <p:spPr>
          <a:xfrm>
            <a:off x="6479424" y="4749285"/>
            <a:ext cx="1994896" cy="1417540"/>
          </a:xfrm>
          <a:prstGeom prst="rect">
            <a:avLst/>
          </a:prstGeom>
        </p:spPr>
      </p:pic>
      <p:sp>
        <p:nvSpPr>
          <p:cNvPr id="12" name="TextBox 11">
            <a:extLst>
              <a:ext uri="{FF2B5EF4-FFF2-40B4-BE49-F238E27FC236}">
                <a16:creationId xmlns:a16="http://schemas.microsoft.com/office/drawing/2014/main" id="{87682934-9651-2DA8-38C7-E170C785C0FA}"/>
              </a:ext>
            </a:extLst>
          </p:cNvPr>
          <p:cNvSpPr txBox="1"/>
          <p:nvPr/>
        </p:nvSpPr>
        <p:spPr>
          <a:xfrm>
            <a:off x="6367469" y="834395"/>
            <a:ext cx="5340782" cy="3211135"/>
          </a:xfrm>
          <a:prstGeom prst="rect">
            <a:avLst/>
          </a:prstGeom>
          <a:noFill/>
        </p:spPr>
        <p:txBody>
          <a:bodyPr wrap="square">
            <a:spAutoFit/>
          </a:bodyPr>
          <a:lstStyle/>
          <a:p>
            <a:pPr>
              <a:spcAft>
                <a:spcPts val="800"/>
              </a:spcAft>
            </a:pPr>
            <a:r>
              <a:rPr lang="en-GB" sz="1400" b="1" kern="100" dirty="0">
                <a:ea typeface="Calibri" panose="020F0502020204030204" pitchFamily="34" charset="0"/>
                <a:cs typeface="Times New Roman" panose="02020603050405020304" pitchFamily="18" charset="0"/>
              </a:rPr>
              <a:t>What are families saying?</a:t>
            </a:r>
          </a:p>
          <a:p>
            <a:pPr marL="342900" lvl="0" indent="-342900" fontAlgn="base">
              <a:buFont typeface="Symbol" panose="05050102010706020507" pitchFamily="18" charset="2"/>
              <a:buChar char=""/>
            </a:pPr>
            <a:r>
              <a:rPr lang="en-GB" sz="1400" dirty="0">
                <a:effectLst/>
                <a:ea typeface="Times New Roman" panose="02020603050405020304" pitchFamily="18" charset="0"/>
              </a:rPr>
              <a:t>93% said that they got what support they need and 7% said that they got some of the support they needed</a:t>
            </a:r>
          </a:p>
          <a:p>
            <a:pPr fontAlgn="base"/>
            <a:r>
              <a:rPr lang="en-GB" sz="1400" dirty="0">
                <a:effectLst/>
                <a:ea typeface="Times New Roman" panose="02020603050405020304" pitchFamily="18" charset="0"/>
              </a:rPr>
              <a:t> </a:t>
            </a:r>
          </a:p>
          <a:p>
            <a:pPr marL="342900" lvl="0" indent="-342900" fontAlgn="base">
              <a:buFont typeface="Symbol" panose="05050102010706020507" pitchFamily="18" charset="2"/>
              <a:buChar char=""/>
            </a:pPr>
            <a:r>
              <a:rPr lang="en-GB" sz="1400" dirty="0">
                <a:effectLst/>
                <a:ea typeface="Times New Roman" panose="02020603050405020304" pitchFamily="18" charset="0"/>
              </a:rPr>
              <a:t>Families would like support with:</a:t>
            </a:r>
          </a:p>
          <a:p>
            <a:pPr marL="742950" lvl="1" indent="-285750" fontAlgn="base">
              <a:buFont typeface="Courier New" panose="02070309020205020404" pitchFamily="49" charset="0"/>
              <a:buChar char="o"/>
            </a:pPr>
            <a:r>
              <a:rPr lang="en-GB" sz="1400" dirty="0">
                <a:effectLst/>
                <a:ea typeface="Times New Roman" panose="02020603050405020304" pitchFamily="18" charset="0"/>
              </a:rPr>
              <a:t>Parenting of their child</a:t>
            </a:r>
          </a:p>
          <a:p>
            <a:pPr marL="742950" lvl="1" indent="-285750" fontAlgn="base">
              <a:buFont typeface="Courier New" panose="02070309020205020404" pitchFamily="49" charset="0"/>
              <a:buChar char="o"/>
            </a:pPr>
            <a:r>
              <a:rPr lang="en-GB" sz="1400" dirty="0">
                <a:effectLst/>
                <a:ea typeface="Times New Roman" panose="02020603050405020304" pitchFamily="18" charset="0"/>
              </a:rPr>
              <a:t>Education/school</a:t>
            </a:r>
          </a:p>
          <a:p>
            <a:pPr marL="742950" lvl="1" indent="-285750" fontAlgn="base">
              <a:buFont typeface="Courier New" panose="02070309020205020404" pitchFamily="49" charset="0"/>
              <a:buChar char="o"/>
            </a:pPr>
            <a:r>
              <a:rPr lang="en-GB" sz="1400" dirty="0">
                <a:effectLst/>
                <a:ea typeface="Times New Roman" panose="02020603050405020304" pitchFamily="18" charset="0"/>
              </a:rPr>
              <a:t>Financial advice or signposting</a:t>
            </a:r>
          </a:p>
          <a:p>
            <a:pPr marL="742950" lvl="1" indent="-285750" fontAlgn="base">
              <a:buFont typeface="Courier New" panose="02070309020205020404" pitchFamily="49" charset="0"/>
              <a:buChar char="o"/>
            </a:pPr>
            <a:r>
              <a:rPr lang="en-GB" sz="1400" dirty="0">
                <a:effectLst/>
                <a:ea typeface="Times New Roman" panose="02020603050405020304" pitchFamily="18" charset="0"/>
              </a:rPr>
              <a:t>Housing </a:t>
            </a:r>
          </a:p>
          <a:p>
            <a:pPr marL="914400" fontAlgn="base"/>
            <a:r>
              <a:rPr lang="en-GB" sz="1400" dirty="0">
                <a:effectLst/>
                <a:ea typeface="Times New Roman" panose="02020603050405020304" pitchFamily="18" charset="0"/>
              </a:rPr>
              <a:t> </a:t>
            </a:r>
          </a:p>
          <a:p>
            <a:pPr marL="342900" lvl="0" indent="-342900" fontAlgn="base">
              <a:buFont typeface="Symbol" panose="05050102010706020507" pitchFamily="18" charset="2"/>
              <a:buChar char=""/>
            </a:pPr>
            <a:r>
              <a:rPr lang="en-GB" sz="1400" dirty="0">
                <a:effectLst/>
                <a:ea typeface="Times New Roman" panose="02020603050405020304" pitchFamily="18" charset="0"/>
              </a:rPr>
              <a:t>Families also expressed that they would like support with: access to disability services; food and clothing; getting my son ADHD assessment; and assisting with bedding and speech and language.</a:t>
            </a:r>
          </a:p>
        </p:txBody>
      </p:sp>
    </p:spTree>
    <p:extLst>
      <p:ext uri="{BB962C8B-B14F-4D97-AF65-F5344CB8AC3E}">
        <p14:creationId xmlns:p14="http://schemas.microsoft.com/office/powerpoint/2010/main" val="243838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43B3C-F28C-FB40-8076-5A7A3A8D982A}"/>
              </a:ext>
            </a:extLst>
          </p:cNvPr>
          <p:cNvSpPr txBox="1"/>
          <p:nvPr/>
        </p:nvSpPr>
        <p:spPr>
          <a:xfrm>
            <a:off x="483749" y="221186"/>
            <a:ext cx="1196821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50" b="1" i="0" u="none" strike="noStrike" kern="1200" cap="none" spc="0" normalizeH="0" baseline="0" noProof="0" dirty="0">
                <a:ln>
                  <a:noFill/>
                </a:ln>
                <a:solidFill>
                  <a:prstClr val="black"/>
                </a:solidFill>
                <a:effectLst/>
                <a:uLnTx/>
                <a:uFillTx/>
                <a:latin typeface="Arial" panose="020B0604020202020204"/>
                <a:ea typeface="+mn-ea"/>
                <a:cs typeface="Arial"/>
              </a:rPr>
              <a:t>How can</a:t>
            </a:r>
            <a:r>
              <a:rPr lang="en-US" sz="3350" b="1" dirty="0">
                <a:solidFill>
                  <a:prstClr val="black"/>
                </a:solidFill>
                <a:latin typeface="Arial" panose="020B0604020202020204"/>
                <a:cs typeface="Arial"/>
              </a:rPr>
              <a:t> residents access information, advice and help? </a:t>
            </a:r>
            <a:endParaRPr kumimoji="0" lang="en-US" sz="335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0" name="TextBox 9">
            <a:extLst>
              <a:ext uri="{FF2B5EF4-FFF2-40B4-BE49-F238E27FC236}">
                <a16:creationId xmlns:a16="http://schemas.microsoft.com/office/drawing/2014/main" id="{4F2296D8-92F6-6BD9-3218-842CA5DFC894}"/>
              </a:ext>
            </a:extLst>
          </p:cNvPr>
          <p:cNvSpPr txBox="1"/>
          <p:nvPr/>
        </p:nvSpPr>
        <p:spPr>
          <a:xfrm>
            <a:off x="8315621" y="1845688"/>
            <a:ext cx="1065230" cy="307777"/>
          </a:xfrm>
          <a:prstGeom prst="rect">
            <a:avLst/>
          </a:prstGeom>
          <a:noFill/>
        </p:spPr>
        <p:txBody>
          <a:bodyPr wrap="square" rtlCol="0">
            <a:spAutoFit/>
          </a:bodyPr>
          <a:lstStyle/>
          <a:p>
            <a:pPr algn="ctr"/>
            <a:r>
              <a:rPr lang="en-GB" sz="1400" b="1" dirty="0"/>
              <a:t>Hubs</a:t>
            </a:r>
          </a:p>
        </p:txBody>
      </p:sp>
      <p:pic>
        <p:nvPicPr>
          <p:cNvPr id="32" name="Graphic 31" descr="Boardroom outline">
            <a:extLst>
              <a:ext uri="{FF2B5EF4-FFF2-40B4-BE49-F238E27FC236}">
                <a16:creationId xmlns:a16="http://schemas.microsoft.com/office/drawing/2014/main" id="{508F61A7-E1F7-43C1-88DD-5F6F3537F0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91543" y="1131913"/>
            <a:ext cx="864039" cy="864039"/>
          </a:xfrm>
          <a:prstGeom prst="rect">
            <a:avLst/>
          </a:prstGeom>
        </p:spPr>
      </p:pic>
      <p:sp>
        <p:nvSpPr>
          <p:cNvPr id="13" name="TextBox 12">
            <a:extLst>
              <a:ext uri="{FF2B5EF4-FFF2-40B4-BE49-F238E27FC236}">
                <a16:creationId xmlns:a16="http://schemas.microsoft.com/office/drawing/2014/main" id="{318C3DDD-6FBA-FBDE-9266-DA959448D3CA}"/>
              </a:ext>
            </a:extLst>
          </p:cNvPr>
          <p:cNvSpPr txBox="1"/>
          <p:nvPr/>
        </p:nvSpPr>
        <p:spPr>
          <a:xfrm>
            <a:off x="4538600" y="1845688"/>
            <a:ext cx="725864" cy="307777"/>
          </a:xfrm>
          <a:prstGeom prst="rect">
            <a:avLst/>
          </a:prstGeom>
          <a:noFill/>
        </p:spPr>
        <p:txBody>
          <a:bodyPr wrap="square" rtlCol="0">
            <a:spAutoFit/>
          </a:bodyPr>
          <a:lstStyle/>
          <a:p>
            <a:pPr algn="ctr"/>
            <a:r>
              <a:rPr lang="en-GB" sz="1400" b="1" dirty="0"/>
              <a:t>Phone</a:t>
            </a:r>
          </a:p>
        </p:txBody>
      </p:sp>
      <p:pic>
        <p:nvPicPr>
          <p:cNvPr id="16" name="Graphic 15" descr="Call centre outline">
            <a:extLst>
              <a:ext uri="{FF2B5EF4-FFF2-40B4-BE49-F238E27FC236}">
                <a16:creationId xmlns:a16="http://schemas.microsoft.com/office/drawing/2014/main" id="{4BA31878-A420-8450-C45B-5A41A36EC0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9686" y="1220708"/>
            <a:ext cx="646426" cy="646426"/>
          </a:xfrm>
          <a:prstGeom prst="rect">
            <a:avLst/>
          </a:prstGeom>
        </p:spPr>
      </p:pic>
      <p:sp>
        <p:nvSpPr>
          <p:cNvPr id="17" name="TextBox 16">
            <a:extLst>
              <a:ext uri="{FF2B5EF4-FFF2-40B4-BE49-F238E27FC236}">
                <a16:creationId xmlns:a16="http://schemas.microsoft.com/office/drawing/2014/main" id="{92B7A94E-CBD1-F22D-2CC4-5566348786F2}"/>
              </a:ext>
            </a:extLst>
          </p:cNvPr>
          <p:cNvSpPr txBox="1"/>
          <p:nvPr/>
        </p:nvSpPr>
        <p:spPr>
          <a:xfrm>
            <a:off x="534803" y="1845688"/>
            <a:ext cx="809943" cy="307777"/>
          </a:xfrm>
          <a:prstGeom prst="rect">
            <a:avLst/>
          </a:prstGeom>
          <a:noFill/>
        </p:spPr>
        <p:txBody>
          <a:bodyPr wrap="square" rtlCol="0">
            <a:spAutoFit/>
          </a:bodyPr>
          <a:lstStyle/>
          <a:p>
            <a:pPr algn="ctr"/>
            <a:r>
              <a:rPr lang="en-GB" sz="1400" b="1" dirty="0"/>
              <a:t>Online</a:t>
            </a:r>
          </a:p>
        </p:txBody>
      </p:sp>
      <p:pic>
        <p:nvPicPr>
          <p:cNvPr id="36" name="Graphic 35" descr="Laptop outline">
            <a:extLst>
              <a:ext uri="{FF2B5EF4-FFF2-40B4-BE49-F238E27FC236}">
                <a16:creationId xmlns:a16="http://schemas.microsoft.com/office/drawing/2014/main" id="{0E4307AD-CF7E-1D8A-FD2C-93BAD3C154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748" y="1183388"/>
            <a:ext cx="755937" cy="755937"/>
          </a:xfrm>
          <a:prstGeom prst="rect">
            <a:avLst/>
          </a:prstGeom>
        </p:spPr>
      </p:pic>
      <p:pic>
        <p:nvPicPr>
          <p:cNvPr id="28" name="Graphic 27" descr="Connections outline">
            <a:extLst>
              <a:ext uri="{FF2B5EF4-FFF2-40B4-BE49-F238E27FC236}">
                <a16:creationId xmlns:a16="http://schemas.microsoft.com/office/drawing/2014/main" id="{E88B4232-04A3-3F47-3F6F-54CF4A9E86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26437" y="3477960"/>
            <a:ext cx="843597" cy="843597"/>
          </a:xfrm>
          <a:prstGeom prst="rect">
            <a:avLst/>
          </a:prstGeom>
        </p:spPr>
      </p:pic>
      <p:sp>
        <p:nvSpPr>
          <p:cNvPr id="30" name="TextBox 29">
            <a:extLst>
              <a:ext uri="{FF2B5EF4-FFF2-40B4-BE49-F238E27FC236}">
                <a16:creationId xmlns:a16="http://schemas.microsoft.com/office/drawing/2014/main" id="{2BAC2912-5622-7216-D1CB-DC4AEFA8E7F1}"/>
              </a:ext>
            </a:extLst>
          </p:cNvPr>
          <p:cNvSpPr txBox="1"/>
          <p:nvPr/>
        </p:nvSpPr>
        <p:spPr>
          <a:xfrm>
            <a:off x="1416050" y="1230135"/>
            <a:ext cx="2926090" cy="923330"/>
          </a:xfrm>
          <a:prstGeom prst="rect">
            <a:avLst/>
          </a:prstGeom>
          <a:noFill/>
        </p:spPr>
        <p:txBody>
          <a:bodyPr wrap="square" rtlCol="0">
            <a:spAutoFit/>
          </a:bodyPr>
          <a:lstStyle/>
          <a:p>
            <a:r>
              <a:rPr lang="en-GB" dirty="0"/>
              <a:t>Online ‘one-stop shop’ for self-service information, advice and signposting</a:t>
            </a:r>
          </a:p>
        </p:txBody>
      </p:sp>
      <p:sp>
        <p:nvSpPr>
          <p:cNvPr id="31" name="TextBox 30">
            <a:extLst>
              <a:ext uri="{FF2B5EF4-FFF2-40B4-BE49-F238E27FC236}">
                <a16:creationId xmlns:a16="http://schemas.microsoft.com/office/drawing/2014/main" id="{6C41FA2E-4DE2-C0DA-E40A-78F7CB8EF00E}"/>
              </a:ext>
            </a:extLst>
          </p:cNvPr>
          <p:cNvSpPr txBox="1"/>
          <p:nvPr/>
        </p:nvSpPr>
        <p:spPr>
          <a:xfrm>
            <a:off x="5289060" y="1230135"/>
            <a:ext cx="2934000" cy="923330"/>
          </a:xfrm>
          <a:prstGeom prst="rect">
            <a:avLst/>
          </a:prstGeom>
          <a:noFill/>
        </p:spPr>
        <p:txBody>
          <a:bodyPr wrap="square" rtlCol="0">
            <a:spAutoFit/>
          </a:bodyPr>
          <a:lstStyle/>
          <a:p>
            <a:r>
              <a:rPr lang="en-GB" dirty="0"/>
              <a:t>Contact centre and frontline teams – key is linking to web and hubs</a:t>
            </a:r>
          </a:p>
        </p:txBody>
      </p:sp>
      <p:sp>
        <p:nvSpPr>
          <p:cNvPr id="33" name="TextBox 32">
            <a:extLst>
              <a:ext uri="{FF2B5EF4-FFF2-40B4-BE49-F238E27FC236}">
                <a16:creationId xmlns:a16="http://schemas.microsoft.com/office/drawing/2014/main" id="{40D72AA3-72DB-318A-C9D0-20382488D3ED}"/>
              </a:ext>
            </a:extLst>
          </p:cNvPr>
          <p:cNvSpPr txBox="1"/>
          <p:nvPr/>
        </p:nvSpPr>
        <p:spPr>
          <a:xfrm>
            <a:off x="9320808" y="1230135"/>
            <a:ext cx="2932580" cy="923330"/>
          </a:xfrm>
          <a:prstGeom prst="rect">
            <a:avLst/>
          </a:prstGeom>
          <a:noFill/>
        </p:spPr>
        <p:txBody>
          <a:bodyPr wrap="square" rtlCol="0">
            <a:spAutoFit/>
          </a:bodyPr>
          <a:lstStyle/>
          <a:p>
            <a:r>
              <a:rPr lang="en-GB" dirty="0"/>
              <a:t>Network of hubs – community hubs, family hubs and specialist hubs</a:t>
            </a:r>
          </a:p>
        </p:txBody>
      </p:sp>
      <p:pic>
        <p:nvPicPr>
          <p:cNvPr id="61" name="Graphic 60" descr="Luggage outline">
            <a:extLst>
              <a:ext uri="{FF2B5EF4-FFF2-40B4-BE49-F238E27FC236}">
                <a16:creationId xmlns:a16="http://schemas.microsoft.com/office/drawing/2014/main" id="{26892F49-B0A9-AF4B-5E18-1CDED2675D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98035" y="4702943"/>
            <a:ext cx="851054" cy="851054"/>
          </a:xfrm>
          <a:prstGeom prst="rect">
            <a:avLst/>
          </a:prstGeom>
        </p:spPr>
      </p:pic>
      <p:pic>
        <p:nvPicPr>
          <p:cNvPr id="64" name="Graphic 63" descr="Questions outline">
            <a:extLst>
              <a:ext uri="{FF2B5EF4-FFF2-40B4-BE49-F238E27FC236}">
                <a16:creationId xmlns:a16="http://schemas.microsoft.com/office/drawing/2014/main" id="{FB94B5A9-25FA-77A4-1FF2-C82E2135C7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3749" y="3544870"/>
            <a:ext cx="709776" cy="709776"/>
          </a:xfrm>
          <a:prstGeom prst="rect">
            <a:avLst/>
          </a:prstGeom>
        </p:spPr>
      </p:pic>
      <p:pic>
        <p:nvPicPr>
          <p:cNvPr id="66" name="Graphic 65" descr="Daily calendar outline">
            <a:extLst>
              <a:ext uri="{FF2B5EF4-FFF2-40B4-BE49-F238E27FC236}">
                <a16:creationId xmlns:a16="http://schemas.microsoft.com/office/drawing/2014/main" id="{0004DBDA-8943-7483-8DC8-64BE1952C5C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4802" y="4773582"/>
            <a:ext cx="709776" cy="709776"/>
          </a:xfrm>
          <a:prstGeom prst="rect">
            <a:avLst/>
          </a:prstGeom>
        </p:spPr>
      </p:pic>
      <p:pic>
        <p:nvPicPr>
          <p:cNvPr id="68" name="Graphic 67" descr="Signpost outline">
            <a:extLst>
              <a:ext uri="{FF2B5EF4-FFF2-40B4-BE49-F238E27FC236}">
                <a16:creationId xmlns:a16="http://schemas.microsoft.com/office/drawing/2014/main" id="{1E825A05-2FB8-A604-1973-8DE120F1B9A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10109" y="3529493"/>
            <a:ext cx="740530" cy="740530"/>
          </a:xfrm>
          <a:prstGeom prst="rect">
            <a:avLst/>
          </a:prstGeom>
        </p:spPr>
      </p:pic>
      <p:pic>
        <p:nvPicPr>
          <p:cNvPr id="69" name="Graphic 68" descr="Yoga outline">
            <a:extLst>
              <a:ext uri="{FF2B5EF4-FFF2-40B4-BE49-F238E27FC236}">
                <a16:creationId xmlns:a16="http://schemas.microsoft.com/office/drawing/2014/main" id="{79A0898A-D3CE-6967-C7F7-00A28CC1EF3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462059" y="4756444"/>
            <a:ext cx="744053" cy="744053"/>
          </a:xfrm>
          <a:prstGeom prst="rect">
            <a:avLst/>
          </a:prstGeom>
        </p:spPr>
      </p:pic>
      <p:sp>
        <p:nvSpPr>
          <p:cNvPr id="72" name="Right Brace 71">
            <a:extLst>
              <a:ext uri="{FF2B5EF4-FFF2-40B4-BE49-F238E27FC236}">
                <a16:creationId xmlns:a16="http://schemas.microsoft.com/office/drawing/2014/main" id="{68E54A3C-121E-E453-32B8-19B816100A41}"/>
              </a:ext>
            </a:extLst>
          </p:cNvPr>
          <p:cNvSpPr/>
          <p:nvPr/>
        </p:nvSpPr>
        <p:spPr>
          <a:xfrm rot="16200000">
            <a:off x="5818469" y="-2953870"/>
            <a:ext cx="851053" cy="11418385"/>
          </a:xfrm>
          <a:prstGeom prst="rightBrace">
            <a:avLst>
              <a:gd name="adj1" fmla="val 8333"/>
              <a:gd name="adj2" fmla="val 72621"/>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TextBox 73">
            <a:extLst>
              <a:ext uri="{FF2B5EF4-FFF2-40B4-BE49-F238E27FC236}">
                <a16:creationId xmlns:a16="http://schemas.microsoft.com/office/drawing/2014/main" id="{CFCF6D1E-88DD-629C-6A11-EC786E9E3497}"/>
              </a:ext>
            </a:extLst>
          </p:cNvPr>
          <p:cNvSpPr txBox="1"/>
          <p:nvPr/>
        </p:nvSpPr>
        <p:spPr>
          <a:xfrm>
            <a:off x="1416050" y="3492485"/>
            <a:ext cx="2520000" cy="923330"/>
          </a:xfrm>
          <a:prstGeom prst="rect">
            <a:avLst/>
          </a:prstGeom>
          <a:noFill/>
        </p:spPr>
        <p:txBody>
          <a:bodyPr wrap="square">
            <a:spAutoFit/>
          </a:bodyPr>
          <a:lstStyle/>
          <a:p>
            <a:pPr>
              <a:spcAft>
                <a:spcPts val="1200"/>
              </a:spcAft>
            </a:pPr>
            <a:r>
              <a:rPr lang="en-GB" dirty="0"/>
              <a:t>Information, advice and guidance on wide range of topics</a:t>
            </a:r>
          </a:p>
        </p:txBody>
      </p:sp>
      <p:sp>
        <p:nvSpPr>
          <p:cNvPr id="75" name="TextBox 74">
            <a:extLst>
              <a:ext uri="{FF2B5EF4-FFF2-40B4-BE49-F238E27FC236}">
                <a16:creationId xmlns:a16="http://schemas.microsoft.com/office/drawing/2014/main" id="{C5A9FDD9-0ECF-BE8A-80AE-6A7BA12DB77B}"/>
              </a:ext>
            </a:extLst>
          </p:cNvPr>
          <p:cNvSpPr txBox="1"/>
          <p:nvPr/>
        </p:nvSpPr>
        <p:spPr>
          <a:xfrm>
            <a:off x="1416050" y="4790926"/>
            <a:ext cx="2520000" cy="923330"/>
          </a:xfrm>
          <a:prstGeom prst="rect">
            <a:avLst/>
          </a:prstGeom>
          <a:noFill/>
        </p:spPr>
        <p:txBody>
          <a:bodyPr wrap="square">
            <a:spAutoFit/>
          </a:bodyPr>
          <a:lstStyle/>
          <a:p>
            <a:pPr>
              <a:spcAft>
                <a:spcPts val="1200"/>
              </a:spcAft>
            </a:pPr>
            <a:r>
              <a:rPr lang="en-GB" dirty="0"/>
              <a:t>Book an appointment with targeted help, such as the HAM hub</a:t>
            </a:r>
          </a:p>
        </p:txBody>
      </p:sp>
      <p:sp>
        <p:nvSpPr>
          <p:cNvPr id="76" name="TextBox 75">
            <a:extLst>
              <a:ext uri="{FF2B5EF4-FFF2-40B4-BE49-F238E27FC236}">
                <a16:creationId xmlns:a16="http://schemas.microsoft.com/office/drawing/2014/main" id="{0F2B3A29-16A6-6557-5C30-9056458336BA}"/>
              </a:ext>
            </a:extLst>
          </p:cNvPr>
          <p:cNvSpPr txBox="1"/>
          <p:nvPr/>
        </p:nvSpPr>
        <p:spPr>
          <a:xfrm>
            <a:off x="5264462" y="3498623"/>
            <a:ext cx="2520000" cy="923330"/>
          </a:xfrm>
          <a:prstGeom prst="rect">
            <a:avLst/>
          </a:prstGeom>
          <a:noFill/>
        </p:spPr>
        <p:txBody>
          <a:bodyPr wrap="square">
            <a:spAutoFit/>
          </a:bodyPr>
          <a:lstStyle/>
          <a:p>
            <a:pPr>
              <a:spcAft>
                <a:spcPts val="1200"/>
              </a:spcAft>
            </a:pPr>
            <a:r>
              <a:rPr lang="en-GB" dirty="0"/>
              <a:t>Signposting to other services, and help from a ‘navigator’</a:t>
            </a:r>
          </a:p>
        </p:txBody>
      </p:sp>
      <p:sp>
        <p:nvSpPr>
          <p:cNvPr id="77" name="TextBox 76">
            <a:extLst>
              <a:ext uri="{FF2B5EF4-FFF2-40B4-BE49-F238E27FC236}">
                <a16:creationId xmlns:a16="http://schemas.microsoft.com/office/drawing/2014/main" id="{8CEA67B9-625D-528E-848E-89F1D9194964}"/>
              </a:ext>
            </a:extLst>
          </p:cNvPr>
          <p:cNvSpPr txBox="1"/>
          <p:nvPr/>
        </p:nvSpPr>
        <p:spPr>
          <a:xfrm>
            <a:off x="5277949" y="4797064"/>
            <a:ext cx="2520000" cy="923330"/>
          </a:xfrm>
          <a:prstGeom prst="rect">
            <a:avLst/>
          </a:prstGeom>
          <a:noFill/>
        </p:spPr>
        <p:txBody>
          <a:bodyPr wrap="square">
            <a:spAutoFit/>
          </a:bodyPr>
          <a:lstStyle/>
          <a:p>
            <a:pPr>
              <a:spcAft>
                <a:spcPts val="1200"/>
              </a:spcAft>
            </a:pPr>
            <a:r>
              <a:rPr lang="en-GB" dirty="0"/>
              <a:t>Range of activities, from early years to volunteering</a:t>
            </a:r>
          </a:p>
        </p:txBody>
      </p:sp>
      <p:sp>
        <p:nvSpPr>
          <p:cNvPr id="78" name="TextBox 77">
            <a:extLst>
              <a:ext uri="{FF2B5EF4-FFF2-40B4-BE49-F238E27FC236}">
                <a16:creationId xmlns:a16="http://schemas.microsoft.com/office/drawing/2014/main" id="{6C92F992-8E70-487D-1C83-8467F1F73BCF}"/>
              </a:ext>
            </a:extLst>
          </p:cNvPr>
          <p:cNvSpPr txBox="1"/>
          <p:nvPr/>
        </p:nvSpPr>
        <p:spPr>
          <a:xfrm>
            <a:off x="9299575" y="3504761"/>
            <a:ext cx="2520000" cy="923330"/>
          </a:xfrm>
          <a:prstGeom prst="rect">
            <a:avLst/>
          </a:prstGeom>
          <a:noFill/>
        </p:spPr>
        <p:txBody>
          <a:bodyPr wrap="square">
            <a:spAutoFit/>
          </a:bodyPr>
          <a:lstStyle/>
          <a:p>
            <a:pPr>
              <a:spcAft>
                <a:spcPts val="1200"/>
              </a:spcAft>
            </a:pPr>
            <a:r>
              <a:rPr lang="en-GB" dirty="0"/>
              <a:t>Anchor and place to meet for networks and community groups</a:t>
            </a:r>
          </a:p>
        </p:txBody>
      </p:sp>
      <p:sp>
        <p:nvSpPr>
          <p:cNvPr id="79" name="TextBox 78">
            <a:extLst>
              <a:ext uri="{FF2B5EF4-FFF2-40B4-BE49-F238E27FC236}">
                <a16:creationId xmlns:a16="http://schemas.microsoft.com/office/drawing/2014/main" id="{D4D7FAD7-3DB8-113E-F096-9F6102A11EB3}"/>
              </a:ext>
            </a:extLst>
          </p:cNvPr>
          <p:cNvSpPr txBox="1"/>
          <p:nvPr/>
        </p:nvSpPr>
        <p:spPr>
          <a:xfrm>
            <a:off x="9299575" y="4803202"/>
            <a:ext cx="2520000" cy="923330"/>
          </a:xfrm>
          <a:prstGeom prst="rect">
            <a:avLst/>
          </a:prstGeom>
          <a:noFill/>
        </p:spPr>
        <p:txBody>
          <a:bodyPr wrap="square">
            <a:spAutoFit/>
          </a:bodyPr>
          <a:lstStyle/>
          <a:p>
            <a:pPr>
              <a:spcAft>
                <a:spcPts val="1200"/>
              </a:spcAft>
            </a:pPr>
            <a:r>
              <a:rPr lang="en-GB" dirty="0"/>
              <a:t>Allied closely to pop-up clinics, offering outreach across LBBD</a:t>
            </a:r>
          </a:p>
        </p:txBody>
      </p:sp>
    </p:spTree>
    <p:extLst>
      <p:ext uri="{BB962C8B-B14F-4D97-AF65-F5344CB8AC3E}">
        <p14:creationId xmlns:p14="http://schemas.microsoft.com/office/powerpoint/2010/main" val="6083002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859afa4-54cf-4b79-94e4-4677abfa1de1">
      <UserInfo>
        <DisplayName>Leanne Lille</DisplayName>
        <AccountId>6</AccountId>
        <AccountType/>
      </UserInfo>
      <UserInfo>
        <DisplayName>Richard Caton</DisplayName>
        <AccountId>9</AccountId>
        <AccountType/>
      </UserInfo>
      <UserInfo>
        <DisplayName>Rhodri Rowlands</DisplayName>
        <AccountId>12</AccountId>
        <AccountType/>
      </UserInfo>
      <UserInfo>
        <DisplayName>Stephen McGinnes</DisplayName>
        <AccountId>19</AccountId>
        <AccountType/>
      </UserInfo>
      <UserInfo>
        <DisplayName>Susanne Knoerr</DisplayName>
        <AccountId>20</AccountId>
        <AccountType/>
      </UserInfo>
      <UserInfo>
        <DisplayName>Tim Pearse</DisplayName>
        <AccountId>21</AccountId>
        <AccountType/>
      </UserInfo>
      <UserInfo>
        <DisplayName>Stuart Barrett</DisplayName>
        <AccountId>22</AccountId>
        <AccountType/>
      </UserInfo>
      <UserInfo>
        <DisplayName>Philip Williams</DisplayName>
        <AccountId>13</AccountId>
        <AccountType/>
      </UserInfo>
      <UserInfo>
        <DisplayName>Natalia Monvoisin</DisplayName>
        <AccountId>23</AccountId>
        <AccountType/>
      </UserInfo>
      <UserInfo>
        <DisplayName>Lorna Biddell</DisplayName>
        <AccountId>24</AccountId>
        <AccountType/>
      </UserInfo>
      <UserInfo>
        <DisplayName>Zoinul Abidin</DisplayName>
        <AccountId>25</AccountId>
        <AccountType/>
      </UserInfo>
      <UserInfo>
        <DisplayName>Colton Belgrave</DisplayName>
        <AccountId>26</AccountId>
        <AccountType/>
      </UserInfo>
      <UserInfo>
        <DisplayName>Daniel McMillan</DisplayName>
        <AccountId>27</AccountId>
        <AccountType/>
      </UserInfo>
      <UserInfo>
        <DisplayName>Jacklyn Rowbotham</DisplayName>
        <AccountId>28</AccountId>
        <AccountType/>
      </UserInfo>
      <UserInfo>
        <DisplayName>Chris Bush</DisplayName>
        <AccountId>29</AccountId>
        <AccountType/>
      </UserInfo>
      <UserInfo>
        <DisplayName>Matthew Cole</DisplayName>
        <AccountId>30</AccountId>
        <AccountType/>
      </UserInfo>
      <UserInfo>
        <DisplayName>Jacqui Ringrose</DisplayName>
        <AccountId>31</AccountId>
        <AccountType/>
      </UserInfo>
      <UserInfo>
        <DisplayName>Sue Cooper</DisplayName>
        <AccountId>32</AccountId>
        <AccountType/>
      </UserInfo>
      <UserInfo>
        <DisplayName>Adnan Masood</DisplayName>
        <AccountId>33</AccountId>
        <AccountType/>
      </UserInfo>
      <UserInfo>
        <DisplayName>Sabina Onwuka</DisplayName>
        <AccountId>34</AccountId>
        <AccountType/>
      </UserInfo>
      <UserInfo>
        <DisplayName>Nicola Monerville</DisplayName>
        <AccountId>35</AccountId>
        <AccountType/>
      </UserInfo>
      <UserInfo>
        <DisplayName>Daniel Longe</DisplayName>
        <AccountId>36</AccountId>
        <AccountType/>
      </UserInfo>
      <UserInfo>
        <DisplayName>Craig Fitt-Cook</DisplayName>
        <AccountId>37</AccountId>
        <AccountType/>
      </UserInfo>
      <UserInfo>
        <DisplayName>Sarah Merriam</DisplayName>
        <AccountId>38</AccountId>
        <AccountType/>
      </UserInfo>
      <UserInfo>
        <DisplayName>Gail Clark</DisplayName>
        <AccountId>39</AccountId>
        <AccountType/>
      </UserInfo>
      <UserInfo>
        <DisplayName>Neha Shah</DisplayName>
        <AccountId>40</AccountId>
        <AccountType/>
      </UserInfo>
      <UserInfo>
        <DisplayName>Fiona Russell</DisplayName>
        <AccountId>8</AccountId>
        <AccountType/>
      </UserInfo>
      <UserInfo>
        <DisplayName>Tess Lanning</DisplayName>
        <AccountId>42</AccountId>
        <AccountType/>
      </UserInfo>
      <UserInfo>
        <DisplayName>Kajal Pabari</DisplayName>
        <AccountId>43</AccountId>
        <AccountType/>
      </UserInfo>
      <UserInfo>
        <DisplayName>Mike Haywood</DisplayName>
        <AccountId>49</AccountId>
        <AccountType/>
      </UserInfo>
    </SharedWithUsers>
    <_activity xmlns="33e24189-65fa-4a73-8cff-ad7eb5a47b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C42E9AF73B4646A87C7BDAD9C0D1C9" ma:contentTypeVersion="15" ma:contentTypeDescription="Create a new document." ma:contentTypeScope="" ma:versionID="ca8f5cfb0848b7bda7055d1167f24bd5">
  <xsd:schema xmlns:xsd="http://www.w3.org/2001/XMLSchema" xmlns:xs="http://www.w3.org/2001/XMLSchema" xmlns:p="http://schemas.microsoft.com/office/2006/metadata/properties" xmlns:ns3="33e24189-65fa-4a73-8cff-ad7eb5a47bb6" xmlns:ns4="c859afa4-54cf-4b79-94e4-4677abfa1de1" targetNamespace="http://schemas.microsoft.com/office/2006/metadata/properties" ma:root="true" ma:fieldsID="f5ae5b566bb73e8995809000ea3ded43" ns3:_="" ns4:_="">
    <xsd:import namespace="33e24189-65fa-4a73-8cff-ad7eb5a47bb6"/>
    <xsd:import namespace="c859afa4-54cf-4b79-94e4-4677abfa1de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SystemTags" minOccurs="0"/>
                <xsd:element ref="ns3:MediaServiceDateTaken"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24189-65fa-4a73-8cff-ad7eb5a47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59afa4-54cf-4b79-94e4-4677abfa1de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2.xml><?xml version="1.0" encoding="utf-8"?>
<ds:datastoreItem xmlns:ds="http://schemas.openxmlformats.org/officeDocument/2006/customXml" ds:itemID="{34C96992-465D-4247-A67D-172E6455C3D8}">
  <ds:schemaRefs>
    <ds:schemaRef ds:uri="33e24189-65fa-4a73-8cff-ad7eb5a47bb6"/>
    <ds:schemaRef ds:uri="c859afa4-54cf-4b79-94e4-4677abfa1d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0AD5A3-6157-42CC-BE8B-D88CAB96A37B}">
  <ds:schemaRefs>
    <ds:schemaRef ds:uri="33e24189-65fa-4a73-8cff-ad7eb5a47bb6"/>
    <ds:schemaRef ds:uri="c859afa4-54cf-4b79-94e4-4677abfa1d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Custom Design</Template>
  <TotalTime>8090</TotalTime>
  <Words>2751</Words>
  <Application>Microsoft Office PowerPoint</Application>
  <PresentationFormat>Widescreen</PresentationFormat>
  <Paragraphs>320</Paragraphs>
  <Slides>28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Courier New</vt:lpstr>
      <vt:lpstr>Symbol</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Lois Taylor</cp:lastModifiedBy>
  <cp:revision>2</cp:revision>
  <cp:lastPrinted>2023-10-12T16:19:51Z</cp:lastPrinted>
  <dcterms:created xsi:type="dcterms:W3CDTF">2019-01-21T16:24:01Z</dcterms:created>
  <dcterms:modified xsi:type="dcterms:W3CDTF">2024-03-05T16:17:53Z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0x0101000EC42E9AF73B4646A87C7BDAD9C0D1C9</vt:lpwstr>
  </property>
</Properties>
</file>