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9"/>
  </p:notesMasterIdLst>
  <p:sldIdLst>
    <p:sldId id="257" r:id="rId3"/>
    <p:sldId id="264" r:id="rId4"/>
    <p:sldId id="265" r:id="rId5"/>
    <p:sldId id="266" r:id="rId6"/>
    <p:sldId id="267"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F9DCB-B99B-455F-BAEF-896AB3CE0C59}" v="1" dt="2023-01-10T17:02:27.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88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AD323-21DC-488C-8EDF-87393EE1B78B}" type="datetimeFigureOut">
              <a:rPr lang="en-GB" smtClean="0"/>
              <a:t>10/01/2023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8B534-EDC2-44CB-A780-A32254D9704D}" type="slidenum">
              <a:rPr lang="en-GB" smtClean="0"/>
              <a:t>‹#›</a:t>
            </a:fld>
            <a:endParaRPr lang="en-GB"/>
          </a:p>
        </p:txBody>
      </p:sp>
    </p:spTree>
    <p:extLst>
      <p:ext uri="{BB962C8B-B14F-4D97-AF65-F5344CB8AC3E}">
        <p14:creationId xmlns:p14="http://schemas.microsoft.com/office/powerpoint/2010/main" val="2924750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8B534-EDC2-44CB-A780-A32254D9704D}" type="slidenum">
              <a:rPr lang="en-GB" smtClean="0"/>
              <a:t>1</a:t>
            </a:fld>
            <a:endParaRPr lang="en-GB"/>
          </a:p>
        </p:txBody>
      </p:sp>
    </p:spTree>
    <p:extLst>
      <p:ext uri="{BB962C8B-B14F-4D97-AF65-F5344CB8AC3E}">
        <p14:creationId xmlns:p14="http://schemas.microsoft.com/office/powerpoint/2010/main" val="8208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88B534-EDC2-44CB-A780-A32254D9704D}" type="slidenum">
              <a:rPr lang="en-GB" smtClean="0"/>
              <a:t>5</a:t>
            </a:fld>
            <a:endParaRPr lang="en-GB"/>
          </a:p>
        </p:txBody>
      </p:sp>
    </p:spTree>
    <p:extLst>
      <p:ext uri="{BB962C8B-B14F-4D97-AF65-F5344CB8AC3E}">
        <p14:creationId xmlns:p14="http://schemas.microsoft.com/office/powerpoint/2010/main" val="411378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588B534-EDC2-44CB-A780-A32254D9704D}" type="slidenum">
              <a:rPr lang="en-GB" smtClean="0"/>
              <a:t>6</a:t>
            </a:fld>
            <a:endParaRPr lang="en-GB"/>
          </a:p>
        </p:txBody>
      </p:sp>
    </p:spTree>
    <p:extLst>
      <p:ext uri="{BB962C8B-B14F-4D97-AF65-F5344CB8AC3E}">
        <p14:creationId xmlns:p14="http://schemas.microsoft.com/office/powerpoint/2010/main" val="183093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A866-B414-2DE8-138C-A285A558E8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7E6306-B73D-577D-8CEC-B859363861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31D2BD-022D-AB6D-0E9C-FAE72BC66E50}"/>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5" name="Footer Placeholder 4">
            <a:extLst>
              <a:ext uri="{FF2B5EF4-FFF2-40B4-BE49-F238E27FC236}">
                <a16:creationId xmlns:a16="http://schemas.microsoft.com/office/drawing/2014/main" id="{6C7D7C92-26B0-7E3B-CE1C-70D4A4B2F2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A71B01-61EA-4553-2721-0DC3E358625A}"/>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139677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04971-2F6C-961B-9DB4-80F00D0D9A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AB5EF6-23DE-E71B-FB4C-AD150E40D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CE75C9-4428-5542-4F3E-D14D8E416558}"/>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5" name="Footer Placeholder 4">
            <a:extLst>
              <a:ext uri="{FF2B5EF4-FFF2-40B4-BE49-F238E27FC236}">
                <a16:creationId xmlns:a16="http://schemas.microsoft.com/office/drawing/2014/main" id="{F01B10B4-A325-5D57-AB94-6E5CECB5DA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BED6B4-C64F-8BFA-AB9A-33B9BC1F621E}"/>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358949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DE737-4D7C-106A-218E-717D8004C8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D4FC64-95FA-FB7E-6000-1FDE65CFA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C7562D-0901-C339-CB5A-D06278B5FD6A}"/>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5" name="Footer Placeholder 4">
            <a:extLst>
              <a:ext uri="{FF2B5EF4-FFF2-40B4-BE49-F238E27FC236}">
                <a16:creationId xmlns:a16="http://schemas.microsoft.com/office/drawing/2014/main" id="{6EFD53C7-F507-C3EB-B8C6-63B55388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EE0A8-91C8-EBFB-FB39-F99D7BFE1CE6}"/>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377072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132876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22F0329-F01A-4246-8CDA-5537E6B937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250009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2F0329-F01A-4246-8CDA-5537E6B937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517501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22F0329-F01A-4246-8CDA-5537E6B937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60534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2F0329-F01A-4246-8CDA-5537E6B937B3}"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1454571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22F0329-F01A-4246-8CDA-5537E6B937B3}" type="datetimeFigureOut">
              <a:rPr lang="en-US" smtClean="0"/>
              <a:t>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839899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22F0329-F01A-4246-8CDA-5537E6B937B3}" type="datetimeFigureOut">
              <a:rPr lang="en-US" smtClean="0"/>
              <a:t>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1846842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5" name="Picture 4">
            <a:extLst>
              <a:ext uri="{FF2B5EF4-FFF2-40B4-BE49-F238E27FC236}">
                <a16:creationId xmlns:a16="http://schemas.microsoft.com/office/drawing/2014/main" id="{2D98E500-B956-430F-8CD9-35792F7BCD6A}"/>
              </a:ext>
            </a:extLst>
          </p:cNvPr>
          <p:cNvPicPr>
            <a:picLocks noChangeAspect="1"/>
          </p:cNvPicPr>
          <p:nvPr userDrawn="1"/>
        </p:nvPicPr>
        <p:blipFill>
          <a:blip r:embed="rId2"/>
          <a:stretch>
            <a:fillRect/>
          </a:stretch>
        </p:blipFill>
        <p:spPr>
          <a:xfrm>
            <a:off x="262526" y="5779008"/>
            <a:ext cx="11666947" cy="1071118"/>
          </a:xfrm>
          <a:prstGeom prst="rect">
            <a:avLst/>
          </a:prstGeom>
        </p:spPr>
      </p:pic>
    </p:spTree>
    <p:extLst>
      <p:ext uri="{BB962C8B-B14F-4D97-AF65-F5344CB8AC3E}">
        <p14:creationId xmlns:p14="http://schemas.microsoft.com/office/powerpoint/2010/main" val="375138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42BF2-7434-4C03-B307-DA917E9B1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660A66-5EC9-6B2B-580C-E0F6B4985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9EF0A6-308D-5F66-6150-E1BB8DC99CDA}"/>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5" name="Footer Placeholder 4">
            <a:extLst>
              <a:ext uri="{FF2B5EF4-FFF2-40B4-BE49-F238E27FC236}">
                <a16:creationId xmlns:a16="http://schemas.microsoft.com/office/drawing/2014/main" id="{5E395A57-319C-E035-6BBD-05B88B2502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60D5F-A145-FCE5-D295-D09843D2248A}"/>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718802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2F0329-F01A-4246-8CDA-5537E6B937B3}"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2553453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2F0329-F01A-4246-8CDA-5537E6B937B3}" type="datetimeFigureOut">
              <a:rPr lang="en-US" smtClean="0"/>
              <a:t>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2940731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2F0329-F01A-4246-8CDA-5537E6B937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2521387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2F0329-F01A-4246-8CDA-5537E6B937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620573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BCF16A-9A40-0946-9E17-261E3816CF29}"/>
              </a:ext>
            </a:extLst>
          </p:cNvPr>
          <p:cNvPicPr>
            <a:picLocks noChangeAspect="1"/>
          </p:cNvPicPr>
          <p:nvPr userDrawn="1"/>
        </p:nvPicPr>
        <p:blipFill>
          <a:blip r:embed="rId2"/>
          <a:stretch>
            <a:fillRect/>
          </a:stretch>
        </p:blipFill>
        <p:spPr>
          <a:xfrm>
            <a:off x="0" y="0"/>
            <a:ext cx="12199658" cy="6858000"/>
          </a:xfrm>
          <a:prstGeom prst="rect">
            <a:avLst/>
          </a:prstGeom>
        </p:spPr>
      </p:pic>
    </p:spTree>
    <p:extLst>
      <p:ext uri="{BB962C8B-B14F-4D97-AF65-F5344CB8AC3E}">
        <p14:creationId xmlns:p14="http://schemas.microsoft.com/office/powerpoint/2010/main" val="3977839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22F0329-F01A-4246-8CDA-5537E6B937B3}" type="datetimeFigureOut">
              <a:rPr lang="en-US" smtClean="0"/>
              <a:t>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DD2C1-71BB-A242-A3AF-1409621C1FC6}" type="slidenum">
              <a:rPr lang="en-US" smtClean="0"/>
              <a:t>‹#›</a:t>
            </a:fld>
            <a:endParaRPr lang="en-US"/>
          </a:p>
        </p:txBody>
      </p:sp>
    </p:spTree>
    <p:extLst>
      <p:ext uri="{BB962C8B-B14F-4D97-AF65-F5344CB8AC3E}">
        <p14:creationId xmlns:p14="http://schemas.microsoft.com/office/powerpoint/2010/main" val="215908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C33B-30D6-63DD-53D7-5F4D9B0B5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E4E1E0-307C-238E-346E-7DFA0FD06C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67C416-F15F-9518-1F30-3704532562D9}"/>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5" name="Footer Placeholder 4">
            <a:extLst>
              <a:ext uri="{FF2B5EF4-FFF2-40B4-BE49-F238E27FC236}">
                <a16:creationId xmlns:a16="http://schemas.microsoft.com/office/drawing/2014/main" id="{FB79581C-A4BC-E086-F331-A77EF4C758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7CB530-E173-2863-7A6C-1FF09E25F710}"/>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240754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6DC4-6F24-598A-782E-D6BF6F20FD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397DBC-FEDB-F498-362E-2A45027F62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74387F-C40D-178E-6E3B-7BBDE4481D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FDE942-E6D7-1EFC-A8B2-C9EABB251EEF}"/>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6" name="Footer Placeholder 5">
            <a:extLst>
              <a:ext uri="{FF2B5EF4-FFF2-40B4-BE49-F238E27FC236}">
                <a16:creationId xmlns:a16="http://schemas.microsoft.com/office/drawing/2014/main" id="{8771066D-F50D-B5A0-89DF-F55104A8A2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D167EE-6EE6-17EE-B021-A46D283530E3}"/>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383762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DBCA-C60A-B847-B092-C16D29FEEE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8A2AD7-B5CC-3C12-633B-5E68D5233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421BF-9C92-D202-D1EF-E3E69CB8DB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AA8C25-3AC6-E133-4472-0DFA4A622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C8F452-65A0-BA70-FFE5-4C9CDF723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023D65-E11E-2DED-F902-9A05B5108FE9}"/>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8" name="Footer Placeholder 7">
            <a:extLst>
              <a:ext uri="{FF2B5EF4-FFF2-40B4-BE49-F238E27FC236}">
                <a16:creationId xmlns:a16="http://schemas.microsoft.com/office/drawing/2014/main" id="{B0B83C00-7F7B-5EF9-E2B9-CCC81D4021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3AB780-71A5-A6B7-EB2C-29471A6E6D1A}"/>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125019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DF08-EF79-1F54-E0D3-BC8A0E3110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C67D2B-67F0-6FE4-3DAF-E30CDA00DD3B}"/>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4" name="Footer Placeholder 3">
            <a:extLst>
              <a:ext uri="{FF2B5EF4-FFF2-40B4-BE49-F238E27FC236}">
                <a16:creationId xmlns:a16="http://schemas.microsoft.com/office/drawing/2014/main" id="{06889A5B-1EBA-21FB-C932-369097764C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B06D9F-4617-B7BC-D864-42FCA2A22C6F}"/>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396550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614860-130C-56A5-B489-B63A52E6917B}"/>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3" name="Footer Placeholder 2">
            <a:extLst>
              <a:ext uri="{FF2B5EF4-FFF2-40B4-BE49-F238E27FC236}">
                <a16:creationId xmlns:a16="http://schemas.microsoft.com/office/drawing/2014/main" id="{202051F0-CA38-2B64-BF57-D5E06FEB4A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B38770-D27F-0CD9-7615-166E33956267}"/>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173238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CF44-8865-5920-DDAE-DA5481C6DC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C280E98-09A0-C217-209E-9BF0D86CD0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22766F-35A3-F6CA-E5AF-CB1EC848C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D6098-1287-9079-B95C-40276FC069B8}"/>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6" name="Footer Placeholder 5">
            <a:extLst>
              <a:ext uri="{FF2B5EF4-FFF2-40B4-BE49-F238E27FC236}">
                <a16:creationId xmlns:a16="http://schemas.microsoft.com/office/drawing/2014/main" id="{6D570A27-5A15-3CE4-C847-F369661CEC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A0195D-38E6-42F4-EE08-61249647DFA2}"/>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170127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DCF6-EE11-3F04-D6AF-6FFF335DA4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2276A3-B7B8-45F6-DA2A-1501EE17B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ACA1B5-9CB7-92AC-A831-6999F73E8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8ED54-1762-71FA-5DEF-03B850FEBBC1}"/>
              </a:ext>
            </a:extLst>
          </p:cNvPr>
          <p:cNvSpPr>
            <a:spLocks noGrp="1"/>
          </p:cNvSpPr>
          <p:nvPr>
            <p:ph type="dt" sz="half" idx="10"/>
          </p:nvPr>
        </p:nvSpPr>
        <p:spPr/>
        <p:txBody>
          <a:bodyPr/>
          <a:lstStyle/>
          <a:p>
            <a:fld id="{BD04F3BA-EE81-4D30-8BBE-63FBCC88A3EE}" type="datetimeFigureOut">
              <a:rPr lang="en-GB" smtClean="0"/>
              <a:t>10/01/2023</a:t>
            </a:fld>
            <a:endParaRPr lang="en-GB"/>
          </a:p>
        </p:txBody>
      </p:sp>
      <p:sp>
        <p:nvSpPr>
          <p:cNvPr id="6" name="Footer Placeholder 5">
            <a:extLst>
              <a:ext uri="{FF2B5EF4-FFF2-40B4-BE49-F238E27FC236}">
                <a16:creationId xmlns:a16="http://schemas.microsoft.com/office/drawing/2014/main" id="{52D65BE5-FEB3-F868-48E5-D81031B548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876FE9-784E-3176-D12C-F3B6EF5B41B7}"/>
              </a:ext>
            </a:extLst>
          </p:cNvPr>
          <p:cNvSpPr>
            <a:spLocks noGrp="1"/>
          </p:cNvSpPr>
          <p:nvPr>
            <p:ph type="sldNum" sz="quarter" idx="12"/>
          </p:nvPr>
        </p:nvSpPr>
        <p:spPr/>
        <p:txBody>
          <a:bodyPr/>
          <a:lstStyle/>
          <a:p>
            <a:fld id="{F803A064-4A40-473C-9DB1-502E0F2206E7}" type="slidenum">
              <a:rPr lang="en-GB" smtClean="0"/>
              <a:t>‹#›</a:t>
            </a:fld>
            <a:endParaRPr lang="en-GB"/>
          </a:p>
        </p:txBody>
      </p:sp>
    </p:spTree>
    <p:extLst>
      <p:ext uri="{BB962C8B-B14F-4D97-AF65-F5344CB8AC3E}">
        <p14:creationId xmlns:p14="http://schemas.microsoft.com/office/powerpoint/2010/main" val="72489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5988AC-739D-8415-1979-2476EF72E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922B0-5B1E-C489-CFAA-571FD504C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B8D29-14F2-9E00-9542-9B3A1E84E5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4F3BA-EE81-4D30-8BBE-63FBCC88A3EE}" type="datetimeFigureOut">
              <a:rPr lang="en-GB" smtClean="0"/>
              <a:t>10/01/2023</a:t>
            </a:fld>
            <a:endParaRPr lang="en-GB"/>
          </a:p>
        </p:txBody>
      </p:sp>
      <p:sp>
        <p:nvSpPr>
          <p:cNvPr id="5" name="Footer Placeholder 4">
            <a:extLst>
              <a:ext uri="{FF2B5EF4-FFF2-40B4-BE49-F238E27FC236}">
                <a16:creationId xmlns:a16="http://schemas.microsoft.com/office/drawing/2014/main" id="{F42AAA70-46E0-362F-2DCB-848E410F05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04EC61-3A81-36C4-0B64-8897DF354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3A064-4A40-473C-9DB1-502E0F2206E7}" type="slidenum">
              <a:rPr lang="en-GB" smtClean="0"/>
              <a:t>‹#›</a:t>
            </a:fld>
            <a:endParaRPr lang="en-GB"/>
          </a:p>
        </p:txBody>
      </p:sp>
    </p:spTree>
    <p:extLst>
      <p:ext uri="{BB962C8B-B14F-4D97-AF65-F5344CB8AC3E}">
        <p14:creationId xmlns:p14="http://schemas.microsoft.com/office/powerpoint/2010/main" val="2143631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1/10/2023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3955411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lbbd.gov.uk/sites/default/files/attachments/Air%20Quality%20Action%20Plan%202020%20to%202025.pdf" TargetMode="External"/><Relationship Id="rId2" Type="http://schemas.openxmlformats.org/officeDocument/2006/relationships/hyperlink" Target="https://www.lbbd.gov.uk/sites/default/files/attachments/Licensing%20Policy%20-%202022%20to%202027.pdf"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625404" y="849457"/>
            <a:ext cx="4970749"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6000" b="1">
              <a:cs typeface="Arial"/>
            </a:endParaRPr>
          </a:p>
          <a:p>
            <a:pPr algn="l"/>
            <a:endParaRPr lang="en-US" dirty="0">
              <a:cs typeface="Arial"/>
            </a:endParaRPr>
          </a:p>
        </p:txBody>
      </p:sp>
      <p:sp>
        <p:nvSpPr>
          <p:cNvPr id="5" name="TextBox 4">
            <a:extLst>
              <a:ext uri="{FF2B5EF4-FFF2-40B4-BE49-F238E27FC236}">
                <a16:creationId xmlns:a16="http://schemas.microsoft.com/office/drawing/2014/main" id="{74F40326-92C6-4405-8EFC-5346093C83B0}"/>
              </a:ext>
            </a:extLst>
          </p:cNvPr>
          <p:cNvSpPr txBox="1"/>
          <p:nvPr/>
        </p:nvSpPr>
        <p:spPr>
          <a:xfrm>
            <a:off x="624320" y="2767445"/>
            <a:ext cx="41957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solidFill>
                <a:schemeClr val="bg1"/>
              </a:solidFill>
              <a:cs typeface="Arial"/>
            </a:endParaRPr>
          </a:p>
          <a:p>
            <a:pPr algn="l"/>
            <a:endParaRPr lang="en-US" dirty="0">
              <a:cs typeface="Arial"/>
            </a:endParaRPr>
          </a:p>
        </p:txBody>
      </p:sp>
      <p:sp>
        <p:nvSpPr>
          <p:cNvPr id="6" name="TextBox 5">
            <a:extLst>
              <a:ext uri="{FF2B5EF4-FFF2-40B4-BE49-F238E27FC236}">
                <a16:creationId xmlns:a16="http://schemas.microsoft.com/office/drawing/2014/main" id="{9B2C3B30-B73A-A331-1B19-F2AD753A0F3E}"/>
              </a:ext>
            </a:extLst>
          </p:cNvPr>
          <p:cNvSpPr txBox="1"/>
          <p:nvPr/>
        </p:nvSpPr>
        <p:spPr>
          <a:xfrm>
            <a:off x="276226" y="342900"/>
            <a:ext cx="5391150" cy="5509200"/>
          </a:xfrm>
          <a:prstGeom prst="rect">
            <a:avLst/>
          </a:prstGeom>
          <a:noFill/>
        </p:spPr>
        <p:txBody>
          <a:bodyPr wrap="square" rtlCol="0">
            <a:spAutoFit/>
          </a:bodyPr>
          <a:lstStyle/>
          <a:p>
            <a:r>
              <a:rPr lang="en-GB" sz="4400" dirty="0">
                <a:solidFill>
                  <a:schemeClr val="tx1"/>
                </a:solidFill>
              </a:rPr>
              <a:t>Enforcement portfolio induction</a:t>
            </a:r>
          </a:p>
          <a:p>
            <a:endParaRPr lang="en-GB" sz="4400" dirty="0">
              <a:solidFill>
                <a:schemeClr val="tx1"/>
              </a:solidFill>
            </a:endParaRPr>
          </a:p>
          <a:p>
            <a:r>
              <a:rPr lang="en-GB" sz="4400" dirty="0">
                <a:solidFill>
                  <a:schemeClr val="tx1"/>
                </a:solidFill>
              </a:rPr>
              <a:t>JAN 2023</a:t>
            </a:r>
          </a:p>
          <a:p>
            <a:endParaRPr lang="en-GB" sz="4400" dirty="0">
              <a:solidFill>
                <a:schemeClr val="tx1"/>
              </a:solidFill>
            </a:endParaRPr>
          </a:p>
          <a:p>
            <a:endParaRPr lang="en-GB" sz="4400" dirty="0">
              <a:solidFill>
                <a:schemeClr val="tx1"/>
              </a:solidFill>
            </a:endParaRPr>
          </a:p>
          <a:p>
            <a:endParaRPr lang="en-GB" sz="4400" dirty="0">
              <a:solidFill>
                <a:schemeClr val="tx1"/>
              </a:solidFill>
            </a:endParaRPr>
          </a:p>
          <a:p>
            <a:endParaRPr lang="en-GB" sz="4400" dirty="0">
              <a:solidFill>
                <a:schemeClr val="tx1"/>
              </a:solidFill>
            </a:endParaRPr>
          </a:p>
        </p:txBody>
      </p:sp>
    </p:spTree>
    <p:extLst>
      <p:ext uri="{BB962C8B-B14F-4D97-AF65-F5344CB8AC3E}">
        <p14:creationId xmlns:p14="http://schemas.microsoft.com/office/powerpoint/2010/main" val="60878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BF5B65-C0DD-7D93-86D2-A96459774564}"/>
              </a:ext>
            </a:extLst>
          </p:cNvPr>
          <p:cNvSpPr txBox="1"/>
          <p:nvPr/>
        </p:nvSpPr>
        <p:spPr>
          <a:xfrm>
            <a:off x="762000" y="1261825"/>
            <a:ext cx="10391775" cy="6217087"/>
          </a:xfrm>
          <a:prstGeom prst="rect">
            <a:avLst/>
          </a:prstGeom>
          <a:noFill/>
        </p:spPr>
        <p:txBody>
          <a:bodyPr wrap="square">
            <a:spAutoFit/>
          </a:bodyPr>
          <a:lstStyle/>
          <a:p>
            <a:r>
              <a:rPr lang="en-GB" b="1" dirty="0">
                <a:effectLst/>
                <a:latin typeface="Calibri" panose="020F0502020204030204" pitchFamily="34" charset="0"/>
                <a:ea typeface="Calibri" panose="020F0502020204030204" pitchFamily="34" charset="0"/>
              </a:rPr>
              <a:t>Head of Regulatory and Enforcement Services: Gary Jones</a:t>
            </a:r>
          </a:p>
          <a:p>
            <a:r>
              <a:rPr lang="en-GB" sz="1600" i="1" dirty="0">
                <a:latin typeface="Calibri" panose="020F0502020204030204" pitchFamily="34" charset="0"/>
                <a:ea typeface="Calibri" panose="020F0502020204030204" pitchFamily="34" charset="0"/>
              </a:rPr>
              <a:t>The Regulatory and Enforcement Service function is to protect residents, consumers and businesses by maintaining and promoting a fair and transparent service that supports the community. We have a zero tolerance to regulatory and enforcement crimes and take enforcement / legal action where it is proportionate and reasonable to do so. </a:t>
            </a:r>
          </a:p>
          <a:p>
            <a:endParaRPr lang="en-GB" sz="1600" i="1" dirty="0">
              <a:latin typeface="Calibri" panose="020F0502020204030204" pitchFamily="34" charset="0"/>
              <a:ea typeface="Calibri" panose="020F0502020204030204" pitchFamily="34" charset="0"/>
            </a:endParaRPr>
          </a:p>
          <a:p>
            <a:r>
              <a:rPr lang="en-GB" sz="1600" dirty="0">
                <a:latin typeface="Calibri" panose="020F0502020204030204" pitchFamily="34" charset="0"/>
                <a:ea typeface="Calibri" panose="020F0502020204030204" pitchFamily="34" charset="0"/>
              </a:rPr>
              <a:t>The Regulatory Service consists of four service blocks all providing a variety of functions listed below: </a:t>
            </a:r>
          </a:p>
          <a:p>
            <a:endParaRPr lang="en-GB" sz="1600"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Environmental Enforcement – Jane Johnson – Service Manager </a:t>
            </a:r>
          </a:p>
          <a:p>
            <a:r>
              <a:rPr lang="en-GB" sz="1600" dirty="0">
                <a:latin typeface="Calibri" panose="020F0502020204030204" pitchFamily="34" charset="0"/>
                <a:ea typeface="Calibri" panose="020F0502020204030204" pitchFamily="34" charset="0"/>
              </a:rPr>
              <a:t>Team of 14 officers responding to environmental crime issues. </a:t>
            </a:r>
            <a:r>
              <a:rPr lang="en-GB" sz="1600" dirty="0">
                <a:solidFill>
                  <a:srgbClr val="000000"/>
                </a:solidFill>
                <a:effectLst/>
                <a:ea typeface="Calibri" panose="020F0502020204030204" pitchFamily="34" charset="0"/>
              </a:rPr>
              <a:t>To deliver robust enforcement including patrols and targeted activity relating to, commercial waste carrying and presentation offences, littering, fly-tipping, noise, highways enforcement, street trading, fly posting, graffiti, unauthorised advertising, unlawful encampments, abandoned vehicles, eyesore gardens, detrimental land, dog fouling and any other relevant abuse of our open public spaces to improve the appearance of the street environment and to bring about compliance.</a:t>
            </a:r>
            <a:endParaRPr lang="en-GB"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GB" sz="16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Objective of this service is to promote Civic Pride by education and enforcement interventions that support a reduction in environmental crimes.</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A successful team with a track record of fixed penalty income and enforcement outcomes including successful legal action through the Magistrate Courts.</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Collaborators in working with Public Realm and the Metropolitan Police carrying out monthly CUBO operations. </a:t>
            </a:r>
          </a:p>
          <a:p>
            <a:endParaRPr lang="en-GB" sz="1600" dirty="0">
              <a:latin typeface="Calibri" panose="020F0502020204030204" pitchFamily="34" charset="0"/>
              <a:ea typeface="Calibri" panose="020F0502020204030204" pitchFamily="34" charset="0"/>
            </a:endParaRPr>
          </a:p>
          <a:p>
            <a:r>
              <a:rPr lang="en-GB" sz="1600" dirty="0">
                <a:latin typeface="Calibri" panose="020F0502020204030204" pitchFamily="34" charset="0"/>
                <a:ea typeface="Calibri" panose="020F0502020204030204" pitchFamily="34" charset="0"/>
              </a:rPr>
              <a:t> </a:t>
            </a:r>
          </a:p>
          <a:p>
            <a:r>
              <a:rPr lang="en-GB" sz="2000" b="1" dirty="0">
                <a:effectLst/>
                <a:latin typeface="Calibri" panose="020F0502020204030204" pitchFamily="34" charset="0"/>
                <a:ea typeface="Calibri" panose="020F0502020204030204" pitchFamily="34" charset="0"/>
              </a:rPr>
              <a:t> </a:t>
            </a:r>
            <a:endParaRPr lang="en-GB" sz="2000" b="1" dirty="0">
              <a:latin typeface="Calibri" panose="020F0502020204030204" pitchFamily="34" charset="0"/>
              <a:ea typeface="Calibri" panose="020F0502020204030204" pitchFamily="34" charset="0"/>
            </a:endParaRPr>
          </a:p>
          <a:p>
            <a:endParaRPr lang="en-GB" sz="2000" b="1" dirty="0">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3F27F92-278D-AA23-2BFE-80BE5B50C974}"/>
              </a:ext>
            </a:extLst>
          </p:cNvPr>
          <p:cNvSpPr txBox="1"/>
          <p:nvPr/>
        </p:nvSpPr>
        <p:spPr>
          <a:xfrm>
            <a:off x="762000" y="542925"/>
            <a:ext cx="9144000" cy="584775"/>
          </a:xfrm>
          <a:prstGeom prst="rect">
            <a:avLst/>
          </a:prstGeom>
          <a:noFill/>
        </p:spPr>
        <p:txBody>
          <a:bodyPr wrap="square" rtlCol="0">
            <a:spAutoFit/>
          </a:bodyPr>
          <a:lstStyle/>
          <a:p>
            <a:r>
              <a:rPr lang="en-GB" sz="3200" b="1" dirty="0"/>
              <a:t>Regulatory and Enforcement Services </a:t>
            </a:r>
          </a:p>
        </p:txBody>
      </p:sp>
    </p:spTree>
    <p:extLst>
      <p:ext uri="{BB962C8B-B14F-4D97-AF65-F5344CB8AC3E}">
        <p14:creationId xmlns:p14="http://schemas.microsoft.com/office/powerpoint/2010/main" val="3691052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BF5B65-C0DD-7D93-86D2-A96459774564}"/>
              </a:ext>
            </a:extLst>
          </p:cNvPr>
          <p:cNvSpPr txBox="1"/>
          <p:nvPr/>
        </p:nvSpPr>
        <p:spPr>
          <a:xfrm>
            <a:off x="762000" y="1261825"/>
            <a:ext cx="10391775" cy="6401753"/>
          </a:xfrm>
          <a:prstGeom prst="rect">
            <a:avLst/>
          </a:prstGeom>
          <a:noFill/>
        </p:spPr>
        <p:txBody>
          <a:bodyPr wrap="square">
            <a:spAutoFit/>
          </a:bodyPr>
          <a:lstStyle/>
          <a:p>
            <a:endParaRPr lang="en-GB" sz="1600"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Public Protection Environmental Health – Karen Collier– Service Manager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This service area delivers on the following services: </a:t>
            </a:r>
          </a:p>
          <a:p>
            <a:endParaRPr lang="en-GB" sz="1600"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Food Safety and Environmental Health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Ensuring all food businesses are licensed and are compliant with legislation and that food is safe for consumption. Responding to complaints of service requests, carrying out food safety inspections and assessments with enforcement of non compliant premises. This service area also administers the scores on the doors scheme of which businesses are rated. </a:t>
            </a:r>
          </a:p>
          <a:p>
            <a:endParaRPr lang="en-GB" sz="1600"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Health and Safety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To ensure businesses comply with health and safety practices in the workplace. Responds to service requests, carrying out inspections and risk assessments and enforcement action where there are breaches. The team also provide business advice and work with stakeholders such as the Health and Safety Executive. </a:t>
            </a:r>
          </a:p>
          <a:p>
            <a:pPr marL="285750" indent="-285750">
              <a:buFont typeface="Arial" panose="020B0604020202020204" pitchFamily="34" charset="0"/>
              <a:buChar char="•"/>
            </a:pPr>
            <a:endParaRPr lang="en-GB" sz="1600" b="1"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Licensing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The Local Authority administers the Licensing Act. The purpose is to ensure premises are licensed and regulated in respect of alcohol, gambling and events. </a:t>
            </a:r>
          </a:p>
          <a:p>
            <a:pPr marL="285750" indent="-285750">
              <a:buFont typeface="Arial" panose="020B0604020202020204" pitchFamily="34" charset="0"/>
              <a:buChar char="•"/>
            </a:pPr>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r>
              <a:rPr lang="en-GB" sz="1600" dirty="0">
                <a:latin typeface="Calibri" panose="020F0502020204030204" pitchFamily="34" charset="0"/>
                <a:ea typeface="Calibri" panose="020F0502020204030204" pitchFamily="34" charset="0"/>
              </a:rPr>
              <a:t> </a:t>
            </a:r>
          </a:p>
          <a:p>
            <a:r>
              <a:rPr lang="en-GB" sz="2000" b="1" dirty="0">
                <a:effectLst/>
                <a:latin typeface="Calibri" panose="020F0502020204030204" pitchFamily="34" charset="0"/>
                <a:ea typeface="Calibri" panose="020F0502020204030204" pitchFamily="34" charset="0"/>
              </a:rPr>
              <a:t> </a:t>
            </a:r>
            <a:endParaRPr lang="en-GB" sz="2000" b="1" dirty="0">
              <a:latin typeface="Calibri" panose="020F0502020204030204" pitchFamily="34" charset="0"/>
              <a:ea typeface="Calibri" panose="020F0502020204030204" pitchFamily="34" charset="0"/>
            </a:endParaRPr>
          </a:p>
          <a:p>
            <a:endParaRPr lang="en-GB" sz="2000" b="1" dirty="0">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3F27F92-278D-AA23-2BFE-80BE5B50C974}"/>
              </a:ext>
            </a:extLst>
          </p:cNvPr>
          <p:cNvSpPr txBox="1"/>
          <p:nvPr/>
        </p:nvSpPr>
        <p:spPr>
          <a:xfrm>
            <a:off x="762000" y="542925"/>
            <a:ext cx="9144000" cy="584775"/>
          </a:xfrm>
          <a:prstGeom prst="rect">
            <a:avLst/>
          </a:prstGeom>
          <a:noFill/>
        </p:spPr>
        <p:txBody>
          <a:bodyPr wrap="square" rtlCol="0">
            <a:spAutoFit/>
          </a:bodyPr>
          <a:lstStyle/>
          <a:p>
            <a:r>
              <a:rPr lang="en-GB" sz="3200" b="1" dirty="0"/>
              <a:t>Regulatory and Enforcement Services </a:t>
            </a:r>
          </a:p>
        </p:txBody>
      </p:sp>
    </p:spTree>
    <p:extLst>
      <p:ext uri="{BB962C8B-B14F-4D97-AF65-F5344CB8AC3E}">
        <p14:creationId xmlns:p14="http://schemas.microsoft.com/office/powerpoint/2010/main" val="99351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BF5B65-C0DD-7D93-86D2-A96459774564}"/>
              </a:ext>
            </a:extLst>
          </p:cNvPr>
          <p:cNvSpPr txBox="1"/>
          <p:nvPr/>
        </p:nvSpPr>
        <p:spPr>
          <a:xfrm>
            <a:off x="762000" y="1261825"/>
            <a:ext cx="10391775" cy="5663089"/>
          </a:xfrm>
          <a:prstGeom prst="rect">
            <a:avLst/>
          </a:prstGeom>
          <a:noFill/>
        </p:spPr>
        <p:txBody>
          <a:bodyPr wrap="square">
            <a:spAutoFit/>
          </a:bodyPr>
          <a:lstStyle/>
          <a:p>
            <a:r>
              <a:rPr lang="en-GB" sz="1600" dirty="0">
                <a:latin typeface="Calibri" panose="020F0502020204030204" pitchFamily="34" charset="0"/>
                <a:ea typeface="Calibri" panose="020F0502020204030204" pitchFamily="34" charset="0"/>
              </a:rPr>
              <a:t>The licensing team support the prevention of crime and disorder, supports public safety, prevents public nuisance and the protection of children from harm. </a:t>
            </a:r>
          </a:p>
          <a:p>
            <a:r>
              <a:rPr lang="en-GB" sz="1600" dirty="0">
                <a:latin typeface="Calibri" panose="020F0502020204030204" pitchFamily="34" charset="0"/>
                <a:ea typeface="Calibri" panose="020F0502020204030204" pitchFamily="34" charset="0"/>
              </a:rPr>
              <a:t>Decisions are made by the Responsible Authority taking into account any representation from the community or stakeholders. Hearings are dealt with by the Licensing and Regulatory Committee. More information can be provided on licensing decisions in the licensing policy.  </a:t>
            </a:r>
            <a:r>
              <a:rPr lang="en-GB" sz="1600" dirty="0">
                <a:hlinkClick r:id="rId2"/>
              </a:rPr>
              <a:t>Licensing Policy - 2022 to 2027.pdf (lbbd.gov.uk)</a:t>
            </a:r>
            <a:r>
              <a:rPr lang="en-GB" sz="1600" dirty="0"/>
              <a:t> </a:t>
            </a:r>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Environmental Protection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Lead on the Air Quality Action Plan to improve air quality and reduce air pollution which is associated with adverse health across the borough -  </a:t>
            </a:r>
            <a:r>
              <a:rPr lang="en-GB" sz="1600" dirty="0">
                <a:hlinkClick r:id="rId3"/>
              </a:rPr>
              <a:t>Air Quality Action Plan 2020 to 2025.pdf (lbbd.gov.uk)</a:t>
            </a:r>
            <a:endParaRPr lang="en-GB" sz="16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Respond to complaints of contaminated land and air quality – work with Stakeholders Be First and Environment Agency</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Team are involved in collaborative working with Be First and respond on planning applications. </a:t>
            </a:r>
          </a:p>
          <a:p>
            <a:endParaRPr lang="en-GB" sz="1600"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Barking Market </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Responsible for the management of Barking Market in East Street. Operational five days per week offering a variety of local produce, clothing and household goods.</a:t>
            </a:r>
          </a:p>
          <a:p>
            <a:pPr marL="285750" indent="-285750">
              <a:buFont typeface="Arial" panose="020B0604020202020204" pitchFamily="34" charset="0"/>
              <a:buChar char="•"/>
            </a:pPr>
            <a:r>
              <a:rPr lang="en-GB" sz="1600" dirty="0">
                <a:latin typeface="Calibri" panose="020F0502020204030204" pitchFamily="34" charset="0"/>
                <a:ea typeface="Calibri" panose="020F0502020204030204" pitchFamily="34" charset="0"/>
              </a:rPr>
              <a:t>Successful well managed market of 80 traders – Now extending to Barking Station with trails at Dagenham Heathway.  </a:t>
            </a:r>
          </a:p>
          <a:p>
            <a:pPr marL="285750" indent="-285750">
              <a:buFont typeface="Arial" panose="020B0604020202020204" pitchFamily="34" charset="0"/>
              <a:buChar char="•"/>
            </a:pPr>
            <a:endParaRPr lang="en-GB" sz="1600" dirty="0">
              <a:latin typeface="Calibri" panose="020F0502020204030204" pitchFamily="34" charset="0"/>
              <a:ea typeface="Calibri" panose="020F0502020204030204" pitchFamily="34" charset="0"/>
            </a:endParaRPr>
          </a:p>
          <a:p>
            <a:r>
              <a:rPr lang="en-GB" sz="1600" dirty="0">
                <a:latin typeface="Calibri" panose="020F0502020204030204" pitchFamily="34" charset="0"/>
                <a:ea typeface="Calibri" panose="020F0502020204030204" pitchFamily="34" charset="0"/>
              </a:rPr>
              <a:t> </a:t>
            </a:r>
          </a:p>
          <a:p>
            <a:r>
              <a:rPr lang="en-GB" sz="2000" b="1" dirty="0">
                <a:effectLst/>
                <a:latin typeface="Calibri" panose="020F0502020204030204" pitchFamily="34" charset="0"/>
                <a:ea typeface="Calibri" panose="020F0502020204030204" pitchFamily="34" charset="0"/>
              </a:rPr>
              <a:t> </a:t>
            </a:r>
            <a:endParaRPr lang="en-GB" sz="2000" b="1" dirty="0">
              <a:latin typeface="Calibri" panose="020F0502020204030204" pitchFamily="34" charset="0"/>
              <a:ea typeface="Calibri" panose="020F0502020204030204" pitchFamily="34" charset="0"/>
            </a:endParaRPr>
          </a:p>
          <a:p>
            <a:endParaRPr lang="en-GB" sz="2000" b="1" dirty="0">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3F27F92-278D-AA23-2BFE-80BE5B50C974}"/>
              </a:ext>
            </a:extLst>
          </p:cNvPr>
          <p:cNvSpPr txBox="1"/>
          <p:nvPr/>
        </p:nvSpPr>
        <p:spPr>
          <a:xfrm>
            <a:off x="762000" y="542925"/>
            <a:ext cx="9144000" cy="584775"/>
          </a:xfrm>
          <a:prstGeom prst="rect">
            <a:avLst/>
          </a:prstGeom>
          <a:noFill/>
        </p:spPr>
        <p:txBody>
          <a:bodyPr wrap="square" rtlCol="0">
            <a:spAutoFit/>
          </a:bodyPr>
          <a:lstStyle/>
          <a:p>
            <a:r>
              <a:rPr lang="en-GB" sz="3200" b="1" dirty="0"/>
              <a:t>Regulatory and Enforcement Services </a:t>
            </a:r>
          </a:p>
        </p:txBody>
      </p:sp>
    </p:spTree>
    <p:extLst>
      <p:ext uri="{BB962C8B-B14F-4D97-AF65-F5344CB8AC3E}">
        <p14:creationId xmlns:p14="http://schemas.microsoft.com/office/powerpoint/2010/main" val="408827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BF5B65-C0DD-7D93-86D2-A96459774564}"/>
              </a:ext>
            </a:extLst>
          </p:cNvPr>
          <p:cNvSpPr txBox="1"/>
          <p:nvPr/>
        </p:nvSpPr>
        <p:spPr>
          <a:xfrm>
            <a:off x="762000" y="1261825"/>
            <a:ext cx="10391775" cy="6532558"/>
          </a:xfrm>
          <a:prstGeom prst="rect">
            <a:avLst/>
          </a:prstGeom>
          <a:noFill/>
        </p:spPr>
        <p:txBody>
          <a:bodyPr wrap="square">
            <a:spAutoFit/>
          </a:bodyPr>
          <a:lstStyle/>
          <a:p>
            <a:r>
              <a:rPr lang="en-GB" sz="1600" b="1" dirty="0">
                <a:latin typeface="Calibri" panose="020F0502020204030204" pitchFamily="34" charset="0"/>
                <a:ea typeface="Calibri" panose="020F0502020204030204" pitchFamily="34" charset="0"/>
              </a:rPr>
              <a:t>Trading Standards, Financial Investigations, Planning Enforcement, Private Sector Housing – Julia Kanji – Service Manager </a:t>
            </a:r>
          </a:p>
          <a:p>
            <a:r>
              <a:rPr lang="en-GB" sz="1600" dirty="0">
                <a:latin typeface="Calibri" panose="020F0502020204030204" pitchFamily="34" charset="0"/>
                <a:ea typeface="Calibri" panose="020F0502020204030204" pitchFamily="34" charset="0"/>
              </a:rPr>
              <a:t>This service area is made up of four service areas which include: </a:t>
            </a:r>
          </a:p>
          <a:p>
            <a:endParaRPr lang="en-GB" sz="1600" b="1" dirty="0">
              <a:effectLst/>
              <a:latin typeface="Calibri" panose="020F0502020204030204" pitchFamily="34" charset="0"/>
              <a:ea typeface="Calibri" panose="020F0502020204030204" pitchFamily="34" charset="0"/>
            </a:endParaRPr>
          </a:p>
          <a:p>
            <a:r>
              <a:rPr lang="en-GB" sz="1600" b="1" dirty="0">
                <a:effectLst/>
                <a:latin typeface="Calibri" panose="020F0502020204030204" pitchFamily="34" charset="0"/>
                <a:ea typeface="Calibri" panose="020F0502020204030204" pitchFamily="34" charset="0"/>
              </a:rPr>
              <a:t>Trading Standards</a:t>
            </a:r>
            <a:endParaRPr lang="en-GB" sz="1600" dirty="0">
              <a:effectLst/>
              <a:latin typeface="Calibri" panose="020F0502020204030204" pitchFamily="34" charset="0"/>
              <a:ea typeface="Calibri" panose="020F0502020204030204" pitchFamily="34" charset="0"/>
            </a:endParaRPr>
          </a:p>
          <a:p>
            <a:pPr>
              <a:spcAft>
                <a:spcPts val="1500"/>
              </a:spcAft>
            </a:pPr>
            <a:r>
              <a:rPr lang="en-GB" sz="1600" dirty="0">
                <a:solidFill>
                  <a:srgbClr val="333333"/>
                </a:solidFill>
                <a:effectLst/>
                <a:latin typeface="Calibri" panose="020F0502020204030204" pitchFamily="34" charset="0"/>
                <a:ea typeface="Calibri" panose="020F0502020204030204" pitchFamily="34" charset="0"/>
              </a:rPr>
              <a:t>The service carries out a range of proactive project based and responsive enforcement across a range of subject areas, including:</a:t>
            </a:r>
            <a:endParaRPr lang="en-GB" sz="16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dirty="0">
                <a:solidFill>
                  <a:srgbClr val="333333"/>
                </a:solidFill>
                <a:effectLst/>
                <a:latin typeface="Calibri" panose="020F0502020204030204" pitchFamily="34" charset="0"/>
                <a:ea typeface="Times New Roman" panose="02020603050405020304" pitchFamily="18" charset="0"/>
              </a:rPr>
              <a:t>age restricted products</a:t>
            </a:r>
            <a:endParaRPr lang="en-GB" sz="1400" dirty="0">
              <a:solidFill>
                <a:srgbClr val="333333"/>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dirty="0">
                <a:solidFill>
                  <a:srgbClr val="333333"/>
                </a:solidFill>
                <a:effectLst/>
                <a:latin typeface="Calibri" panose="020F0502020204030204" pitchFamily="34" charset="0"/>
                <a:ea typeface="Times New Roman" panose="02020603050405020304" pitchFamily="18" charset="0"/>
              </a:rPr>
              <a:t>doorstep crime and scams</a:t>
            </a:r>
            <a:endParaRPr lang="en-GB" sz="1400" dirty="0">
              <a:solidFill>
                <a:srgbClr val="333333"/>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dirty="0">
                <a:solidFill>
                  <a:srgbClr val="333333"/>
                </a:solidFill>
                <a:effectLst/>
                <a:latin typeface="Calibri" panose="020F0502020204030204" pitchFamily="34" charset="0"/>
                <a:ea typeface="Times New Roman" panose="02020603050405020304" pitchFamily="18" charset="0"/>
              </a:rPr>
              <a:t>fair trading, which includes pricing, descriptions, digital content, terms and conditions and services</a:t>
            </a:r>
            <a:endParaRPr lang="en-GB" sz="1400" dirty="0">
              <a:solidFill>
                <a:srgbClr val="333333"/>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dirty="0">
                <a:solidFill>
                  <a:srgbClr val="333333"/>
                </a:solidFill>
                <a:effectLst/>
                <a:latin typeface="Calibri" panose="020F0502020204030204" pitchFamily="34" charset="0"/>
                <a:ea typeface="Times New Roman" panose="02020603050405020304" pitchFamily="18" charset="0"/>
              </a:rPr>
              <a:t>petrol and fireworks storage</a:t>
            </a:r>
            <a:endParaRPr lang="en-GB" sz="1400" dirty="0">
              <a:solidFill>
                <a:srgbClr val="333333"/>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dirty="0">
                <a:solidFill>
                  <a:srgbClr val="333333"/>
                </a:solidFill>
                <a:effectLst/>
                <a:latin typeface="Calibri" panose="020F0502020204030204" pitchFamily="34" charset="0"/>
                <a:ea typeface="Times New Roman" panose="02020603050405020304" pitchFamily="18" charset="0"/>
              </a:rPr>
              <a:t>letting agents</a:t>
            </a:r>
            <a:endParaRPr lang="en-GB" sz="1400" dirty="0">
              <a:solidFill>
                <a:srgbClr val="333333"/>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dirty="0">
                <a:solidFill>
                  <a:srgbClr val="333333"/>
                </a:solidFill>
                <a:effectLst/>
                <a:latin typeface="Calibri" panose="020F0502020204030204" pitchFamily="34" charset="0"/>
                <a:ea typeface="Times New Roman" panose="02020603050405020304" pitchFamily="18" charset="0"/>
              </a:rPr>
              <a:t>product safety</a:t>
            </a:r>
            <a:endParaRPr lang="en-GB" sz="1400" dirty="0">
              <a:solidFill>
                <a:srgbClr val="333333"/>
              </a:solidFill>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400" dirty="0">
                <a:solidFill>
                  <a:srgbClr val="333333"/>
                </a:solidFill>
                <a:effectLst/>
                <a:latin typeface="Calibri" panose="020F0502020204030204" pitchFamily="34" charset="0"/>
                <a:ea typeface="Times New Roman" panose="02020603050405020304" pitchFamily="18" charset="0"/>
              </a:rPr>
              <a:t>weights and measures</a:t>
            </a:r>
            <a:endParaRPr lang="en-GB" sz="1400" dirty="0">
              <a:solidFill>
                <a:srgbClr val="333333"/>
              </a:solidFill>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600" b="1" dirty="0">
                <a:effectLst/>
                <a:latin typeface="Calibri" panose="020F0502020204030204" pitchFamily="34" charset="0"/>
                <a:ea typeface="Calibri" panose="020F0502020204030204" pitchFamily="34" charset="0"/>
              </a:rPr>
              <a:t>Financial Investigations</a:t>
            </a:r>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The team assist services across the Local Authority with financial intelligence, offender location and intelligence profiles to help with prosecution case file preparation.</a:t>
            </a:r>
          </a:p>
          <a:p>
            <a:r>
              <a:rPr lang="en-GB" sz="1600" dirty="0">
                <a:effectLst/>
                <a:latin typeface="Calibri" panose="020F0502020204030204" pitchFamily="34" charset="0"/>
                <a:ea typeface="Calibri" panose="020F0502020204030204" pitchFamily="34" charset="0"/>
              </a:rPr>
              <a:t>Carrying out confiscation and money laundering investigations using the Proceeds of Crime Act to recover criminal benefit</a:t>
            </a:r>
          </a:p>
          <a:p>
            <a:r>
              <a:rPr lang="en-GB" sz="1600" dirty="0">
                <a:effectLst/>
                <a:latin typeface="Calibri" panose="020F0502020204030204" pitchFamily="34" charset="0"/>
                <a:ea typeface="Calibri" panose="020F0502020204030204" pitchFamily="34" charset="0"/>
              </a:rPr>
              <a:t>Coordinating complex prosecutions across Regulatory Services and leading on Planning Enforcement Prosecutions</a:t>
            </a:r>
          </a:p>
          <a:p>
            <a:r>
              <a:rPr lang="en-GB" sz="1600" dirty="0">
                <a:effectLst/>
                <a:latin typeface="Calibri" panose="020F0502020204030204" pitchFamily="34" charset="0"/>
                <a:ea typeface="Calibri" panose="020F0502020204030204" pitchFamily="34" charset="0"/>
              </a:rPr>
              <a:t> </a:t>
            </a:r>
          </a:p>
          <a:p>
            <a:r>
              <a:rPr lang="en-GB" sz="1600" dirty="0">
                <a:effectLst/>
                <a:latin typeface="Calibri" panose="020F0502020204030204" pitchFamily="34" charset="0"/>
                <a:ea typeface="Calibri" panose="020F0502020204030204" pitchFamily="34" charset="0"/>
              </a:rPr>
              <a:t> </a:t>
            </a:r>
          </a:p>
          <a:p>
            <a:r>
              <a:rPr lang="en-GB" sz="1600" dirty="0">
                <a:latin typeface="Calibri" panose="020F0502020204030204" pitchFamily="34" charset="0"/>
                <a:ea typeface="Calibri" panose="020F0502020204030204" pitchFamily="34" charset="0"/>
              </a:rPr>
              <a:t> </a:t>
            </a:r>
          </a:p>
          <a:p>
            <a:r>
              <a:rPr lang="en-GB" sz="1600" b="1" dirty="0">
                <a:effectLst/>
                <a:latin typeface="Calibri" panose="020F0502020204030204" pitchFamily="34" charset="0"/>
                <a:ea typeface="Calibri" panose="020F0502020204030204" pitchFamily="34" charset="0"/>
              </a:rPr>
              <a:t> </a:t>
            </a:r>
            <a:endParaRPr lang="en-GB" sz="1600" b="1" dirty="0">
              <a:latin typeface="Calibri" panose="020F0502020204030204" pitchFamily="34" charset="0"/>
              <a:ea typeface="Calibri" panose="020F0502020204030204" pitchFamily="34" charset="0"/>
            </a:endParaRPr>
          </a:p>
          <a:p>
            <a:endParaRPr lang="en-GB" sz="1600" b="1" dirty="0">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3F27F92-278D-AA23-2BFE-80BE5B50C974}"/>
              </a:ext>
            </a:extLst>
          </p:cNvPr>
          <p:cNvSpPr txBox="1"/>
          <p:nvPr/>
        </p:nvSpPr>
        <p:spPr>
          <a:xfrm>
            <a:off x="762000" y="542925"/>
            <a:ext cx="9144000" cy="584775"/>
          </a:xfrm>
          <a:prstGeom prst="rect">
            <a:avLst/>
          </a:prstGeom>
          <a:noFill/>
        </p:spPr>
        <p:txBody>
          <a:bodyPr wrap="square" rtlCol="0">
            <a:spAutoFit/>
          </a:bodyPr>
          <a:lstStyle/>
          <a:p>
            <a:r>
              <a:rPr lang="en-GB" sz="3200" b="1" dirty="0"/>
              <a:t>Regulatory and Enforcement Services </a:t>
            </a:r>
          </a:p>
        </p:txBody>
      </p:sp>
    </p:spTree>
    <p:extLst>
      <p:ext uri="{BB962C8B-B14F-4D97-AF65-F5344CB8AC3E}">
        <p14:creationId xmlns:p14="http://schemas.microsoft.com/office/powerpoint/2010/main" val="108829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BF5B65-C0DD-7D93-86D2-A96459774564}"/>
              </a:ext>
            </a:extLst>
          </p:cNvPr>
          <p:cNvSpPr txBox="1"/>
          <p:nvPr/>
        </p:nvSpPr>
        <p:spPr>
          <a:xfrm>
            <a:off x="762000" y="1261825"/>
            <a:ext cx="10391775" cy="8125301"/>
          </a:xfrm>
          <a:prstGeom prst="rect">
            <a:avLst/>
          </a:prstGeom>
          <a:noFill/>
        </p:spPr>
        <p:txBody>
          <a:bodyPr wrap="square">
            <a:spAutoFit/>
          </a:bodyPr>
          <a:lstStyle/>
          <a:p>
            <a:r>
              <a:rPr lang="en-GB" sz="1600" b="1" dirty="0">
                <a:effectLst/>
                <a:latin typeface="Calibri" panose="020F0502020204030204" pitchFamily="34" charset="0"/>
                <a:ea typeface="Calibri" panose="020F0502020204030204" pitchFamily="34" charset="0"/>
              </a:rPr>
              <a:t>Planning Enforcement</a:t>
            </a:r>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The team carries out the investigation of alleged breaches of planning control including unauthorised changes of use or building development, non-compliance with plans or conditions, unlawful advertisements, works to protected trees and listed buildings.  </a:t>
            </a:r>
          </a:p>
          <a:p>
            <a:r>
              <a:rPr lang="en-GB" sz="1600" dirty="0">
                <a:effectLst/>
                <a:latin typeface="Calibri" panose="020F0502020204030204" pitchFamily="34" charset="0"/>
                <a:ea typeface="Calibri" panose="020F0502020204030204" pitchFamily="34" charset="0"/>
              </a:rPr>
              <a:t>The team is responsible for the legal compliance of the S188 register which records enforcement, stop notices and other enforcement recorded against land in the Borough. </a:t>
            </a:r>
          </a:p>
          <a:p>
            <a:endParaRPr lang="en-GB" sz="1600" dirty="0">
              <a:latin typeface="Calibri" panose="020F0502020204030204" pitchFamily="34" charset="0"/>
              <a:ea typeface="Calibri" panose="020F0502020204030204" pitchFamily="34" charset="0"/>
            </a:endParaRPr>
          </a:p>
          <a:p>
            <a:r>
              <a:rPr lang="en-GB" sz="1600" b="1" dirty="0">
                <a:effectLst/>
                <a:latin typeface="Calibri" panose="020F0502020204030204" pitchFamily="34" charset="0"/>
                <a:ea typeface="Calibri" panose="020F0502020204030204" pitchFamily="34" charset="0"/>
              </a:rPr>
              <a:t>Private Sector Housing </a:t>
            </a:r>
            <a:endParaRPr lang="en-GB" sz="1600" dirty="0">
              <a:latin typeface="Calibri" panose="020F0502020204030204" pitchFamily="34" charset="0"/>
              <a:ea typeface="Calibri" panose="020F0502020204030204" pitchFamily="34" charset="0"/>
            </a:endParaRPr>
          </a:p>
          <a:p>
            <a:r>
              <a:rPr lang="en-GB" sz="1600" dirty="0">
                <a:effectLst/>
                <a:latin typeface="Calibri" panose="020F0502020204030204" pitchFamily="34" charset="0"/>
                <a:ea typeface="Calibri" panose="020F0502020204030204" pitchFamily="34" charset="0"/>
              </a:rPr>
              <a:t>Responsible for delivering the private rented property licensing scheme ensuing homes are regulated through licensing conditions and are safe for occupation. This includes all privately rented homes under the discretionary scheme and mandatory Homes in Multiple </a:t>
            </a:r>
            <a:r>
              <a:rPr lang="en-GB" sz="1600" dirty="0">
                <a:latin typeface="Calibri" panose="020F0502020204030204" pitchFamily="34" charset="0"/>
                <a:ea typeface="Calibri" panose="020F0502020204030204" pitchFamily="34" charset="0"/>
              </a:rPr>
              <a:t>Occupation (HMO). </a:t>
            </a:r>
          </a:p>
          <a:p>
            <a:endParaRPr lang="en-GB" sz="1600" dirty="0">
              <a:effectLst/>
              <a:latin typeface="Calibri" panose="020F0502020204030204" pitchFamily="34" charset="0"/>
              <a:ea typeface="Calibri" panose="020F0502020204030204" pitchFamily="34" charset="0"/>
            </a:endParaRPr>
          </a:p>
          <a:p>
            <a:r>
              <a:rPr lang="en-GB" sz="1600" dirty="0">
                <a:latin typeface="Calibri" panose="020F0502020204030204" pitchFamily="34" charset="0"/>
                <a:ea typeface="Calibri" panose="020F0502020204030204" pitchFamily="34" charset="0"/>
              </a:rPr>
              <a:t>T</a:t>
            </a:r>
            <a:r>
              <a:rPr lang="en-GB" sz="1600" dirty="0">
                <a:effectLst/>
                <a:latin typeface="Calibri" panose="020F0502020204030204" pitchFamily="34" charset="0"/>
                <a:ea typeface="Calibri" panose="020F0502020204030204" pitchFamily="34" charset="0"/>
              </a:rPr>
              <a:t>he team responds to complaints within the PRS in relation to disrepair, illegal evictions, tenancy sustainment. </a:t>
            </a:r>
            <a:r>
              <a:rPr lang="en-GB" sz="1600" dirty="0">
                <a:latin typeface="Calibri" panose="020F0502020204030204" pitchFamily="34" charset="0"/>
                <a:ea typeface="Calibri" panose="020F0502020204030204" pitchFamily="34" charset="0"/>
              </a:rPr>
              <a:t>The service are also responsible for ensuring empty properties are brought back into use to ensure there is affordable private rented properties for residents. </a:t>
            </a:r>
          </a:p>
          <a:p>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endParaRPr lang="en-GB" sz="1600" dirty="0">
              <a:latin typeface="Calibri" panose="020F0502020204030204" pitchFamily="34" charset="0"/>
              <a:ea typeface="Calibri" panose="020F0502020204030204" pitchFamily="34" charset="0"/>
            </a:endParaRPr>
          </a:p>
          <a:p>
            <a:r>
              <a:rPr lang="en-GB" sz="1600" dirty="0">
                <a:latin typeface="Calibri" panose="020F0502020204030204" pitchFamily="34" charset="0"/>
                <a:ea typeface="Calibri" panose="020F0502020204030204" pitchFamily="34" charset="0"/>
              </a:rPr>
              <a:t> </a:t>
            </a:r>
          </a:p>
          <a:p>
            <a:r>
              <a:rPr lang="en-GB" sz="2000" b="1" dirty="0">
                <a:effectLst/>
                <a:latin typeface="Calibri" panose="020F0502020204030204" pitchFamily="34" charset="0"/>
                <a:ea typeface="Calibri" panose="020F0502020204030204" pitchFamily="34" charset="0"/>
              </a:rPr>
              <a:t> </a:t>
            </a:r>
            <a:endParaRPr lang="en-GB" sz="2000" b="1" dirty="0">
              <a:latin typeface="Calibri" panose="020F0502020204030204" pitchFamily="34" charset="0"/>
              <a:ea typeface="Calibri" panose="020F0502020204030204" pitchFamily="34" charset="0"/>
            </a:endParaRPr>
          </a:p>
          <a:p>
            <a:endParaRPr lang="en-GB" sz="2000" b="1" dirty="0">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53F27F92-278D-AA23-2BFE-80BE5B50C974}"/>
              </a:ext>
            </a:extLst>
          </p:cNvPr>
          <p:cNvSpPr txBox="1"/>
          <p:nvPr/>
        </p:nvSpPr>
        <p:spPr>
          <a:xfrm>
            <a:off x="762000" y="542925"/>
            <a:ext cx="9144000" cy="584775"/>
          </a:xfrm>
          <a:prstGeom prst="rect">
            <a:avLst/>
          </a:prstGeom>
          <a:noFill/>
        </p:spPr>
        <p:txBody>
          <a:bodyPr wrap="square" rtlCol="0">
            <a:spAutoFit/>
          </a:bodyPr>
          <a:lstStyle/>
          <a:p>
            <a:r>
              <a:rPr lang="en-GB" sz="3200" b="1" dirty="0"/>
              <a:t>Regulatory and Enforcement Services </a:t>
            </a:r>
          </a:p>
        </p:txBody>
      </p:sp>
    </p:spTree>
    <p:extLst>
      <p:ext uri="{BB962C8B-B14F-4D97-AF65-F5344CB8AC3E}">
        <p14:creationId xmlns:p14="http://schemas.microsoft.com/office/powerpoint/2010/main" val="1478531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4164</TotalTime>
  <Words>949</Words>
  <Application>Microsoft Office PowerPoint</Application>
  <PresentationFormat>Widescreen</PresentationFormat>
  <Paragraphs>102</Paragraphs>
  <Slides>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Symbol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Opie Andy</dc:creator>
  <cp:lastModifiedBy>Kanji Julia</cp:lastModifiedBy>
  <cp:revision>6</cp:revision>
  <dcterms:created xsi:type="dcterms:W3CDTF">2022-05-20T12:43:11Z</dcterms:created>
  <dcterms:modified xsi:type="dcterms:W3CDTF">2023-01-10T17:04:21Z</dcterms:modified>
</cp:coreProperties>
</file>