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0" r:id="rId5"/>
  </p:sldMasterIdLst>
  <p:notesMasterIdLst>
    <p:notesMasterId r:id="rId18"/>
  </p:notesMasterIdLst>
  <p:sldIdLst>
    <p:sldId id="302" r:id="rId6"/>
    <p:sldId id="268" r:id="rId7"/>
    <p:sldId id="838839814" r:id="rId8"/>
    <p:sldId id="838839815" r:id="rId9"/>
    <p:sldId id="838839808" r:id="rId10"/>
    <p:sldId id="293" r:id="rId11"/>
    <p:sldId id="260" r:id="rId12"/>
    <p:sldId id="838839811" r:id="rId13"/>
    <p:sldId id="838839813" r:id="rId14"/>
    <p:sldId id="263" r:id="rId15"/>
    <p:sldId id="279" r:id="rId16"/>
    <p:sldId id="8388398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ED9A3B-35D5-4B8C-7EE0-A9FD7FFA57AF}" name="Leaman Jane" initials="LJ" userId="S::jleaman@lbbd.gov.uk::fe7c78f6-c344-4742-afc8-22bfff72364d" providerId="AD"/>
  <p188:author id="{F423ABAE-1756-61BF-2262-D4774E359629}" name="Waithe Jess" initials="WJ" userId="S::JWaithe@lbbd.gov.uk::2327c9fe-7aa0-4654-af77-fff22321aa79" providerId="AD"/>
  <p188:author id="{B1C84EAF-EFFC-19A8-684D-8820606BFBEF}" name="Leaman Jane" initials="LJ" userId="S::JLeaman@lbbd.gov.uk::fe7c78f6-c344-4742-afc8-22bfff72364d" providerId="AD"/>
  <p188:author id="{0BD452B0-7044-746A-8042-CA1F1B136B2E}" name="Waithe Jess" initials="WJ" userId="S::jwaithe@lbbd.gov.uk::2327c9fe-7aa0-4654-af77-fff22321aa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97FC3-DFBC-478B-BFCC-DBCA58C16CD5}" v="113" dt="2022-06-09T15:21:45.233"/>
    <p1510:client id="{196ACA43-1EDB-4D0C-9897-1ABF61A9E9CB}" v="1" dt="2022-06-10T10:12:08.049"/>
    <p1510:client id="{2360092E-02AD-4BF1-B87D-E4462968A9DB}" v="13" dt="2022-06-09T14:41:23.830"/>
    <p1510:client id="{62F8D505-5C59-4080-9BA4-3113A89E1E0E}" v="90" dt="2022-06-10T11:30:42.581"/>
    <p1510:client id="{7E3B26E4-E44A-4858-8F26-F2C22D099FF3}" v="222" dt="2022-06-10T14:22:13.876"/>
    <p1510:client id="{879DE622-AAA0-4949-A5AB-ADD2B877CC5C}" v="4" dt="2022-06-10T08:03:38.150"/>
    <p1510:client id="{904F550B-91EB-410B-8313-64F13563FE7B}" v="7" dt="2022-06-10T13:10:16.645"/>
    <p1510:client id="{C3FAE0BB-42B7-41F7-AAB9-C93094D2B112}" v="13" dt="2022-06-10T14:20:32.353"/>
    <p1510:client id="{D35D5444-DAB0-4755-91D3-13E8E3D0BAFC}" v="2" dt="2022-06-09T15:16:38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66730-A879-4AB7-AB1D-E7F72A96196E}" type="datetimeFigureOut">
              <a:rPr lang="en-GB" smtClean="0"/>
              <a:t>14/06/22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C534-2632-4585-9F77-D2F0F010A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3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FD366-66F5-40CB-A0EA-7502B174EE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3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>
                <a:solidFill>
                  <a:srgbClr val="000000"/>
                </a:solidFill>
                <a:effectLst/>
              </a:rPr>
              <a:t>Subsidiarity remains the key principle for the ICS, with planning decisions made as close to the local community as possible </a:t>
            </a:r>
            <a:r>
              <a:rPr lang="en-GB" sz="1200" b="1" i="1">
                <a:solidFill>
                  <a:srgbClr val="000000"/>
                </a:solidFill>
              </a:rPr>
              <a:t>and at a larger scale where there are demonstrable benefits or where co-ordination across places adds value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6C534-2632-4585-9F77-D2F0F010AA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9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D7CD4-4F36-424C-A110-8AFDE17AD3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49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6C534-2632-4585-9F77-D2F0F010AAD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3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A5C-B48E-364B-B980-005570D6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0270-DE15-3A42-825B-D093E69FB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4524-46A2-6C4F-8DCB-0AFC51A6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FFB90-53C2-8143-AF58-29B7B16E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870C-2BD0-704B-B0ED-B442243F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D262-9D89-AF4D-9394-6A93166F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0CC3-A5E3-5B4C-A811-FB1086001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5927B-D045-4546-B3EA-D1560321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C3218-CB18-794D-B751-637FB71D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D5128-3262-A344-9C85-0B04C992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7059F-C509-CA45-893D-13A929BD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A5C-B48E-364B-B980-005570D6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0270-DE15-3A42-825B-D093E69FB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4524-46A2-6C4F-8DCB-0AFC51A6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FFB90-53C2-8143-AF58-29B7B16E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870C-2BD0-704B-B0ED-B442243F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D262-9D89-AF4D-9394-6A93166F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0CC3-A5E3-5B4C-A811-FB1086001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5927B-D045-4546-B3EA-D1560321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C3218-CB18-794D-B751-637FB71D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7F8C4-0E72-EF48-941A-47ACB6CB0FE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D5128-3262-A344-9C85-0B04C992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7059F-C509-CA45-893D-13A929BD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5EB9C-E135-2C45-B1E4-12A92EC21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9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1D07F-C3F3-1C4E-A47E-B2447B1F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1E015-C3EA-454D-B966-40C1CB0D2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551EA-79D6-704A-AECE-5DA9C0310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0329-F01A-4246-8CDA-5537E6B937B3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D72B6-96BC-EC4F-A804-3F14840A4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07BD-EE09-E847-84A8-318A2A82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D2C1-71BB-A242-A3AF-1409621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571BE-2662-E345-993E-6F56D82F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D5500-00B1-B542-B4E8-49B978667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1D1ED-8064-2548-8E4C-0F7A6B47AA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169" y="5826760"/>
            <a:ext cx="11533605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C023-ABBB-41C0-9216-4C324A76AAF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7421" y="1514180"/>
            <a:ext cx="6848081" cy="1331965"/>
          </a:xfrm>
        </p:spPr>
        <p:txBody>
          <a:bodyPr>
            <a:normAutofit fontScale="90000"/>
          </a:bodyPr>
          <a:lstStyle/>
          <a:p>
            <a:br>
              <a:rPr lang="en-GB" b="1">
                <a:latin typeface="+mn-lt"/>
              </a:rPr>
            </a:br>
            <a:br>
              <a:rPr lang="en-GB" b="1">
                <a:latin typeface="+mn-lt"/>
              </a:rPr>
            </a:br>
            <a:br>
              <a:rPr lang="en-GB" b="1">
                <a:latin typeface="+mn-lt"/>
              </a:rPr>
            </a:br>
            <a:br>
              <a:rPr lang="en-GB" b="1">
                <a:latin typeface="+mn-lt"/>
              </a:rPr>
            </a:br>
            <a:r>
              <a:rPr lang="en-GB" sz="4000" b="1">
                <a:solidFill>
                  <a:schemeClr val="bg1"/>
                </a:solidFill>
              </a:rPr>
              <a:t>INTEGRATED CARE SYSTEM AND BOROUGH PARTNERSHIP PROPOSALS AND GOVERNANCE</a:t>
            </a:r>
            <a:br>
              <a:rPr lang="en-GB" b="1"/>
            </a:br>
            <a:r>
              <a:rPr lang="en-GB" b="1"/>
              <a:t>June 2022</a:t>
            </a:r>
            <a:br>
              <a:rPr lang="en-GB" b="1"/>
            </a:br>
            <a:br>
              <a:rPr lang="en-GB" sz="2200" b="1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GB" sz="2200" b="1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GB" sz="2200" b="1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GB" sz="2200" b="1">
                <a:latin typeface="Arial"/>
                <a:cs typeface="Arial"/>
              </a:rPr>
            </a:br>
            <a:endParaRPr lang="en-GB" sz="22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06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89119B97-8AEC-458D-B6E8-F592023290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F74FFCB-BB82-48DF-936B-5EAACEA9E3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091B495-49A3-45C4-B70D-81686D183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115212"/>
              </p:ext>
            </p:extLst>
          </p:nvPr>
        </p:nvGraphicFramePr>
        <p:xfrm>
          <a:off x="273996" y="68094"/>
          <a:ext cx="11644008" cy="657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466">
                  <a:extLst>
                    <a:ext uri="{9D8B030D-6E8A-4147-A177-3AD203B41FA5}">
                      <a16:colId xmlns:a16="http://schemas.microsoft.com/office/drawing/2014/main" val="776681473"/>
                    </a:ext>
                  </a:extLst>
                </a:gridCol>
                <a:gridCol w="4659542">
                  <a:extLst>
                    <a:ext uri="{9D8B030D-6E8A-4147-A177-3AD203B41FA5}">
                      <a16:colId xmlns:a16="http://schemas.microsoft.com/office/drawing/2014/main" val="1573156306"/>
                    </a:ext>
                  </a:extLst>
                </a:gridCol>
              </a:tblGrid>
              <a:tr h="358807">
                <a:tc>
                  <a:txBody>
                    <a:bodyPr/>
                    <a:lstStyle/>
                    <a:p>
                      <a:r>
                        <a:rPr lang="en-GB"/>
                        <a:t>Partnership Board (TBC)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ICB Place Committee (TBC)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857424"/>
                  </a:ext>
                </a:extLst>
              </a:tr>
              <a:tr h="6207363">
                <a:tc>
                  <a:txBody>
                    <a:bodyPr/>
                    <a:lstStyle/>
                    <a:p>
                      <a:r>
                        <a:rPr lang="en-GB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LBBD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Elective Member </a:t>
                      </a:r>
                      <a:r>
                        <a:rPr lang="en-GB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(Joint Chair)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LBBD CEO (ex officeo)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Strategic Director Children and Adults (DAS &amp; DSCS)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Director of Public Health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Director of Community Solutions 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Operational Director Adult’s Care and Support </a:t>
                      </a:r>
                    </a:p>
                    <a:p>
                      <a:endParaRPr lang="en-GB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ICB</a:t>
                      </a:r>
                      <a:endParaRPr lang="en-GB" sz="1200" b="1" i="0" u="none" strike="noStrike">
                        <a:effectLst/>
                        <a:latin typeface="+mn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Director of Place</a:t>
                      </a: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Director of Delivery?</a:t>
                      </a:r>
                      <a:endParaRPr lang="en-GB" sz="1200" b="0" i="0" u="none" strike="noStrike">
                        <a:effectLst/>
                        <a:latin typeface="+mn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Clinical Director </a:t>
                      </a:r>
                      <a:r>
                        <a:rPr lang="en-GB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(Joint Chair)</a:t>
                      </a:r>
                      <a:endParaRPr lang="en-GB" sz="1200" b="1" i="0" u="none" strike="noStrike">
                        <a:effectLst/>
                        <a:latin typeface="+mn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Finance Director</a:t>
                      </a: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Primary Care Development Lead</a:t>
                      </a:r>
                      <a:endParaRPr lang="en-GB" sz="1200" b="0" i="0" u="none" strike="noStrike">
                        <a:effectLst/>
                        <a:latin typeface="+mn-lt"/>
                        <a:cs typeface="Calibri"/>
                      </a:endParaRPr>
                    </a:p>
                    <a:p>
                      <a:endParaRPr lang="en-GB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NHS Trusts</a:t>
                      </a:r>
                      <a:endParaRPr lang="en-GB" sz="1200" b="1" i="0" u="none" strike="noStrike">
                        <a:effectLst/>
                        <a:latin typeface="+mn-lt"/>
                        <a:cs typeface="Calibri"/>
                      </a:endParaRP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Integrated Care Director - NELFT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of Strategy &amp; Partnerships - BHRUT </a:t>
                      </a:r>
                    </a:p>
                    <a:p>
                      <a:endParaRPr lang="en-GB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Primary Care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Chief Operating Officer, Together First- Barking &amp; Dagenham GP Federation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Primary Care Network Director - North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Primary Care Network Director – North West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Primary Care Network Director – West One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Primary Care Network Director – New West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Primary Care Network Director - East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Primary Care Network Director – East One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NEL Pharmaceutical Committee </a:t>
                      </a:r>
                    </a:p>
                    <a:p>
                      <a:endParaRPr lang="en-GB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Voluntary Sector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BD Collective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Healthwatch</a:t>
                      </a:r>
                    </a:p>
                    <a:p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X 1 another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LBBD</a:t>
                      </a:r>
                      <a:endParaRPr lang="en-GB" sz="1400" b="1" i="0" u="none" strike="noStrike"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Elected member </a:t>
                      </a:r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(Joint Chair)</a:t>
                      </a: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Strategic Director Children and Adults</a:t>
                      </a:r>
                      <a:endParaRPr lang="en-GB" sz="1400" b="0" i="0" u="none" strike="noStrike">
                        <a:effectLst/>
                        <a:latin typeface="+mj-lt"/>
                        <a:cs typeface="Calibri"/>
                      </a:endParaRPr>
                    </a:p>
                    <a:p>
                      <a:pPr marL="0" lvl="0" indent="0" algn="l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Director of Public Health</a:t>
                      </a:r>
                      <a:endParaRPr lang="en-GB" sz="1400" b="0" i="0" u="none" strike="noStrike"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CEO</a:t>
                      </a:r>
                      <a:endParaRPr lang="en-GB" sz="1400" b="0" i="0" u="none" strike="noStrike"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400" b="1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ICB</a:t>
                      </a:r>
                      <a:endParaRPr lang="en-GB" sz="14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System lead (Director of Place)</a:t>
                      </a:r>
                      <a:endParaRPr lang="en-GB" sz="1400" b="0" i="0" u="none" strike="noStrike"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Clinical Director </a:t>
                      </a:r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(Joint Chair)</a:t>
                      </a:r>
                      <a:endParaRPr lang="en-GB" sz="1400" b="1" i="0" u="none" strike="noStrike"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Finance Director</a:t>
                      </a:r>
                      <a:endParaRPr lang="en-GB" sz="1400" b="0" i="0" u="none" strike="noStrike"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400" b="0" i="0" u="sng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NHS Trusts</a:t>
                      </a:r>
                      <a:endParaRPr lang="en-GB" sz="1400" b="1" i="0" u="none" strike="noStrike"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/>
                        </a:rPr>
                        <a:t>Director of BHRUT</a:t>
                      </a: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/>
                        </a:rPr>
                        <a:t>Director of NELFT</a:t>
                      </a: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400" b="0" i="0" u="none" strike="noStrike"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Primary care</a:t>
                      </a:r>
                      <a:endParaRPr lang="en-GB" sz="1400" b="1" i="0" u="none" strike="noStrike"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GP provider/PCN representative </a:t>
                      </a:r>
                      <a:endParaRPr lang="en-GB" sz="1400" b="0" i="0" u="none" strike="noStrike"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Primary care development lead</a:t>
                      </a:r>
                      <a:endParaRPr lang="en-GB" sz="1400" b="0" i="0" u="none" strike="noStrike"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GB" sz="1400" b="1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Voluntary Sector</a:t>
                      </a: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/>
                        </a:rPr>
                        <a:t>BD </a:t>
                      </a: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/>
                        </a:rPr>
                        <a:t>Collective /Voluntary sector</a:t>
                      </a:r>
                    </a:p>
                    <a:p>
                      <a:pPr marL="0" indent="0" algn="l" rtl="0" eaLnBrk="1" fontAlgn="t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Calibri"/>
                        </a:rPr>
                        <a:t>Healthwatch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6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83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55" y="183045"/>
            <a:ext cx="10515600" cy="1325563"/>
          </a:xfrm>
        </p:spPr>
        <p:txBody>
          <a:bodyPr anchor="t">
            <a:noAutofit/>
          </a:bodyPr>
          <a:lstStyle/>
          <a:p>
            <a:r>
              <a:rPr lang="en-GB" sz="3600"/>
              <a:t>Place Leadership Model for NEL</a:t>
            </a:r>
            <a:br>
              <a:rPr lang="en-GB" sz="3600"/>
            </a:br>
            <a:endParaRPr lang="en-GB" sz="3600"/>
          </a:p>
        </p:txBody>
      </p:sp>
      <p:sp>
        <p:nvSpPr>
          <p:cNvPr id="18" name="Rectangle 17"/>
          <p:cNvSpPr/>
          <p:nvPr/>
        </p:nvSpPr>
        <p:spPr>
          <a:xfrm>
            <a:off x="478255" y="1514562"/>
            <a:ext cx="3571408" cy="936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</a:rPr>
              <a:t>The role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a prominent and accessible leader convening partners around a common agenda, holding overall accountability for delivery at place and ensuring full co-production with residents and service users</a:t>
            </a:r>
          </a:p>
          <a:p>
            <a:pPr>
              <a:spcAft>
                <a:spcPts val="200"/>
              </a:spcAft>
            </a:pPr>
            <a:endParaRPr lang="en-GB" sz="110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255" y="5562003"/>
            <a:ext cx="3571408" cy="9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00"/>
              </a:spcAft>
            </a:pPr>
            <a:r>
              <a:rPr lang="en-GB" sz="1100" b="1" i="1">
                <a:solidFill>
                  <a:schemeClr val="tx1"/>
                </a:solidFill>
              </a:rPr>
              <a:t>Current equivalent or closest-fit roles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the HUH CEO role in City and Hackney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place-based partnership chairs (including GPs, local authority officers, councillors, and an independent chair)</a:t>
            </a:r>
          </a:p>
          <a:p>
            <a:pPr>
              <a:spcAft>
                <a:spcPts val="200"/>
              </a:spcAft>
            </a:pPr>
            <a:endParaRPr lang="en-GB" sz="110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endParaRPr lang="en-GB" sz="110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endParaRPr lang="en-GB" sz="110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255" y="2532709"/>
            <a:ext cx="3571408" cy="17093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</a:rPr>
              <a:t>What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building local relationships and developing mutually accountable ways of working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leading local oversight and collective peer challenge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arbitrating and resolving local issues and tensions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facilitating shared decision-making by chairing the place-based partnership and ICB place committee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represents place at key ICS forums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255" y="4324221"/>
            <a:ext cx="3571408" cy="115563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</a:rPr>
              <a:t>Who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an individual already closely involved in the leadership and delivery of health and care in the place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selected by partners, including the ICB, in line with a common role and person specification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9863" y="5562002"/>
            <a:ext cx="3571200" cy="9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00"/>
              </a:spcAft>
            </a:pPr>
            <a:r>
              <a:rPr lang="en-GB" sz="1100" b="1" i="1">
                <a:solidFill>
                  <a:schemeClr val="tx1"/>
                </a:solidFill>
              </a:rPr>
              <a:t>Current equivalent or closest-fit roles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C&amp;H – director of delivery development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TNW – directors of delivery and directors of integrated commissioning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BHR – CCG lead borough directors</a:t>
            </a:r>
            <a:endParaRPr lang="en-GB" sz="1100" b="1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endParaRPr lang="en-GB" sz="1100" b="1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endParaRPr lang="en-GB" sz="1100" b="1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09863" y="2517154"/>
            <a:ext cx="3571200" cy="17093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</a:rPr>
              <a:t>What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leading co-production and joint delivery of the place plan, across residents, service users, and partners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leading integrated place teams delivering work on behalf of the partnership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holding accountability for partner functions delegated to place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reporting in a matrix arrangement to the place partnership lead and into the council(s) and ICB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09863" y="4324221"/>
            <a:ext cx="3571200" cy="115563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</a:rPr>
              <a:t>Who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appointed by panels of resident representatives and partners, including the ICB, to a locally tailored role and person specification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jointly employed by councils and ICB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10019" y="1524029"/>
            <a:ext cx="3571200" cy="936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</a:rPr>
              <a:t>The role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a full-time dedicated and senior delivery role working with and on behalf of residents, service users, and partners</a:t>
            </a:r>
          </a:p>
          <a:p>
            <a:pPr>
              <a:spcAft>
                <a:spcPts val="200"/>
              </a:spcAft>
            </a:pPr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41470" y="1524029"/>
            <a:ext cx="3571407" cy="500997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Each place already has a structure of clinical and care professional leadership, provided principally through:</a:t>
            </a:r>
          </a:p>
          <a:p>
            <a:pPr marL="349250" lvl="1" indent="-1714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sz="1100">
                <a:solidFill>
                  <a:schemeClr val="tx1"/>
                </a:solidFill>
              </a:rPr>
              <a:t>statutory leadership roles:</a:t>
            </a:r>
            <a:r>
              <a:rPr lang="en-GB" sz="1100" b="1">
                <a:solidFill>
                  <a:schemeClr val="tx1"/>
                </a:solidFill>
              </a:rPr>
              <a:t> directors of public health</a:t>
            </a:r>
            <a:r>
              <a:rPr lang="en-GB" sz="1100">
                <a:solidFill>
                  <a:schemeClr val="tx1"/>
                </a:solidFill>
              </a:rPr>
              <a:t>, </a:t>
            </a:r>
            <a:r>
              <a:rPr lang="en-GB" sz="1100" b="1">
                <a:solidFill>
                  <a:schemeClr val="tx1"/>
                </a:solidFill>
              </a:rPr>
              <a:t>directors of adult social care</a:t>
            </a:r>
            <a:r>
              <a:rPr lang="en-GB" sz="1100">
                <a:solidFill>
                  <a:schemeClr val="tx1"/>
                </a:solidFill>
              </a:rPr>
              <a:t>, and </a:t>
            </a:r>
            <a:r>
              <a:rPr lang="en-GB" sz="1100" b="1">
                <a:solidFill>
                  <a:schemeClr val="tx1"/>
                </a:solidFill>
              </a:rPr>
              <a:t>directors of children’s services</a:t>
            </a:r>
            <a:r>
              <a:rPr lang="en-GB" sz="1100">
                <a:solidFill>
                  <a:schemeClr val="tx1"/>
                </a:solidFill>
              </a:rPr>
              <a:t>; and</a:t>
            </a:r>
          </a:p>
          <a:p>
            <a:pPr marL="349250" lvl="1" indent="-1714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sz="1100">
                <a:solidFill>
                  <a:schemeClr val="tx1"/>
                </a:solidFill>
              </a:rPr>
              <a:t>professional leadership roles: including </a:t>
            </a:r>
            <a:r>
              <a:rPr lang="en-GB" sz="1100" b="1">
                <a:solidFill>
                  <a:schemeClr val="tx1"/>
                </a:solidFill>
              </a:rPr>
              <a:t>social work professional leads</a:t>
            </a:r>
            <a:r>
              <a:rPr lang="en-GB" sz="1100">
                <a:solidFill>
                  <a:schemeClr val="tx1"/>
                </a:solidFill>
              </a:rPr>
              <a:t>, </a:t>
            </a:r>
            <a:r>
              <a:rPr lang="en-GB" sz="1100" b="1">
                <a:solidFill>
                  <a:schemeClr val="tx1"/>
                </a:solidFill>
              </a:rPr>
              <a:t>PCN clinical directors</a:t>
            </a:r>
            <a:r>
              <a:rPr lang="en-GB" sz="1100">
                <a:solidFill>
                  <a:schemeClr val="tx1"/>
                </a:solidFill>
              </a:rPr>
              <a:t>, and </a:t>
            </a:r>
            <a:r>
              <a:rPr lang="en-GB" sz="1100" b="1">
                <a:solidFill>
                  <a:schemeClr val="tx1"/>
                </a:solidFill>
              </a:rPr>
              <a:t>trust medical directors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Additionally, a place </a:t>
            </a:r>
            <a:r>
              <a:rPr lang="en-GB" sz="1100" b="1">
                <a:solidFill>
                  <a:schemeClr val="tx1"/>
                </a:solidFill>
              </a:rPr>
              <a:t>clinical director </a:t>
            </a:r>
            <a:r>
              <a:rPr lang="en-GB" sz="1100">
                <a:solidFill>
                  <a:schemeClr val="tx1"/>
                </a:solidFill>
              </a:rPr>
              <a:t>role is being co-designed as part of the ICS’s clinical and care professional leadership work theme and provisionally covers support to overall:</a:t>
            </a:r>
          </a:p>
          <a:p>
            <a:pPr marL="357188" lvl="1" indent="-179388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sz="1100">
                <a:solidFill>
                  <a:schemeClr val="tx1"/>
                </a:solidFill>
              </a:rPr>
              <a:t>co-ordination of clinical and care professional leadership into the place-based partnership; </a:t>
            </a:r>
          </a:p>
          <a:p>
            <a:pPr marL="357188" lvl="1" indent="-179388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sz="1100">
                <a:solidFill>
                  <a:schemeClr val="tx1"/>
                </a:solidFill>
              </a:rPr>
              <a:t>facilitation of clinical and care professional engagement in support of local transformation and quality priorities; and</a:t>
            </a:r>
          </a:p>
          <a:p>
            <a:pPr marL="357188" lvl="1" indent="-179388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sz="1100">
                <a:solidFill>
                  <a:schemeClr val="tx1"/>
                </a:solidFill>
              </a:rPr>
              <a:t>ensuring local clinical and care professional input to NEL-wide strategies</a:t>
            </a:r>
          </a:p>
          <a:p>
            <a:pPr marL="177800" lvl="1" indent="-1778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The ICS-wide work also provides for:</a:t>
            </a:r>
            <a:endParaRPr lang="en-GB" sz="1100" b="1">
              <a:solidFill>
                <a:schemeClr val="tx1"/>
              </a:solidFill>
            </a:endParaRPr>
          </a:p>
          <a:p>
            <a:pPr marL="357188" lvl="1" indent="-179388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sz="1100">
                <a:solidFill>
                  <a:schemeClr val="tx1"/>
                </a:solidFill>
              </a:rPr>
              <a:t>a </a:t>
            </a:r>
            <a:r>
              <a:rPr lang="en-GB" sz="1100" b="1">
                <a:solidFill>
                  <a:schemeClr val="tx1"/>
                </a:solidFill>
              </a:rPr>
              <a:t>clinical responsible officer for primary care development </a:t>
            </a:r>
            <a:r>
              <a:rPr lang="en-GB" sz="1100">
                <a:solidFill>
                  <a:schemeClr val="tx1"/>
                </a:solidFill>
              </a:rPr>
              <a:t>in each place; and</a:t>
            </a:r>
          </a:p>
          <a:p>
            <a:pPr marL="357188" lvl="1" indent="-179388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GB" sz="1100" b="1">
                <a:solidFill>
                  <a:schemeClr val="tx1"/>
                </a:solidFill>
              </a:rPr>
              <a:t>pathway leadership roles</a:t>
            </a:r>
            <a:r>
              <a:rPr lang="en-GB" sz="1100">
                <a:solidFill>
                  <a:schemeClr val="tx1"/>
                </a:solidFill>
              </a:rPr>
              <a:t>, to be determined in each place according to local priorities</a:t>
            </a:r>
            <a:r>
              <a:rPr lang="en-GB" sz="1100" b="1">
                <a:solidFill>
                  <a:schemeClr val="tx1"/>
                </a:solidFill>
              </a:rPr>
              <a:t>	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8255" y="1096644"/>
            <a:ext cx="11034519" cy="335771"/>
            <a:chOff x="925727" y="1410478"/>
            <a:chExt cx="11034519" cy="335771"/>
          </a:xfrm>
        </p:grpSpPr>
        <p:sp>
          <p:nvSpPr>
            <p:cNvPr id="13" name="Rectangle 12"/>
            <p:cNvSpPr/>
            <p:nvPr/>
          </p:nvSpPr>
          <p:spPr>
            <a:xfrm>
              <a:off x="4657491" y="1410478"/>
              <a:ext cx="3571200" cy="3357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300"/>
                </a:spcAft>
              </a:pPr>
              <a:r>
                <a:rPr lang="en-GB" sz="1200" b="1"/>
                <a:t>Place delivery director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89046" y="1410478"/>
              <a:ext cx="3571200" cy="3357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300"/>
                </a:spcAft>
              </a:pPr>
              <a:r>
                <a:rPr lang="en-GB" sz="1200" b="1"/>
                <a:t>Clinical and care professional leadership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5727" y="1410478"/>
              <a:ext cx="3571408" cy="3357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300"/>
                </a:spcAft>
              </a:pPr>
              <a:r>
                <a:rPr lang="en-GB" sz="1200" b="1"/>
                <a:t>Place partnership lead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49663" y="806471"/>
            <a:ext cx="7607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100" i="1">
                <a:latin typeface="Arial" panose="020B0604020202020204" pitchFamily="34" charset="0"/>
                <a:ea typeface="Calibri" panose="020F0502020204030204" pitchFamily="34" charset="0"/>
              </a:rPr>
              <a:t>Collective leadership towards a clear set of local </a:t>
            </a:r>
            <a:r>
              <a:rPr lang="en-GB" sz="1100" b="1" i="1">
                <a:latin typeface="Arial" panose="020B0604020202020204" pitchFamily="34" charset="0"/>
                <a:ea typeface="Calibri" panose="020F0502020204030204" pitchFamily="34" charset="0"/>
              </a:rPr>
              <a:t>outcomes </a:t>
            </a:r>
            <a:r>
              <a:rPr lang="en-GB" sz="1100" i="1">
                <a:latin typeface="Arial" panose="020B0604020202020204" pitchFamily="34" charset="0"/>
                <a:ea typeface="Calibri" panose="020F0502020204030204" pitchFamily="34" charset="0"/>
              </a:rPr>
              <a:t>that each place-based partnership is seeking to achieve</a:t>
            </a:r>
            <a:endParaRPr lang="en-GB" sz="1100" i="1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0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898F-F88A-4908-8C35-190CBB8D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07204"/>
            <a:ext cx="9122664" cy="557871"/>
          </a:xfrm>
        </p:spPr>
        <p:txBody>
          <a:bodyPr>
            <a:noAutofit/>
          </a:bodyPr>
          <a:lstStyle/>
          <a:p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Key Milestones (TBC)</a:t>
            </a:r>
            <a:endParaRPr lang="en-GB" sz="3600" b="1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4C32-DB97-4381-BD90-CE191B14F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6" y="972573"/>
            <a:ext cx="5181600" cy="52628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1400" b="1">
                <a:latin typeface="Arial"/>
                <a:cs typeface="Times New Roman"/>
              </a:rPr>
              <a:t>June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Establishment of the ICB Subcommittee and Partnership Board agreed at HWB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Joint Strategic Needs Assessment refresh published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400">
                <a:latin typeface="Arial"/>
                <a:cs typeface="Times New Roman"/>
              </a:rPr>
              <a:t>Recruitment to ICB Place lead roles: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Clinical/Care Director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Place Lead role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NEL Clinical and Care Professional Leadership roles</a:t>
            </a:r>
            <a:endParaRPr lang="en-GB" sz="1400"/>
          </a:p>
          <a:p>
            <a:pPr marL="1143000" lvl="1"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System lead (Director of Place)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Clinical Director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Finance Director</a:t>
            </a:r>
          </a:p>
          <a:p>
            <a:pPr>
              <a:lnSpc>
                <a:spcPct val="107000"/>
              </a:lnSpc>
            </a:pPr>
            <a:r>
              <a:rPr lang="en-GB" sz="1400">
                <a:latin typeface="Arial"/>
                <a:cs typeface="Calibri"/>
              </a:rPr>
              <a:t>Development of ‘Joint Partnership Office’ and appointment to Borough Partnership development and support roles: </a:t>
            </a:r>
            <a:endParaRPr lang="en-GB" sz="1400">
              <a:latin typeface="Arial"/>
              <a:ea typeface="+mn-lt"/>
              <a:cs typeface="+mn-lt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GB" sz="1400">
                <a:latin typeface="Arial"/>
                <a:cs typeface="Calibri"/>
              </a:rPr>
              <a:t>Head of Borough Partnerships Planning and Delivery</a:t>
            </a:r>
            <a:endParaRPr lang="en-US" sz="1400">
              <a:latin typeface="Arial"/>
              <a:ea typeface="+mn-lt"/>
              <a:cs typeface="+mn-lt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n-GB" sz="1400">
                <a:latin typeface="Arial"/>
                <a:cs typeface="Calibri"/>
              </a:rPr>
              <a:t>Borough Partnership Business Manager</a:t>
            </a:r>
            <a:endParaRPr lang="en-GB" sz="1400">
              <a:latin typeface="Arial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1400" b="1">
                <a:latin typeface="Arial"/>
                <a:cs typeface="Times New Roman"/>
              </a:rPr>
              <a:t>July 2022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Place Lead role agreed by NEL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ICB and Partnership Board arrangements agreed by NEL​ </a:t>
            </a:r>
            <a:r>
              <a:rPr lang="en-US" sz="1400">
                <a:latin typeface="Arial"/>
                <a:cs typeface="Times New Roman"/>
              </a:rPr>
              <a:t>​</a:t>
            </a:r>
            <a:endParaRPr lang="en-GB" sz="1400">
              <a:latin typeface="Arial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9 month shadow arrangement for the Place Based Partnership begins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/>
                <a:cs typeface="Times New Roman"/>
              </a:rPr>
              <a:t>Population Health Management Pilot ends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b="1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02C733-CD2E-42AC-9C57-43F5234C1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5162" y="759022"/>
            <a:ext cx="5257521" cy="52628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December 2022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Clinical Care and Leadership Model agreed &amp; recruited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April 2023</a:t>
            </a:r>
            <a:endParaRPr lang="en-GB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Formalisation of Place Based Partnership </a:t>
            </a:r>
            <a:r>
              <a:rPr lang="en-GB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ICB arrangements</a:t>
            </a:r>
            <a:endParaRPr lang="en-GB" sz="1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Publication of the Health and Wellbeing Strategy and Plan at Place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New Joint Strategic Needs Assessment published</a:t>
            </a:r>
            <a:endParaRPr lang="en-GB" sz="1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br>
              <a:rPr lang="en-GB" sz="1400" b="1">
                <a:latin typeface="Arial"/>
                <a:ea typeface="Calibri" panose="020F0502020204030204" pitchFamily="34" charset="0"/>
                <a:cs typeface="Times New Roman"/>
              </a:rPr>
            </a:br>
            <a:endParaRPr lang="en-GB" sz="1400">
              <a:effectLst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5B4D3-6923-C4DD-8BF6-5579AF1B96ED}"/>
              </a:ext>
            </a:extLst>
          </p:cNvPr>
          <p:cNvSpPr txBox="1"/>
          <p:nvPr/>
        </p:nvSpPr>
        <p:spPr>
          <a:xfrm>
            <a:off x="6096000" y="3390450"/>
            <a:ext cx="5431277" cy="2180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GB" sz="1400" b="1">
                <a:latin typeface="Arial"/>
                <a:ea typeface="Calibri" panose="020F0502020204030204" pitchFamily="34" charset="0"/>
                <a:cs typeface="Times New Roman"/>
              </a:rPr>
              <a:t>Still to be confirmed: 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ea typeface="Calibri" panose="020F0502020204030204" pitchFamily="34" charset="0"/>
                <a:cs typeface="Times New Roman"/>
              </a:rPr>
              <a:t>Place Leader nomination process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ea typeface="Calibri" panose="020F0502020204030204" pitchFamily="34" charset="0"/>
                <a:cs typeface="Times New Roman"/>
              </a:rPr>
              <a:t>Sub groups: CYP; Adults; Quality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ea typeface="Calibri" panose="020F0502020204030204" pitchFamily="34" charset="0"/>
                <a:cs typeface="Times New Roman"/>
              </a:rPr>
              <a:t>Delivery functions e.g.: </a:t>
            </a:r>
            <a:r>
              <a:rPr lang="en-GB" sz="1400">
                <a:effectLst/>
                <a:latin typeface="Arial"/>
                <a:ea typeface="Calibri" panose="020F0502020204030204" pitchFamily="34" charset="0"/>
                <a:cs typeface="Times New Roman"/>
              </a:rPr>
              <a:t>Inte</a:t>
            </a:r>
            <a:r>
              <a:rPr lang="en-GB" sz="1400">
                <a:latin typeface="Arial"/>
                <a:ea typeface="Calibri" panose="020F0502020204030204" pitchFamily="34" charset="0"/>
                <a:cs typeface="Times New Roman"/>
              </a:rPr>
              <a:t>grated Partnership Office; Executive Group; Ex CCG functions – finance, contracting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>
                <a:latin typeface="Arial"/>
                <a:ea typeface="Calibri" panose="020F0502020204030204" pitchFamily="34" charset="0"/>
                <a:cs typeface="Times New Roman"/>
              </a:rPr>
              <a:t>Relationships with BHR TB, NEL TBs, Provider Collaborative </a:t>
            </a:r>
          </a:p>
          <a:p>
            <a:pPr>
              <a:lnSpc>
                <a:spcPct val="107000"/>
              </a:lnSpc>
            </a:pPr>
            <a:endParaRPr lang="en-GB" sz="140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400">
              <a:latin typeface="Arial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GB" sz="1600">
              <a:latin typeface="Arial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171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89119B97-8AEC-458D-B6E8-F592023290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F74FFCB-BB82-48DF-936B-5EAACEA9E3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80ECD-D315-4CB7-B76E-B24958E13875}"/>
              </a:ext>
            </a:extLst>
          </p:cNvPr>
          <p:cNvSpPr txBox="1"/>
          <p:nvPr/>
        </p:nvSpPr>
        <p:spPr>
          <a:xfrm>
            <a:off x="359923" y="81020"/>
            <a:ext cx="816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Background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9CE122-D620-4F14-9A80-E4133C69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05" y="979319"/>
            <a:ext cx="10515600" cy="385508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6400" b="1">
                <a:ea typeface="+mn-lt"/>
                <a:cs typeface="+mn-lt"/>
              </a:rPr>
              <a:t>Integrated Care Systems (ICSs</a:t>
            </a:r>
            <a:r>
              <a:rPr lang="en-GB" sz="6400">
                <a:ea typeface="+mn-lt"/>
                <a:cs typeface="+mn-lt"/>
              </a:rPr>
              <a:t>) are partnerships bringing together providers, commissioners, local authorities and other local partners to plan services meeting local needs</a:t>
            </a:r>
            <a:r>
              <a:rPr lang="en-US" sz="6400">
                <a:cs typeface="Arial" panose="020B0604020202020204"/>
              </a:rPr>
              <a:t>. </a:t>
            </a:r>
            <a:endParaRPr lang="en-GB" sz="6400"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6400"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6400">
                <a:ea typeface="+mn-lt"/>
                <a:cs typeface="+mn-lt"/>
              </a:rPr>
              <a:t>In July 2022, ICSs will become statutory and be led by two related entities at system level: an ‘</a:t>
            </a:r>
            <a:r>
              <a:rPr lang="en-GB" sz="6400" b="1">
                <a:ea typeface="+mn-lt"/>
                <a:cs typeface="+mn-lt"/>
              </a:rPr>
              <a:t>Integrated Care Board’ (ICB)</a:t>
            </a:r>
            <a:r>
              <a:rPr lang="en-GB" sz="6400">
                <a:ea typeface="+mn-lt"/>
                <a:cs typeface="+mn-lt"/>
              </a:rPr>
              <a:t> and an </a:t>
            </a:r>
            <a:r>
              <a:rPr lang="en-GB" sz="6400" b="1">
                <a:ea typeface="+mn-lt"/>
                <a:cs typeface="+mn-lt"/>
              </a:rPr>
              <a:t>‘Integrated Care Partnership’ (ICP).</a:t>
            </a:r>
            <a:r>
              <a:rPr lang="en-GB" sz="6400">
                <a:ea typeface="+mn-lt"/>
                <a:cs typeface="+mn-lt"/>
              </a:rPr>
              <a:t> Together referred to as the ICS.</a:t>
            </a:r>
            <a:br>
              <a:rPr lang="en-GB" sz="6400">
                <a:ea typeface="+mn-lt"/>
                <a:cs typeface="+mn-lt"/>
              </a:rPr>
            </a:br>
            <a:br>
              <a:rPr lang="en-GB" sz="6400">
                <a:ea typeface="+mn-lt"/>
                <a:cs typeface="+mn-lt"/>
              </a:rPr>
            </a:br>
            <a:r>
              <a:rPr lang="en-GB" sz="6400">
                <a:ea typeface="+mn-lt"/>
                <a:cs typeface="+mn-lt"/>
              </a:rPr>
              <a:t>Their purpose is to </a:t>
            </a:r>
            <a:r>
              <a:rPr lang="en-GB" sz="6400" b="1">
                <a:ea typeface="+mn-lt"/>
                <a:cs typeface="+mn-lt"/>
              </a:rPr>
              <a:t>integrate care across different organisations and settings</a:t>
            </a:r>
            <a:r>
              <a:rPr lang="en-GB" sz="6400">
                <a:ea typeface="+mn-lt"/>
                <a:cs typeface="+mn-lt"/>
              </a:rPr>
              <a:t>, joining up services and to lead the following on behalf of their population footprint: </a:t>
            </a:r>
            <a:br>
              <a:rPr lang="en-GB" sz="6400">
                <a:ea typeface="+mn-lt"/>
                <a:cs typeface="+mn-lt"/>
              </a:rPr>
            </a:br>
            <a:endParaRPr lang="en-GB" sz="6400">
              <a:ea typeface="+mn-lt"/>
              <a:cs typeface="+mn-lt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</a:pPr>
            <a:r>
              <a:rPr lang="en-GB" sz="6400">
                <a:ea typeface="+mn-lt"/>
                <a:cs typeface="+mn-lt"/>
              </a:rPr>
              <a:t>Improve outcomes in population health and healthcare  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</a:pPr>
            <a:r>
              <a:rPr lang="en-GB" sz="6400">
                <a:ea typeface="+mn-lt"/>
                <a:cs typeface="+mn-lt"/>
              </a:rPr>
              <a:t>Tackle inequalities in outcomes, experience, and access  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</a:pPr>
            <a:r>
              <a:rPr lang="en-GB" sz="6400">
                <a:ea typeface="+mn-lt"/>
                <a:cs typeface="+mn-lt"/>
              </a:rPr>
              <a:t>Enhance productivity and value for money  </a:t>
            </a:r>
            <a:endParaRPr lang="en-US" sz="6400">
              <a:cs typeface="Arial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</a:pPr>
            <a:r>
              <a:rPr lang="en-GB" sz="6400">
                <a:ea typeface="+mn-lt"/>
                <a:cs typeface="+mn-lt"/>
              </a:rPr>
              <a:t>Help the NHS support broader social and economic development</a:t>
            </a:r>
            <a:endParaRPr lang="en-US" sz="6400">
              <a:ea typeface="+mn-lt"/>
              <a:cs typeface="+mn-lt"/>
            </a:endParaRPr>
          </a:p>
          <a:p>
            <a:pPr marL="0" indent="0">
              <a:buNone/>
            </a:pPr>
            <a:endParaRPr lang="en-GB" sz="6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6400">
                <a:ea typeface="+mn-lt"/>
                <a:cs typeface="+mn-lt"/>
              </a:rPr>
              <a:t>In addition to the two governing bodies, there will be three other core components of the ICS system: </a:t>
            </a:r>
            <a:endParaRPr lang="en-US" sz="6400"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r>
              <a:rPr lang="en-GB" sz="6400">
                <a:ea typeface="+mn-lt"/>
                <a:cs typeface="+mn-lt"/>
              </a:rPr>
              <a:t>Provider Collaboratives </a:t>
            </a:r>
            <a:endParaRPr lang="en-US" sz="6400"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r>
              <a:rPr lang="en-GB" sz="6400" b="1">
                <a:ea typeface="+mn-lt"/>
                <a:cs typeface="+mn-lt"/>
              </a:rPr>
              <a:t>Place-based Partnerships</a:t>
            </a:r>
            <a:r>
              <a:rPr lang="en-GB" sz="6400">
                <a:ea typeface="+mn-lt"/>
                <a:cs typeface="+mn-lt"/>
              </a:rPr>
              <a:t>  </a:t>
            </a:r>
            <a:endParaRPr lang="en-US" sz="6400"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r>
              <a:rPr lang="en-GB" sz="6400">
                <a:ea typeface="+mn-lt"/>
                <a:cs typeface="+mn-lt"/>
              </a:rPr>
              <a:t>Primary Care networks</a:t>
            </a:r>
          </a:p>
          <a:p>
            <a:pPr marL="457200" lvl="1" indent="0">
              <a:buNone/>
            </a:pPr>
            <a:endParaRPr lang="en-GB" sz="2600">
              <a:ea typeface="+mn-lt"/>
              <a:cs typeface="+mn-lt"/>
            </a:endParaRPr>
          </a:p>
          <a:p>
            <a:pPr>
              <a:buNone/>
            </a:pPr>
            <a:endParaRPr lang="en-GB" sz="1400">
              <a:cs typeface="Arial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>
              <a:cs typeface="Arial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62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F0AB043-49F6-2356-AB07-A09ECBBEFD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412" y="471471"/>
            <a:ext cx="9165388" cy="5709434"/>
          </a:xfrm>
        </p:spPr>
      </p:pic>
    </p:spTree>
    <p:extLst>
      <p:ext uri="{BB962C8B-B14F-4D97-AF65-F5344CB8AC3E}">
        <p14:creationId xmlns:p14="http://schemas.microsoft.com/office/powerpoint/2010/main" val="82660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20C55072-E9E3-19E6-9E5A-0BAA8F41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083" y="998479"/>
            <a:ext cx="8414903" cy="4705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0EAF2-4669-518D-35B6-221BA81D83F6}"/>
              </a:ext>
            </a:extLst>
          </p:cNvPr>
          <p:cNvSpPr txBox="1"/>
          <p:nvPr/>
        </p:nvSpPr>
        <p:spPr>
          <a:xfrm>
            <a:off x="654627" y="316923"/>
            <a:ext cx="47694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cs typeface="Arial"/>
              </a:rPr>
              <a:t>Functions Across the System</a:t>
            </a:r>
            <a:r>
              <a:rPr lang="en-US"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178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44" y="159488"/>
            <a:ext cx="10962168" cy="65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1F5C-C807-4356-B4E5-C81BC9A0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06760"/>
            <a:ext cx="10515600" cy="529820"/>
          </a:xfrm>
        </p:spPr>
        <p:txBody>
          <a:bodyPr>
            <a:normAutofit fontScale="90000"/>
          </a:bodyPr>
          <a:lstStyle/>
          <a:p>
            <a:r>
              <a:rPr lang="en-GB" sz="3200"/>
              <a:t>The B&amp;D Ambition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38681-D67B-4998-8454-975D3C380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7" y="963038"/>
            <a:ext cx="10515600" cy="46787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l" rtl="0" fontAlgn="base">
              <a:buNone/>
            </a:pPr>
            <a:r>
              <a:rPr lang="en-GB" sz="1600">
                <a:latin typeface="Arial"/>
                <a:cs typeface="Times New Roman"/>
              </a:rPr>
              <a:t>The local ambition is for the Delivery Group to evolve into Partnership Board and work with the ICB subcommittee in an integrated way (joint meetings - agendas, papers etc) – similar to other NEL boroughs</a:t>
            </a:r>
            <a:r>
              <a:rPr lang="en-US" sz="1600">
                <a:latin typeface="Arial"/>
                <a:cs typeface="Times New Roman"/>
              </a:rPr>
              <a:t>​.</a:t>
            </a:r>
          </a:p>
          <a:p>
            <a:pPr marL="0" indent="0" algn="l" rtl="0" fontAlgn="base">
              <a:buNone/>
            </a:pPr>
            <a:r>
              <a:rPr lang="en-US" sz="1600">
                <a:latin typeface="Arial"/>
                <a:cs typeface="Times New Roman"/>
              </a:rPr>
              <a:t>The Board and ICB Subcommittee will be jointly chaired </a:t>
            </a:r>
            <a:r>
              <a:rPr lang="en-GB" sz="1600">
                <a:latin typeface="Arial"/>
                <a:cs typeface="Times New Roman"/>
              </a:rPr>
              <a:t>by an LBBD Elected Member and Clinical Director- similar to other NEL Boroughs.</a:t>
            </a:r>
            <a:endParaRPr lang="en-US" sz="1600">
              <a:latin typeface="Arial"/>
              <a:cs typeface="Times New Roman"/>
            </a:endParaRPr>
          </a:p>
          <a:p>
            <a:pPr marL="0" indent="0">
              <a:buNone/>
            </a:pPr>
            <a:r>
              <a:rPr lang="en-GB" sz="1600">
                <a:effectLst/>
                <a:latin typeface="Arial"/>
                <a:ea typeface="Calibri" panose="020F0502020204030204" pitchFamily="34" charset="0"/>
                <a:cs typeface="Times New Roman"/>
              </a:rPr>
              <a:t>B&amp;D Partnership Board will have two delivery pathways- an adults and a separate child, young people and family’s pathway (CYP&amp;F) operating under the Board. </a:t>
            </a:r>
            <a:endParaRPr lang="en-GB" sz="16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>
                <a:effectLst/>
                <a:latin typeface="Arial"/>
                <a:ea typeface="Calibri" panose="020F0502020204030204" pitchFamily="34" charset="0"/>
                <a:cs typeface="Arial"/>
              </a:rPr>
              <a:t>These pathways could be better supported by formal arrangements, underpinned by contractual mechanisms and/or pooled budgets between partners.</a:t>
            </a:r>
            <a:r>
              <a:rPr lang="en-GB" sz="1600">
                <a:latin typeface="Arial"/>
                <a:ea typeface="Calibri" panose="020F0502020204030204" pitchFamily="34" charset="0"/>
                <a:cs typeface="Arial"/>
              </a:rPr>
              <a:t> </a:t>
            </a:r>
            <a:br>
              <a:rPr lang="en-GB" sz="1600">
                <a:latin typeface="Arial"/>
                <a:ea typeface="Calibri" panose="020F0502020204030204" pitchFamily="34" charset="0"/>
                <a:cs typeface="Arial"/>
              </a:rPr>
            </a:br>
            <a:endParaRPr lang="en-GB" sz="16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b="1">
                <a:latin typeface="Arial"/>
                <a:cs typeface="Times New Roman"/>
              </a:rPr>
              <a:t>Adults current priorities</a:t>
            </a:r>
            <a:r>
              <a:rPr lang="en-GB" sz="1600">
                <a:latin typeface="Arial"/>
                <a:cs typeface="Times New Roman"/>
              </a:rPr>
              <a:t>: </a:t>
            </a:r>
            <a:r>
              <a:rPr lang="en-GB" sz="1600">
                <a:effectLst/>
                <a:latin typeface="Arial"/>
                <a:ea typeface="Calibri" panose="020F0502020204030204" pitchFamily="34" charset="0"/>
                <a:cs typeface="Arial"/>
              </a:rPr>
              <a:t>health inequalities (COVID recovery); improving mental health and wellbeing</a:t>
            </a:r>
            <a:r>
              <a:rPr lang="en-GB" sz="1600">
                <a:latin typeface="Arial"/>
                <a:ea typeface="Calibri" panose="020F0502020204030204" pitchFamily="34" charset="0"/>
                <a:cs typeface="Arial"/>
              </a:rPr>
              <a:t>;</a:t>
            </a:r>
            <a:r>
              <a:rPr lang="en-GB" sz="1600">
                <a:effectLst/>
                <a:latin typeface="Arial"/>
                <a:ea typeface="Calibri" panose="020F0502020204030204" pitchFamily="34" charset="0"/>
                <a:cs typeface="Arial"/>
              </a:rPr>
              <a:t> providing proactive care and reactive support through the development of an MDT model</a:t>
            </a:r>
            <a:r>
              <a:rPr lang="en-GB" sz="160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n-GB" sz="16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1600" b="1" err="1">
                <a:latin typeface="Arial"/>
                <a:cs typeface="Times New Roman"/>
              </a:rPr>
              <a:t>Childrens</a:t>
            </a:r>
            <a:r>
              <a:rPr lang="en-GB" sz="1600" b="1">
                <a:latin typeface="Arial"/>
                <a:cs typeface="Times New Roman"/>
              </a:rPr>
              <a:t> priorities (still in development): </a:t>
            </a:r>
            <a:r>
              <a:rPr lang="en-GB" sz="1600">
                <a:effectLst/>
                <a:latin typeface="Arial"/>
                <a:ea typeface="Calibri" panose="020F0502020204030204" pitchFamily="34" charset="0"/>
                <a:cs typeface="Arial"/>
              </a:rPr>
              <a:t>care needs of the most vulnerable children (e.g. looked after children); </a:t>
            </a:r>
            <a:r>
              <a:rPr lang="en-GB" sz="1600">
                <a:latin typeface="Arial"/>
                <a:ea typeface="Calibri" panose="020F0502020204030204" pitchFamily="34" charset="0"/>
                <a:cs typeface="Arial"/>
              </a:rPr>
              <a:t>anticipatory care support for Children with SEND</a:t>
            </a:r>
            <a:r>
              <a:rPr lang="en-GB" sz="1600">
                <a:effectLst/>
                <a:latin typeface="Arial"/>
                <a:ea typeface="Calibri" panose="020F0502020204030204" pitchFamily="34" charset="0"/>
                <a:cs typeface="Arial"/>
              </a:rPr>
              <a:t> and reducing escalation to EHCPs; low level mental health and wellbeing; childhood obesity and preventing domestic and serious youth violence</a:t>
            </a:r>
          </a:p>
          <a:p>
            <a:pPr marL="0" indent="0">
              <a:buNone/>
            </a:pPr>
            <a:endParaRPr lang="en-GB" sz="1600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600" b="1">
                <a:latin typeface="Arial"/>
                <a:cs typeface="Arial"/>
              </a:rPr>
              <a:t>Arrangements will be formalised in April ‘23, following a period of operating in shadow form from 1</a:t>
            </a:r>
            <a:r>
              <a:rPr lang="en-GB" sz="1600" b="1" baseline="30000">
                <a:latin typeface="Arial"/>
                <a:cs typeface="Arial"/>
              </a:rPr>
              <a:t>st</a:t>
            </a:r>
            <a:r>
              <a:rPr lang="en-GB" sz="1600" b="1">
                <a:latin typeface="Arial"/>
                <a:cs typeface="Arial"/>
              </a:rPr>
              <a:t> July- 31</a:t>
            </a:r>
            <a:r>
              <a:rPr lang="en-GB" sz="1600" b="1" baseline="30000">
                <a:latin typeface="Arial"/>
                <a:cs typeface="Arial"/>
              </a:rPr>
              <a:t>st</a:t>
            </a:r>
            <a:r>
              <a:rPr lang="en-GB" sz="1600" b="1">
                <a:latin typeface="Arial"/>
                <a:cs typeface="Arial"/>
              </a:rPr>
              <a:t> March ‘23</a:t>
            </a:r>
          </a:p>
        </p:txBody>
      </p:sp>
    </p:spTree>
    <p:extLst>
      <p:ext uri="{BB962C8B-B14F-4D97-AF65-F5344CB8AC3E}">
        <p14:creationId xmlns:p14="http://schemas.microsoft.com/office/powerpoint/2010/main" val="62566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A5A0-989A-4531-A263-61CDEC32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4"/>
            <a:ext cx="10515600" cy="427687"/>
          </a:xfrm>
        </p:spPr>
        <p:txBody>
          <a:bodyPr>
            <a:normAutofit fontScale="90000"/>
          </a:bodyPr>
          <a:lstStyle/>
          <a:p>
            <a:r>
              <a:rPr lang="en-US" b="1">
                <a:ea typeface="+mj-lt"/>
                <a:cs typeface="+mj-lt"/>
              </a:rPr>
              <a:t>Place Based Partnership (proposal)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778739-CAE0-56A5-8FA4-A7AF3663E5B8}"/>
              </a:ext>
            </a:extLst>
          </p:cNvPr>
          <p:cNvSpPr/>
          <p:nvPr/>
        </p:nvSpPr>
        <p:spPr>
          <a:xfrm>
            <a:off x="6721186" y="1525731"/>
            <a:ext cx="2502475" cy="20262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Arial"/>
              </a:rPr>
              <a:t>Provider collaboratives – acute, primary care, community &amp; Mental health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C175F3-16B9-41DB-9D7A-1F897401DF82}"/>
              </a:ext>
            </a:extLst>
          </p:cNvPr>
          <p:cNvSpPr/>
          <p:nvPr/>
        </p:nvSpPr>
        <p:spPr>
          <a:xfrm>
            <a:off x="4294849" y="2416125"/>
            <a:ext cx="2772103" cy="25750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71B507-2962-435A-AB73-E2E30CC9291E}"/>
              </a:ext>
            </a:extLst>
          </p:cNvPr>
          <p:cNvSpPr/>
          <p:nvPr/>
        </p:nvSpPr>
        <p:spPr>
          <a:xfrm>
            <a:off x="5361642" y="3997637"/>
            <a:ext cx="1262861" cy="7988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53961-A495-4737-A2A4-B32722938C70}"/>
              </a:ext>
            </a:extLst>
          </p:cNvPr>
          <p:cNvSpPr txBox="1"/>
          <p:nvPr/>
        </p:nvSpPr>
        <p:spPr>
          <a:xfrm>
            <a:off x="4546315" y="2671576"/>
            <a:ext cx="23621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B &amp; D Partnership Board </a:t>
            </a:r>
            <a:endParaRPr lang="en-US" sz="2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F9190-DEF5-4880-942C-BC82D357C3F6}"/>
              </a:ext>
            </a:extLst>
          </p:cNvPr>
          <p:cNvSpPr txBox="1"/>
          <p:nvPr/>
        </p:nvSpPr>
        <p:spPr>
          <a:xfrm>
            <a:off x="7200303" y="42848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Delegated ICB functions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C289F-1D9B-4892-A2FB-CDAD9CCFCE6D}"/>
              </a:ext>
            </a:extLst>
          </p:cNvPr>
          <p:cNvSpPr txBox="1"/>
          <p:nvPr/>
        </p:nvSpPr>
        <p:spPr>
          <a:xfrm>
            <a:off x="5226094" y="4098751"/>
            <a:ext cx="14592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ICB Sub Committee</a:t>
            </a:r>
            <a:endParaRPr lang="en-US" sz="160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27EB3B-9F78-4380-A138-5D5261E281C1}"/>
              </a:ext>
            </a:extLst>
          </p:cNvPr>
          <p:cNvCxnSpPr>
            <a:cxnSpLocks/>
          </p:cNvCxnSpPr>
          <p:nvPr/>
        </p:nvCxnSpPr>
        <p:spPr>
          <a:xfrm>
            <a:off x="6413460" y="4245797"/>
            <a:ext cx="780243" cy="181176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5253DAA-F52B-4775-85FE-4BE8457B82B3}"/>
              </a:ext>
            </a:extLst>
          </p:cNvPr>
          <p:cNvSpPr/>
          <p:nvPr/>
        </p:nvSpPr>
        <p:spPr>
          <a:xfrm>
            <a:off x="8898649" y="2395373"/>
            <a:ext cx="2023240" cy="1734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4B84FC-86AB-4592-9E7F-D81D862A9A96}"/>
              </a:ext>
            </a:extLst>
          </p:cNvPr>
          <p:cNvSpPr/>
          <p:nvPr/>
        </p:nvSpPr>
        <p:spPr>
          <a:xfrm>
            <a:off x="9527627" y="3129455"/>
            <a:ext cx="919655" cy="91965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ICB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CF4D2-3EBE-407C-A0D7-4E7BD9EF8A80}"/>
              </a:ext>
            </a:extLst>
          </p:cNvPr>
          <p:cNvSpPr txBox="1"/>
          <p:nvPr/>
        </p:nvSpPr>
        <p:spPr>
          <a:xfrm>
            <a:off x="9649482" y="2554997"/>
            <a:ext cx="6527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ICP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F1EFD1-855D-47C3-9B0E-90A54877D000}"/>
              </a:ext>
            </a:extLst>
          </p:cNvPr>
          <p:cNvCxnSpPr>
            <a:cxnSpLocks/>
          </p:cNvCxnSpPr>
          <p:nvPr/>
        </p:nvCxnSpPr>
        <p:spPr>
          <a:xfrm flipH="1">
            <a:off x="8926267" y="3745149"/>
            <a:ext cx="801393" cy="556864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6F7B693-69C0-495C-A651-15CCCEE4D3FB}"/>
              </a:ext>
            </a:extLst>
          </p:cNvPr>
          <p:cNvSpPr/>
          <p:nvPr/>
        </p:nvSpPr>
        <p:spPr>
          <a:xfrm>
            <a:off x="5881701" y="5187183"/>
            <a:ext cx="2008855" cy="9196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Adults Partnership</a:t>
            </a:r>
            <a:r>
              <a:rPr lang="en-US">
                <a:cs typeface="Calibri"/>
              </a:rPr>
              <a:t> </a:t>
            </a: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A4CD54-AAF1-4471-BF95-004CAFA32DB5}"/>
              </a:ext>
            </a:extLst>
          </p:cNvPr>
          <p:cNvSpPr/>
          <p:nvPr/>
        </p:nvSpPr>
        <p:spPr>
          <a:xfrm>
            <a:off x="1821634" y="4302313"/>
            <a:ext cx="2014636" cy="9196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Childrens Partnership</a:t>
            </a:r>
            <a:r>
              <a:rPr lang="en-US">
                <a:cs typeface="Calibri"/>
              </a:rPr>
              <a:t> </a:t>
            </a: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22CA47-CC53-4AE0-840A-263EC0AD60E1}"/>
              </a:ext>
            </a:extLst>
          </p:cNvPr>
          <p:cNvCxnSpPr>
            <a:cxnSpLocks/>
          </p:cNvCxnSpPr>
          <p:nvPr/>
        </p:nvCxnSpPr>
        <p:spPr>
          <a:xfrm>
            <a:off x="6413460" y="4796532"/>
            <a:ext cx="340420" cy="427676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9228F5-7C23-467C-BB86-8EAF6B72BB80}"/>
              </a:ext>
            </a:extLst>
          </p:cNvPr>
          <p:cNvCxnSpPr/>
          <p:nvPr/>
        </p:nvCxnSpPr>
        <p:spPr>
          <a:xfrm flipV="1">
            <a:off x="3713793" y="4327695"/>
            <a:ext cx="895767" cy="261862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9E61518-2828-D7DC-5528-924762DAD973}"/>
              </a:ext>
            </a:extLst>
          </p:cNvPr>
          <p:cNvSpPr/>
          <p:nvPr/>
        </p:nvSpPr>
        <p:spPr>
          <a:xfrm>
            <a:off x="1462413" y="2219192"/>
            <a:ext cx="1419615" cy="121084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FF788-3CAC-EF6E-E34E-E2A28A35FA93}"/>
              </a:ext>
            </a:extLst>
          </p:cNvPr>
          <p:cNvSpPr txBox="1"/>
          <p:nvPr/>
        </p:nvSpPr>
        <p:spPr>
          <a:xfrm>
            <a:off x="1391303" y="2268125"/>
            <a:ext cx="155322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 </a:t>
            </a:r>
            <a:r>
              <a:rPr lang="en-US" b="1"/>
              <a:t>HWBB </a:t>
            </a:r>
            <a:endParaRPr lang="en-US" b="1">
              <a:ea typeface="Calibri"/>
              <a:cs typeface="Calibri"/>
            </a:endParaRPr>
          </a:p>
          <a:p>
            <a:pPr algn="ctr"/>
            <a:r>
              <a:rPr lang="en-US" b="1">
                <a:ea typeface="Calibri"/>
                <a:cs typeface="Calibri"/>
              </a:rPr>
              <a:t>LBBD Exec functions</a:t>
            </a:r>
            <a:r>
              <a:rPr lang="en-US">
                <a:ea typeface="Calibri"/>
                <a:cs typeface="Calibri"/>
              </a:rPr>
              <a:t> 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04AAB7-41FB-3648-C72E-FA9D87EC5F85}"/>
              </a:ext>
            </a:extLst>
          </p:cNvPr>
          <p:cNvCxnSpPr/>
          <p:nvPr/>
        </p:nvCxnSpPr>
        <p:spPr>
          <a:xfrm>
            <a:off x="2776081" y="3021382"/>
            <a:ext cx="1638820" cy="438411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EE4DBA0-E5C5-D40D-507B-B6763D9A3F1E}"/>
              </a:ext>
            </a:extLst>
          </p:cNvPr>
          <p:cNvSpPr/>
          <p:nvPr/>
        </p:nvSpPr>
        <p:spPr>
          <a:xfrm>
            <a:off x="3811732" y="5179867"/>
            <a:ext cx="1688521" cy="917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B7F9AC-D498-9543-239B-B3623881F503}"/>
              </a:ext>
            </a:extLst>
          </p:cNvPr>
          <p:cNvSpPr txBox="1"/>
          <p:nvPr/>
        </p:nvSpPr>
        <p:spPr>
          <a:xfrm>
            <a:off x="3248025" y="5179002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Quality</a:t>
            </a:r>
          </a:p>
          <a:p>
            <a:pPr algn="ctr"/>
            <a:r>
              <a:rPr lang="en-US"/>
              <a:t>Safeguarding </a:t>
            </a:r>
            <a:endParaRPr lang="en-US">
              <a:cs typeface="Arial"/>
            </a:endParaRPr>
          </a:p>
          <a:p>
            <a:pPr algn="ctr"/>
            <a:r>
              <a:rPr lang="en-US">
                <a:cs typeface="Arial"/>
              </a:rPr>
              <a:t>TBC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8C3738-C94B-7E99-3461-A200E3FF3704}"/>
              </a:ext>
            </a:extLst>
          </p:cNvPr>
          <p:cNvCxnSpPr/>
          <p:nvPr/>
        </p:nvCxnSpPr>
        <p:spPr>
          <a:xfrm flipH="1">
            <a:off x="4924425" y="4872470"/>
            <a:ext cx="329045" cy="32038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70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C087-86B9-88A2-2967-5E8519DD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45" y="248393"/>
            <a:ext cx="10916055" cy="812165"/>
          </a:xfrm>
        </p:spPr>
        <p:txBody>
          <a:bodyPr>
            <a:noAutofit/>
          </a:bodyPr>
          <a:lstStyle/>
          <a:p>
            <a:r>
              <a:rPr lang="en-GB" sz="2400" b="1">
                <a:latin typeface="Arial" panose="020B0604020202020204" pitchFamily="34" charset="0"/>
                <a:ea typeface="Trebuchet MS" panose="020B0603020202020204" pitchFamily="34" charset="0"/>
              </a:rPr>
              <a:t>Proposed Role Of </a:t>
            </a:r>
            <a:r>
              <a:rPr lang="en-GB" sz="2400" b="1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The Shadow Partnership Board (terms of reference will be agreed at first meeting after 1</a:t>
            </a:r>
            <a:r>
              <a:rPr lang="en-GB" sz="2400" b="1" baseline="3000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st</a:t>
            </a:r>
            <a:r>
              <a:rPr lang="en-GB" sz="2400" b="1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 July)</a:t>
            </a:r>
            <a:br>
              <a:rPr lang="en-GB" sz="2400" b="1">
                <a:effectLst/>
                <a:latin typeface="Arial" panose="020B0604020202020204" pitchFamily="34" charset="0"/>
                <a:ea typeface="Trebuchet MS" panose="020B0603020202020204" pitchFamily="34" charset="0"/>
              </a:rPr>
            </a:br>
            <a:endParaRPr lang="en-GB" sz="24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1C2-4D4E-09E1-1CCA-C4B4AB78A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398"/>
            <a:ext cx="10515600" cy="4377204"/>
          </a:xfrm>
        </p:spPr>
        <p:txBody>
          <a:bodyPr>
            <a:normAutofit/>
          </a:bodyPr>
          <a:lstStyle/>
          <a:p>
            <a:pPr marL="457200" algn="just">
              <a:spcBef>
                <a:spcPts val="600"/>
              </a:spcBef>
            </a:pP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work in partnership to </a:t>
            </a:r>
            <a:r>
              <a:rPr lang="en-GB" sz="16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improve health and wellbeing and reduce inequalities</a:t>
            </a:r>
            <a:endParaRPr lang="en-GB" sz="16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600"/>
              </a:spcBef>
            </a:pP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</a:t>
            </a:r>
            <a:r>
              <a:rPr lang="en-US" sz="160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set</a:t>
            </a: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GB" sz="16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local system vision and strategy</a:t>
            </a:r>
            <a:endParaRPr lang="en-GB" sz="16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600"/>
              </a:spcBef>
            </a:pP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develop the </a:t>
            </a:r>
            <a:r>
              <a:rPr lang="en-GB" sz="16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Place Based Partnership Plan </a:t>
            </a: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B&amp;D (‘PBP Plan’), </a:t>
            </a:r>
          </a:p>
          <a:p>
            <a:pPr marL="457200" algn="just">
              <a:spcBef>
                <a:spcPts val="600"/>
              </a:spcBef>
            </a:pP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provide </a:t>
            </a:r>
            <a:r>
              <a:rPr lang="en-GB" sz="16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system wide accountability for the delivery and performance </a:t>
            </a: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 the PBP plan </a:t>
            </a:r>
          </a:p>
          <a:p>
            <a:pPr marL="457200" algn="just">
              <a:spcBef>
                <a:spcPts val="600"/>
              </a:spcBef>
            </a:pP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review and assess </a:t>
            </a:r>
            <a:r>
              <a:rPr lang="en-GB" sz="16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new and revised models of care </a:t>
            </a: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to achieve agreed outcomes</a:t>
            </a:r>
          </a:p>
          <a:p>
            <a:pPr marL="457200" algn="just">
              <a:spcBef>
                <a:spcPts val="600"/>
              </a:spcBef>
            </a:pP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develop and deliver a </a:t>
            </a:r>
            <a:r>
              <a:rPr lang="en-GB" sz="16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framework of community engagement </a:t>
            </a:r>
          </a:p>
          <a:p>
            <a:pPr marL="457200" algn="just">
              <a:spcBef>
                <a:spcPts val="600"/>
              </a:spcBef>
            </a:pP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provide </a:t>
            </a:r>
            <a:r>
              <a:rPr lang="en-GB" sz="16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direction and oversee progress to the life course workstreams </a:t>
            </a: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(adults, and </a:t>
            </a:r>
            <a:r>
              <a:rPr lang="en-GB" sz="1600">
                <a:latin typeface="Arial" panose="020B0604020202020204" pitchFamily="34" charset="0"/>
                <a:ea typeface="Calibri" panose="020F0502020204030204" pitchFamily="34" charset="0"/>
              </a:rPr>
              <a:t>CYP</a:t>
            </a: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</a:p>
          <a:p>
            <a:pPr marL="457200" algn="l">
              <a:spcBef>
                <a:spcPts val="600"/>
              </a:spcBef>
            </a:pP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a forum to share insight and intelligence into </a:t>
            </a:r>
            <a:r>
              <a:rPr lang="en-GB" sz="16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quality matters</a:t>
            </a: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identify opportunities for improvement and identify concerns and risk to quality</a:t>
            </a:r>
            <a:endParaRPr lang="en-GB" sz="160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Bef>
                <a:spcPts val="600"/>
              </a:spcBef>
            </a:pP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have </a:t>
            </a:r>
            <a:r>
              <a:rPr lang="en-GB" sz="16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oversight of how resources are utilised </a:t>
            </a: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 place to inform discussions on how best to use money across the system</a:t>
            </a:r>
          </a:p>
          <a:p>
            <a:pPr marL="457200" algn="just">
              <a:spcBef>
                <a:spcPts val="600"/>
              </a:spcBef>
            </a:pPr>
            <a:r>
              <a:rPr lang="en-GB" sz="1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support the </a:t>
            </a:r>
            <a:r>
              <a:rPr lang="en-GB" sz="16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ICS to deliver against its strategic priorities </a:t>
            </a:r>
          </a:p>
          <a:p>
            <a:pPr marL="457200" algn="just">
              <a:spcBef>
                <a:spcPts val="600"/>
              </a:spcBef>
            </a:pPr>
            <a:r>
              <a:rPr lang="en-GB" sz="1600">
                <a:latin typeface="Arial" panose="020B0604020202020204" pitchFamily="34" charset="0"/>
              </a:rPr>
              <a:t>To develop the </a:t>
            </a:r>
            <a:r>
              <a:rPr lang="en-GB" sz="1600" b="1">
                <a:latin typeface="Arial" panose="020B0604020202020204" pitchFamily="34" charset="0"/>
              </a:rPr>
              <a:t>formal Place Based Partnership governance </a:t>
            </a:r>
            <a:r>
              <a:rPr lang="en-GB" sz="1600">
                <a:latin typeface="Arial" panose="020B0604020202020204" pitchFamily="34" charset="0"/>
              </a:rPr>
              <a:t>at place for 1st April 2023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74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89119B97-8AEC-458D-B6E8-F592023290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F74FFCB-BB82-48DF-936B-5EAACEA9E3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56028-E07E-40A7-8F45-FFBAD3598776}"/>
              </a:ext>
            </a:extLst>
          </p:cNvPr>
          <p:cNvSpPr txBox="1"/>
          <p:nvPr/>
        </p:nvSpPr>
        <p:spPr>
          <a:xfrm>
            <a:off x="948431" y="1347046"/>
            <a:ext cx="10599938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GB" sz="1600">
                <a:ea typeface="+mn-lt"/>
                <a:cs typeface="+mn-lt"/>
              </a:rPr>
              <a:t>Exercise delegated functions at place (still to be confirmed)</a:t>
            </a:r>
            <a:br>
              <a:rPr lang="en-GB" sz="1600">
                <a:ea typeface="+mn-lt"/>
                <a:cs typeface="+mn-lt"/>
              </a:rPr>
            </a:br>
            <a:endParaRPr lang="en-GB" sz="1600">
              <a:cs typeface="Arial" panose="020B0604020202020204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>
                <a:ea typeface="+mn-lt"/>
                <a:cs typeface="+mn-lt"/>
              </a:rPr>
              <a:t>Make decisions, authorised by the ICB in relation to them regarding local objectives and priorities</a:t>
            </a:r>
            <a:br>
              <a:rPr lang="en-GB" sz="1600">
                <a:ea typeface="+mn-lt"/>
                <a:cs typeface="+mn-lt"/>
              </a:rPr>
            </a:br>
            <a:endParaRPr lang="en-GB" sz="1600">
              <a:cs typeface="Arial" panose="020B0604020202020204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>
                <a:ea typeface="+mn-lt"/>
                <a:cs typeface="+mn-lt"/>
              </a:rPr>
              <a:t>Support collaborative arrangements- including the development of the ‘place based plan’</a:t>
            </a:r>
            <a:br>
              <a:rPr lang="en-GB" sz="1600">
                <a:ea typeface="+mn-lt"/>
                <a:cs typeface="+mn-lt"/>
              </a:rPr>
            </a:br>
            <a:endParaRPr lang="en-GB" sz="1600">
              <a:cs typeface="Arial" panose="020B0604020202020204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>
                <a:ea typeface="+mn-lt"/>
                <a:cs typeface="+mn-lt"/>
              </a:rPr>
              <a:t>Support ICB with aims and ambitions re joint plans and strategies</a:t>
            </a:r>
            <a:br>
              <a:rPr lang="en-GB" sz="1600">
                <a:ea typeface="+mn-lt"/>
                <a:cs typeface="+mn-lt"/>
              </a:rPr>
            </a:br>
            <a:endParaRPr lang="en-GB" sz="1600">
              <a:cs typeface="Arial" panose="020B0604020202020204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>
                <a:ea typeface="+mn-lt"/>
                <a:cs typeface="+mn-lt"/>
              </a:rPr>
              <a:t>Prioritise delivery against strategic priorities of the ICS </a:t>
            </a:r>
            <a:br>
              <a:rPr lang="en-GB" sz="1600">
                <a:ea typeface="+mn-lt"/>
                <a:cs typeface="+mn-lt"/>
              </a:rPr>
            </a:br>
            <a:endParaRPr lang="en-GB" sz="1600">
              <a:cs typeface="Arial" panose="020B0604020202020204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>
                <a:ea typeface="+mn-lt"/>
                <a:cs typeface="+mn-lt"/>
              </a:rPr>
              <a:t>Support discharge of statutory functions- supporting the core purposes of the ICS:</a:t>
            </a:r>
            <a:br>
              <a:rPr lang="en-GB" sz="1600">
                <a:ea typeface="+mn-lt"/>
                <a:cs typeface="+mn-lt"/>
              </a:rPr>
            </a:br>
            <a:endParaRPr lang="en-GB" sz="1600">
              <a:cs typeface="Arial" panose="020B0604020202020204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GB" sz="1600">
                <a:ea typeface="+mn-lt"/>
                <a:cs typeface="+mn-lt"/>
              </a:rPr>
              <a:t>Improve outcomes</a:t>
            </a:r>
            <a:endParaRPr lang="en-GB" sz="1600">
              <a:cs typeface="Arial" panose="020B0604020202020204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GB" sz="1600">
                <a:ea typeface="+mn-lt"/>
                <a:cs typeface="+mn-lt"/>
              </a:rPr>
              <a:t>Tackle inequalities</a:t>
            </a:r>
            <a:endParaRPr lang="en-GB" sz="1600">
              <a:cs typeface="Arial" panose="020B0604020202020204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GB" sz="1600">
                <a:ea typeface="+mn-lt"/>
                <a:cs typeface="+mn-lt"/>
              </a:rPr>
              <a:t>Enhance productivity and value for money</a:t>
            </a:r>
            <a:endParaRPr lang="en-GB" sz="1600">
              <a:cs typeface="Arial" panose="020B0604020202020204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en-GB" sz="1600">
                <a:ea typeface="+mn-lt"/>
                <a:cs typeface="+mn-lt"/>
              </a:rPr>
              <a:t>Support broader social/economic development</a:t>
            </a:r>
            <a:endParaRPr lang="en-GB" sz="1600">
              <a:cs typeface="Arial" panose="020B0604020202020204"/>
            </a:endParaRPr>
          </a:p>
          <a:p>
            <a:pPr>
              <a:defRPr/>
            </a:pPr>
            <a:endParaRPr lang="en-GB" sz="1800" kern="1200">
              <a:latin typeface="+mn-lt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b="1" kern="1200"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kern="1200">
              <a:latin typeface="+mn-lt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F7FD2BB-E4EF-1FCE-7C5D-8B001EF9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042"/>
            <a:ext cx="10515600" cy="675735"/>
          </a:xfrm>
        </p:spPr>
        <p:txBody>
          <a:bodyPr>
            <a:noAutofit/>
          </a:bodyPr>
          <a:lstStyle/>
          <a:p>
            <a:r>
              <a:rPr lang="en-GB" sz="3200"/>
              <a:t>The Role of the ICB Place Subcommittee </a:t>
            </a:r>
            <a:br>
              <a:rPr lang="en-GB" sz="3200"/>
            </a:br>
            <a:r>
              <a:rPr lang="en-GB" sz="3200"/>
              <a:t> - </a:t>
            </a:r>
            <a:r>
              <a:rPr lang="en-GB" sz="2000"/>
              <a:t>a statutory body of the ICS</a:t>
            </a:r>
          </a:p>
        </p:txBody>
      </p:sp>
    </p:spTree>
    <p:extLst>
      <p:ext uri="{BB962C8B-B14F-4D97-AF65-F5344CB8AC3E}">
        <p14:creationId xmlns:p14="http://schemas.microsoft.com/office/powerpoint/2010/main" val="27397720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BD_Powerpoint" id="{B26D31C4-BD06-EF44-9371-1A7E5CF0487C}" vid="{26CC9001-0CC4-DA44-9DCE-75EA397B962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05b090-4f3e-4c2c-8c81-3ce1b54c9e34">
      <UserInfo>
        <DisplayName>Cole Matthew</DisplayName>
        <AccountId>15</AccountId>
        <AccountType/>
      </UserInfo>
      <UserInfo>
        <DisplayName>Waithe Jess</DisplayName>
        <AccountId>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EBB56EF4497545BF8AC73CAF9BA105" ma:contentTypeVersion="6" ma:contentTypeDescription="Create a new document." ma:contentTypeScope="" ma:versionID="a3f11317146a8b4c23d2d23a0ac0f4ad">
  <xsd:schema xmlns:xsd="http://www.w3.org/2001/XMLSchema" xmlns:xs="http://www.w3.org/2001/XMLSchema" xmlns:p="http://schemas.microsoft.com/office/2006/metadata/properties" xmlns:ns2="0ea3bf9e-cd53-4d11-9b25-44bf8da93340" xmlns:ns3="1a05b090-4f3e-4c2c-8c81-3ce1b54c9e34" targetNamespace="http://schemas.microsoft.com/office/2006/metadata/properties" ma:root="true" ma:fieldsID="e30acbd65119dec8194548ce23050153" ns2:_="" ns3:_="">
    <xsd:import namespace="0ea3bf9e-cd53-4d11-9b25-44bf8da93340"/>
    <xsd:import namespace="1a05b090-4f3e-4c2c-8c81-3ce1b54c9e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3bf9e-cd53-4d11-9b25-44bf8da933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5b090-4f3e-4c2c-8c81-3ce1b54c9e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FCCC7-E26C-412F-85C0-5B06E41225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EE2AB9-0CEF-48AB-9EAF-F68ED5A643D1}">
  <ds:schemaRefs>
    <ds:schemaRef ds:uri="0ea3bf9e-cd53-4d11-9b25-44bf8da93340"/>
    <ds:schemaRef ds:uri="1a05b090-4f3e-4c2c-8c81-3ce1b54c9e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10B535-3293-4A6C-9467-265EF8E8F22C}">
  <ds:schemaRefs>
    <ds:schemaRef ds:uri="0ea3bf9e-cd53-4d11-9b25-44bf8da93340"/>
    <ds:schemaRef ds:uri="1a05b090-4f3e-4c2c-8c81-3ce1b54c9e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1666</Words>
  <Application>Microsoft Office PowerPoint</Application>
  <PresentationFormat>Widescreen</PresentationFormat>
  <Paragraphs>208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Trebuchet MS</vt:lpstr>
      <vt:lpstr>Custom Design</vt:lpstr>
      <vt:lpstr>1_Custom Design</vt:lpstr>
      <vt:lpstr>    INTEGRATED CARE SYSTEM AND BOROUGH PARTNERSHIP PROPOSALS AND GOVERNANCE June 2022     </vt:lpstr>
      <vt:lpstr>PowerPoint Presentation</vt:lpstr>
      <vt:lpstr>PowerPoint Presentation</vt:lpstr>
      <vt:lpstr>PowerPoint Presentation</vt:lpstr>
      <vt:lpstr>PowerPoint Presentation</vt:lpstr>
      <vt:lpstr>The B&amp;D Ambition</vt:lpstr>
      <vt:lpstr>Place Based Partnership (proposal)</vt:lpstr>
      <vt:lpstr>Proposed Role Of The Shadow Partnership Board (terms of reference will be agreed at first meeting after 1st July) </vt:lpstr>
      <vt:lpstr>The Role of the ICB Place Subcommittee   - a statutory body of the ICS</vt:lpstr>
      <vt:lpstr>PowerPoint Presentation</vt:lpstr>
      <vt:lpstr>Place Leadership Model for NEL </vt:lpstr>
      <vt:lpstr>Key Milestones (TBC)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CARE SYSTEM AND BOROUGH PARTNERSHIP PROPOSALS AND GOVERNANCE   December 2021</dc:title>
  <dc:creator>Waithe Jess</dc:creator>
  <cp:lastModifiedBy>Wakefield Claudia</cp:lastModifiedBy>
  <cp:revision>2</cp:revision>
  <dcterms:created xsi:type="dcterms:W3CDTF">2021-12-13T13:20:10Z</dcterms:created>
  <dcterms:modified xsi:type="dcterms:W3CDTF">2022-06-14T09:35:16Z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0x01010083EBB56EF4497545BF8AC73CAF9BA105</vt:lpwstr>
  </property>
  <property fmtid="{D5CDD505-2E9C-101B-9397-08002B2CF9AE}" pid="3" name="Financial_x0020_Year">
    <vt:lpwstr/>
  </property>
  <property fmtid="{D5CDD505-2E9C-101B-9397-08002B2CF9AE}" pid="4" name="Financial Year">
    <vt:lpwstr/>
  </property>
  <property fmtid="{D5CDD505-2E9C-101B-9397-08002B2CF9AE}" pid="5" name="LGCS">
    <vt:lpwstr/>
  </property>
  <property fmtid="{D5CDD505-2E9C-101B-9397-08002B2CF9AE}" pid="6" name="a8455ed1fd22475083a09a91de16b8fd">
    <vt:lpwstr/>
  </property>
  <property fmtid="{D5CDD505-2E9C-101B-9397-08002B2CF9AE}" pid="7" name="CType">
    <vt:lpwstr/>
  </property>
</Properties>
</file>