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14"/>
  </p:notesMasterIdLst>
  <p:sldIdLst>
    <p:sldId id="261" r:id="rId7"/>
    <p:sldId id="262" r:id="rId8"/>
    <p:sldId id="256" r:id="rId9"/>
    <p:sldId id="258" r:id="rId10"/>
    <p:sldId id="259" r:id="rId11"/>
    <p:sldId id="257"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E7AAE8-4422-4A5F-9CDF-360EF5D351F3}" v="132" dt="2022-05-10T07:05:44.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623" autoAdjust="0"/>
  </p:normalViewPr>
  <p:slideViewPr>
    <p:cSldViewPr snapToGrid="0">
      <p:cViewPr varScale="1">
        <p:scale>
          <a:sx n="61" d="100"/>
          <a:sy n="61" d="100"/>
        </p:scale>
        <p:origin x="16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F6ABC-17FF-424F-B151-420A9726ED37}" type="datetimeFigureOut">
              <a:rPr lang="en-GB" smtClean="0"/>
              <a:t>12/05/2022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C049-8AFD-4356-A29A-2023BA32AC59}" type="slidenum">
              <a:rPr lang="en-GB" smtClean="0"/>
              <a:t>‹#›</a:t>
            </a:fld>
            <a:endParaRPr lang="en-GB"/>
          </a:p>
        </p:txBody>
      </p:sp>
    </p:spTree>
    <p:extLst>
      <p:ext uri="{BB962C8B-B14F-4D97-AF65-F5344CB8AC3E}">
        <p14:creationId xmlns:p14="http://schemas.microsoft.com/office/powerpoint/2010/main" val="3556099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23062A-4F3B-49D0-862C-E13A44B9128F}" type="slidenum">
              <a:rPr lang="en-GB" smtClean="0"/>
              <a:t>1</a:t>
            </a:fld>
            <a:endParaRPr lang="en-GB"/>
          </a:p>
        </p:txBody>
      </p:sp>
    </p:spTree>
    <p:extLst>
      <p:ext uri="{BB962C8B-B14F-4D97-AF65-F5344CB8AC3E}">
        <p14:creationId xmlns:p14="http://schemas.microsoft.com/office/powerpoint/2010/main" val="257063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Mandatory training really important – protects you, our residents, and the council </a:t>
            </a:r>
          </a:p>
          <a:p>
            <a:r>
              <a:rPr lang="en-GB" dirty="0"/>
              <a:t>Hefty fines and reputational damage for GDPR – Data Protection breaches – making sure that staff and Members who access sensitive information are trained is really important and also provides the council with mitigation </a:t>
            </a:r>
          </a:p>
          <a:p>
            <a:endParaRPr lang="en-GB" dirty="0"/>
          </a:p>
          <a:p>
            <a:r>
              <a:rPr lang="en-GB" dirty="0"/>
              <a:t>A range of other developmental courses including access to IT training all available in one place – Members can access any of the </a:t>
            </a:r>
            <a:r>
              <a:rPr lang="en-GB" dirty="0" err="1"/>
              <a:t>elearning</a:t>
            </a:r>
            <a:r>
              <a:rPr lang="en-GB" dirty="0"/>
              <a:t> content that is on the site – but not book onto face to face training – as Specialised Member Development Programme is in place</a:t>
            </a:r>
          </a:p>
          <a:p>
            <a:endParaRPr lang="en-GB" dirty="0"/>
          </a:p>
          <a:p>
            <a:r>
              <a:rPr lang="en-GB" dirty="0" err="1"/>
              <a:t>You;ll</a:t>
            </a:r>
            <a:r>
              <a:rPr lang="en-GB" dirty="0"/>
              <a:t> get a log in sent to your new email address with welcome as the password which you’ll be asked to change </a:t>
            </a:r>
          </a:p>
          <a:p>
            <a:endParaRPr lang="en-GB" dirty="0"/>
          </a:p>
          <a:p>
            <a:r>
              <a:rPr lang="en-GB" dirty="0"/>
              <a:t>Any issues at all Jenny is happy to help, but it is a fairly intuitive learning and development system </a:t>
            </a:r>
          </a:p>
        </p:txBody>
      </p:sp>
      <p:sp>
        <p:nvSpPr>
          <p:cNvPr id="4" name="Slide Number Placeholder 3"/>
          <p:cNvSpPr>
            <a:spLocks noGrp="1"/>
          </p:cNvSpPr>
          <p:nvPr>
            <p:ph type="sldNum" sz="quarter" idx="5"/>
          </p:nvPr>
        </p:nvSpPr>
        <p:spPr/>
        <p:txBody>
          <a:bodyPr/>
          <a:lstStyle/>
          <a:p>
            <a:fld id="{8EDCC049-8AFD-4356-A29A-2023BA32AC59}" type="slidenum">
              <a:rPr lang="en-GB" smtClean="0"/>
              <a:t>2</a:t>
            </a:fld>
            <a:endParaRPr lang="en-GB"/>
          </a:p>
        </p:txBody>
      </p:sp>
    </p:spTree>
    <p:extLst>
      <p:ext uri="{BB962C8B-B14F-4D97-AF65-F5344CB8AC3E}">
        <p14:creationId xmlns:p14="http://schemas.microsoft.com/office/powerpoint/2010/main" val="667216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route is here </a:t>
            </a:r>
          </a:p>
        </p:txBody>
      </p:sp>
      <p:sp>
        <p:nvSpPr>
          <p:cNvPr id="4" name="Slide Number Placeholder 3"/>
          <p:cNvSpPr>
            <a:spLocks noGrp="1"/>
          </p:cNvSpPr>
          <p:nvPr>
            <p:ph type="sldNum" sz="quarter" idx="5"/>
          </p:nvPr>
        </p:nvSpPr>
        <p:spPr/>
        <p:txBody>
          <a:bodyPr/>
          <a:lstStyle/>
          <a:p>
            <a:fld id="{8EDCC049-8AFD-4356-A29A-2023BA32AC59}" type="slidenum">
              <a:rPr lang="en-GB" smtClean="0"/>
              <a:t>3</a:t>
            </a:fld>
            <a:endParaRPr lang="en-GB"/>
          </a:p>
        </p:txBody>
      </p:sp>
    </p:spTree>
    <p:extLst>
      <p:ext uri="{BB962C8B-B14F-4D97-AF65-F5344CB8AC3E}">
        <p14:creationId xmlns:p14="http://schemas.microsoft.com/office/powerpoint/2010/main" val="2837905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addition to the mandatory training, on the site you’ll find some other courses that you may specifically find useful</a:t>
            </a:r>
          </a:p>
        </p:txBody>
      </p:sp>
      <p:sp>
        <p:nvSpPr>
          <p:cNvPr id="4" name="Slide Number Placeholder 3"/>
          <p:cNvSpPr>
            <a:spLocks noGrp="1"/>
          </p:cNvSpPr>
          <p:nvPr>
            <p:ph type="sldNum" sz="quarter" idx="5"/>
          </p:nvPr>
        </p:nvSpPr>
        <p:spPr/>
        <p:txBody>
          <a:bodyPr/>
          <a:lstStyle/>
          <a:p>
            <a:fld id="{8EDCC049-8AFD-4356-A29A-2023BA32AC59}" type="slidenum">
              <a:rPr lang="en-GB" smtClean="0"/>
              <a:t>4</a:t>
            </a:fld>
            <a:endParaRPr lang="en-GB"/>
          </a:p>
        </p:txBody>
      </p:sp>
    </p:spTree>
    <p:extLst>
      <p:ext uri="{BB962C8B-B14F-4D97-AF65-F5344CB8AC3E}">
        <p14:creationId xmlns:p14="http://schemas.microsoft.com/office/powerpoint/2010/main" val="772945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courses that are mandatory </a:t>
            </a:r>
          </a:p>
          <a:p>
            <a:r>
              <a:rPr lang="en-GB" dirty="0"/>
              <a:t>Time limits</a:t>
            </a:r>
          </a:p>
          <a:p>
            <a:r>
              <a:rPr lang="en-GB" dirty="0"/>
              <a:t>Deadline – </a:t>
            </a:r>
          </a:p>
          <a:p>
            <a:r>
              <a:rPr lang="en-GB" dirty="0"/>
              <a:t>You’ll start getting email reminders towards the end of the deadline window </a:t>
            </a:r>
          </a:p>
          <a:p>
            <a:r>
              <a:rPr lang="en-GB" dirty="0"/>
              <a:t>You can stop the course and restart it – so it becomes a bit more bite sized and easy to fit in – make sure you press save </a:t>
            </a:r>
          </a:p>
          <a:p>
            <a:endParaRPr lang="en-GB" dirty="0"/>
          </a:p>
          <a:p>
            <a:r>
              <a:rPr lang="en-GB" dirty="0"/>
              <a:t>Combination of video content, quizzes, tests, interactive as we can make it </a:t>
            </a:r>
          </a:p>
          <a:p>
            <a:r>
              <a:rPr lang="en-GB" dirty="0"/>
              <a:t>ICT and Cyber Security – covers a wide range of subjects in short videos – including social media and privacy, phishing, using the web safely, and password security </a:t>
            </a:r>
          </a:p>
          <a:p>
            <a:endParaRPr lang="en-GB" dirty="0"/>
          </a:p>
          <a:p>
            <a:endParaRPr lang="en-GB" dirty="0"/>
          </a:p>
        </p:txBody>
      </p:sp>
      <p:sp>
        <p:nvSpPr>
          <p:cNvPr id="4" name="Slide Number Placeholder 3"/>
          <p:cNvSpPr>
            <a:spLocks noGrp="1"/>
          </p:cNvSpPr>
          <p:nvPr>
            <p:ph type="sldNum" sz="quarter" idx="5"/>
          </p:nvPr>
        </p:nvSpPr>
        <p:spPr/>
        <p:txBody>
          <a:bodyPr/>
          <a:lstStyle/>
          <a:p>
            <a:fld id="{8EDCC049-8AFD-4356-A29A-2023BA32AC59}" type="slidenum">
              <a:rPr lang="en-GB" smtClean="0"/>
              <a:t>5</a:t>
            </a:fld>
            <a:endParaRPr lang="en-GB"/>
          </a:p>
        </p:txBody>
      </p:sp>
    </p:spTree>
    <p:extLst>
      <p:ext uri="{BB962C8B-B14F-4D97-AF65-F5344CB8AC3E}">
        <p14:creationId xmlns:p14="http://schemas.microsoft.com/office/powerpoint/2010/main" val="68642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41F4-1698-CB19-EFA8-5AADF5E9E7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B081EB1-1F11-D131-E253-00B5BF8B03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B9E9F6-F580-B6AF-280C-EF1F9239249A}"/>
              </a:ext>
            </a:extLst>
          </p:cNvPr>
          <p:cNvSpPr>
            <a:spLocks noGrp="1"/>
          </p:cNvSpPr>
          <p:nvPr>
            <p:ph type="dt" sz="half" idx="10"/>
          </p:nvPr>
        </p:nvSpPr>
        <p:spPr/>
        <p:txBody>
          <a:bodyPr/>
          <a:lstStyle/>
          <a:p>
            <a:fld id="{7E3A812E-575A-46E2-A095-3A80824EA24F}" type="datetimeFigureOut">
              <a:rPr lang="en-GB" smtClean="0"/>
              <a:t>12/05/2022</a:t>
            </a:fld>
            <a:endParaRPr lang="en-GB"/>
          </a:p>
        </p:txBody>
      </p:sp>
      <p:sp>
        <p:nvSpPr>
          <p:cNvPr id="5" name="Footer Placeholder 4">
            <a:extLst>
              <a:ext uri="{FF2B5EF4-FFF2-40B4-BE49-F238E27FC236}">
                <a16:creationId xmlns:a16="http://schemas.microsoft.com/office/drawing/2014/main" id="{55F9A41E-0F53-7E84-2A74-486ED4FDE3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21B976-F566-5413-20D9-9AA8C66B3169}"/>
              </a:ext>
            </a:extLst>
          </p:cNvPr>
          <p:cNvSpPr>
            <a:spLocks noGrp="1"/>
          </p:cNvSpPr>
          <p:nvPr>
            <p:ph type="sldNum" sz="quarter" idx="12"/>
          </p:nvPr>
        </p:nvSpPr>
        <p:spPr/>
        <p:txBody>
          <a:bodyPr/>
          <a:lstStyle/>
          <a:p>
            <a:fld id="{4D2C698D-41D8-4BC6-A9CF-76C10C272245}" type="slidenum">
              <a:rPr lang="en-GB" smtClean="0"/>
              <a:t>‹#›</a:t>
            </a:fld>
            <a:endParaRPr lang="en-GB"/>
          </a:p>
        </p:txBody>
      </p:sp>
    </p:spTree>
    <p:extLst>
      <p:ext uri="{BB962C8B-B14F-4D97-AF65-F5344CB8AC3E}">
        <p14:creationId xmlns:p14="http://schemas.microsoft.com/office/powerpoint/2010/main" val="4179768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9C0F8-ACE2-E0BC-0B7C-4A4A5B1579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101364-6926-3F8B-9542-0EA829B90F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EA821A-B169-0F80-9B88-AF7CDA12E456}"/>
              </a:ext>
            </a:extLst>
          </p:cNvPr>
          <p:cNvSpPr>
            <a:spLocks noGrp="1"/>
          </p:cNvSpPr>
          <p:nvPr>
            <p:ph type="dt" sz="half" idx="10"/>
          </p:nvPr>
        </p:nvSpPr>
        <p:spPr/>
        <p:txBody>
          <a:bodyPr/>
          <a:lstStyle/>
          <a:p>
            <a:fld id="{7E3A812E-575A-46E2-A095-3A80824EA24F}" type="datetimeFigureOut">
              <a:rPr lang="en-GB" smtClean="0"/>
              <a:t>12/05/2022</a:t>
            </a:fld>
            <a:endParaRPr lang="en-GB"/>
          </a:p>
        </p:txBody>
      </p:sp>
      <p:sp>
        <p:nvSpPr>
          <p:cNvPr id="5" name="Footer Placeholder 4">
            <a:extLst>
              <a:ext uri="{FF2B5EF4-FFF2-40B4-BE49-F238E27FC236}">
                <a16:creationId xmlns:a16="http://schemas.microsoft.com/office/drawing/2014/main" id="{1FCC934D-9958-6DF4-40A6-4806241DB4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D4A1CF-BF11-29AC-B6F1-911B0B151D94}"/>
              </a:ext>
            </a:extLst>
          </p:cNvPr>
          <p:cNvSpPr>
            <a:spLocks noGrp="1"/>
          </p:cNvSpPr>
          <p:nvPr>
            <p:ph type="sldNum" sz="quarter" idx="12"/>
          </p:nvPr>
        </p:nvSpPr>
        <p:spPr/>
        <p:txBody>
          <a:bodyPr/>
          <a:lstStyle/>
          <a:p>
            <a:fld id="{4D2C698D-41D8-4BC6-A9CF-76C10C272245}" type="slidenum">
              <a:rPr lang="en-GB" smtClean="0"/>
              <a:t>‹#›</a:t>
            </a:fld>
            <a:endParaRPr lang="en-GB"/>
          </a:p>
        </p:txBody>
      </p:sp>
    </p:spTree>
    <p:extLst>
      <p:ext uri="{BB962C8B-B14F-4D97-AF65-F5344CB8AC3E}">
        <p14:creationId xmlns:p14="http://schemas.microsoft.com/office/powerpoint/2010/main" val="1317030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0A2834-058B-2A6D-D9F3-D046A8BDAF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0F95B9-5B1D-5A82-6982-C1EF526A89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3C7AE0-EC81-AF92-7387-B74D76ED7588}"/>
              </a:ext>
            </a:extLst>
          </p:cNvPr>
          <p:cNvSpPr>
            <a:spLocks noGrp="1"/>
          </p:cNvSpPr>
          <p:nvPr>
            <p:ph type="dt" sz="half" idx="10"/>
          </p:nvPr>
        </p:nvSpPr>
        <p:spPr/>
        <p:txBody>
          <a:bodyPr/>
          <a:lstStyle/>
          <a:p>
            <a:fld id="{7E3A812E-575A-46E2-A095-3A80824EA24F}" type="datetimeFigureOut">
              <a:rPr lang="en-GB" smtClean="0"/>
              <a:t>12/05/2022</a:t>
            </a:fld>
            <a:endParaRPr lang="en-GB"/>
          </a:p>
        </p:txBody>
      </p:sp>
      <p:sp>
        <p:nvSpPr>
          <p:cNvPr id="5" name="Footer Placeholder 4">
            <a:extLst>
              <a:ext uri="{FF2B5EF4-FFF2-40B4-BE49-F238E27FC236}">
                <a16:creationId xmlns:a16="http://schemas.microsoft.com/office/drawing/2014/main" id="{4E5E4EA2-466D-9B0F-0B50-B41F1F5801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08476B-AF40-B8EE-189E-7EDA495C9A2F}"/>
              </a:ext>
            </a:extLst>
          </p:cNvPr>
          <p:cNvSpPr>
            <a:spLocks noGrp="1"/>
          </p:cNvSpPr>
          <p:nvPr>
            <p:ph type="sldNum" sz="quarter" idx="12"/>
          </p:nvPr>
        </p:nvSpPr>
        <p:spPr/>
        <p:txBody>
          <a:bodyPr/>
          <a:lstStyle/>
          <a:p>
            <a:fld id="{4D2C698D-41D8-4BC6-A9CF-76C10C272245}" type="slidenum">
              <a:rPr lang="en-GB" smtClean="0"/>
              <a:t>‹#›</a:t>
            </a:fld>
            <a:endParaRPr lang="en-GB"/>
          </a:p>
        </p:txBody>
      </p:sp>
    </p:spTree>
    <p:extLst>
      <p:ext uri="{BB962C8B-B14F-4D97-AF65-F5344CB8AC3E}">
        <p14:creationId xmlns:p14="http://schemas.microsoft.com/office/powerpoint/2010/main" val="919191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106"/>
            <a:ext cx="12192000" cy="6858000"/>
          </a:xfrm>
          <a:prstGeom prst="rect">
            <a:avLst/>
          </a:prstGeom>
        </p:spPr>
      </p:pic>
    </p:spTree>
    <p:extLst>
      <p:ext uri="{BB962C8B-B14F-4D97-AF65-F5344CB8AC3E}">
        <p14:creationId xmlns:p14="http://schemas.microsoft.com/office/powerpoint/2010/main" val="1669380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4754F-A78C-D6D7-72BD-4419D7FFB1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2A84A8-8303-097F-9A06-82397ADDE3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57E2F4-6DD2-8AC7-F758-FB372BCEBEC1}"/>
              </a:ext>
            </a:extLst>
          </p:cNvPr>
          <p:cNvSpPr>
            <a:spLocks noGrp="1"/>
          </p:cNvSpPr>
          <p:nvPr>
            <p:ph type="dt" sz="half" idx="10"/>
          </p:nvPr>
        </p:nvSpPr>
        <p:spPr/>
        <p:txBody>
          <a:bodyPr/>
          <a:lstStyle/>
          <a:p>
            <a:fld id="{7E3A812E-575A-46E2-A095-3A80824EA24F}" type="datetimeFigureOut">
              <a:rPr lang="en-GB" smtClean="0"/>
              <a:t>12/05/2022</a:t>
            </a:fld>
            <a:endParaRPr lang="en-GB"/>
          </a:p>
        </p:txBody>
      </p:sp>
      <p:sp>
        <p:nvSpPr>
          <p:cNvPr id="5" name="Footer Placeholder 4">
            <a:extLst>
              <a:ext uri="{FF2B5EF4-FFF2-40B4-BE49-F238E27FC236}">
                <a16:creationId xmlns:a16="http://schemas.microsoft.com/office/drawing/2014/main" id="{7E9E57C0-2464-6E77-75A3-E646B2C710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151EED-8F70-7F5A-A348-AAC71CA74E2C}"/>
              </a:ext>
            </a:extLst>
          </p:cNvPr>
          <p:cNvSpPr>
            <a:spLocks noGrp="1"/>
          </p:cNvSpPr>
          <p:nvPr>
            <p:ph type="sldNum" sz="quarter" idx="12"/>
          </p:nvPr>
        </p:nvSpPr>
        <p:spPr/>
        <p:txBody>
          <a:bodyPr/>
          <a:lstStyle/>
          <a:p>
            <a:fld id="{4D2C698D-41D8-4BC6-A9CF-76C10C272245}" type="slidenum">
              <a:rPr lang="en-GB" smtClean="0"/>
              <a:t>‹#›</a:t>
            </a:fld>
            <a:endParaRPr lang="en-GB"/>
          </a:p>
        </p:txBody>
      </p:sp>
    </p:spTree>
    <p:extLst>
      <p:ext uri="{BB962C8B-B14F-4D97-AF65-F5344CB8AC3E}">
        <p14:creationId xmlns:p14="http://schemas.microsoft.com/office/powerpoint/2010/main" val="560184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D5CF-5CCF-C628-3FE3-C3CE5AA90F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E474DF-0965-52FB-45AC-6B77EA4130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AE5100-9F20-80DE-3BDD-B210CA03152E}"/>
              </a:ext>
            </a:extLst>
          </p:cNvPr>
          <p:cNvSpPr>
            <a:spLocks noGrp="1"/>
          </p:cNvSpPr>
          <p:nvPr>
            <p:ph type="dt" sz="half" idx="10"/>
          </p:nvPr>
        </p:nvSpPr>
        <p:spPr/>
        <p:txBody>
          <a:bodyPr/>
          <a:lstStyle/>
          <a:p>
            <a:fld id="{7E3A812E-575A-46E2-A095-3A80824EA24F}" type="datetimeFigureOut">
              <a:rPr lang="en-GB" smtClean="0"/>
              <a:t>12/05/2022</a:t>
            </a:fld>
            <a:endParaRPr lang="en-GB"/>
          </a:p>
        </p:txBody>
      </p:sp>
      <p:sp>
        <p:nvSpPr>
          <p:cNvPr id="5" name="Footer Placeholder 4">
            <a:extLst>
              <a:ext uri="{FF2B5EF4-FFF2-40B4-BE49-F238E27FC236}">
                <a16:creationId xmlns:a16="http://schemas.microsoft.com/office/drawing/2014/main" id="{94DCFB68-AE4E-810F-3628-A8C216B121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1863E5-4CAA-B063-020A-C8FA5A00D0CC}"/>
              </a:ext>
            </a:extLst>
          </p:cNvPr>
          <p:cNvSpPr>
            <a:spLocks noGrp="1"/>
          </p:cNvSpPr>
          <p:nvPr>
            <p:ph type="sldNum" sz="quarter" idx="12"/>
          </p:nvPr>
        </p:nvSpPr>
        <p:spPr/>
        <p:txBody>
          <a:bodyPr/>
          <a:lstStyle/>
          <a:p>
            <a:fld id="{4D2C698D-41D8-4BC6-A9CF-76C10C272245}" type="slidenum">
              <a:rPr lang="en-GB" smtClean="0"/>
              <a:t>‹#›</a:t>
            </a:fld>
            <a:endParaRPr lang="en-GB"/>
          </a:p>
        </p:txBody>
      </p:sp>
    </p:spTree>
    <p:extLst>
      <p:ext uri="{BB962C8B-B14F-4D97-AF65-F5344CB8AC3E}">
        <p14:creationId xmlns:p14="http://schemas.microsoft.com/office/powerpoint/2010/main" val="303671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1DA2-09D1-1DC1-7E51-8DC8A74495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02D086-4820-86F3-180B-9936B9037C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708A98-44FF-F8E9-4626-28952C14FD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CDE9AB-9E29-61A1-6A42-AE5D56B3CBF3}"/>
              </a:ext>
            </a:extLst>
          </p:cNvPr>
          <p:cNvSpPr>
            <a:spLocks noGrp="1"/>
          </p:cNvSpPr>
          <p:nvPr>
            <p:ph type="dt" sz="half" idx="10"/>
          </p:nvPr>
        </p:nvSpPr>
        <p:spPr/>
        <p:txBody>
          <a:bodyPr/>
          <a:lstStyle/>
          <a:p>
            <a:fld id="{7E3A812E-575A-46E2-A095-3A80824EA24F}" type="datetimeFigureOut">
              <a:rPr lang="en-GB" smtClean="0"/>
              <a:t>12/05/2022</a:t>
            </a:fld>
            <a:endParaRPr lang="en-GB"/>
          </a:p>
        </p:txBody>
      </p:sp>
      <p:sp>
        <p:nvSpPr>
          <p:cNvPr id="6" name="Footer Placeholder 5">
            <a:extLst>
              <a:ext uri="{FF2B5EF4-FFF2-40B4-BE49-F238E27FC236}">
                <a16:creationId xmlns:a16="http://schemas.microsoft.com/office/drawing/2014/main" id="{243D3BCB-E932-E027-B2F5-16C13FDB6B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DDD616-BC0D-2F93-0C79-CDA9BC708AE9}"/>
              </a:ext>
            </a:extLst>
          </p:cNvPr>
          <p:cNvSpPr>
            <a:spLocks noGrp="1"/>
          </p:cNvSpPr>
          <p:nvPr>
            <p:ph type="sldNum" sz="quarter" idx="12"/>
          </p:nvPr>
        </p:nvSpPr>
        <p:spPr/>
        <p:txBody>
          <a:bodyPr/>
          <a:lstStyle/>
          <a:p>
            <a:fld id="{4D2C698D-41D8-4BC6-A9CF-76C10C272245}" type="slidenum">
              <a:rPr lang="en-GB" smtClean="0"/>
              <a:t>‹#›</a:t>
            </a:fld>
            <a:endParaRPr lang="en-GB"/>
          </a:p>
        </p:txBody>
      </p:sp>
    </p:spTree>
    <p:extLst>
      <p:ext uri="{BB962C8B-B14F-4D97-AF65-F5344CB8AC3E}">
        <p14:creationId xmlns:p14="http://schemas.microsoft.com/office/powerpoint/2010/main" val="385335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BA62-DCD8-6855-5AC3-931CE072822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4E43FB-33A2-D089-9789-0E13A2BF25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9C6030-C7A6-7955-CBEA-4C963E67D9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396C60-4098-1C1C-4BC5-DDEB1B8029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A14311-A658-74D1-45F1-AEA7628572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A9EE3D6-BAF3-9D23-912A-E66F86B10689}"/>
              </a:ext>
            </a:extLst>
          </p:cNvPr>
          <p:cNvSpPr>
            <a:spLocks noGrp="1"/>
          </p:cNvSpPr>
          <p:nvPr>
            <p:ph type="dt" sz="half" idx="10"/>
          </p:nvPr>
        </p:nvSpPr>
        <p:spPr/>
        <p:txBody>
          <a:bodyPr/>
          <a:lstStyle/>
          <a:p>
            <a:fld id="{7E3A812E-575A-46E2-A095-3A80824EA24F}" type="datetimeFigureOut">
              <a:rPr lang="en-GB" smtClean="0"/>
              <a:t>12/05/2022</a:t>
            </a:fld>
            <a:endParaRPr lang="en-GB"/>
          </a:p>
        </p:txBody>
      </p:sp>
      <p:sp>
        <p:nvSpPr>
          <p:cNvPr id="8" name="Footer Placeholder 7">
            <a:extLst>
              <a:ext uri="{FF2B5EF4-FFF2-40B4-BE49-F238E27FC236}">
                <a16:creationId xmlns:a16="http://schemas.microsoft.com/office/drawing/2014/main" id="{6F99A3E8-B2C9-9623-6AAD-5AE4F13342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43C6D69-065F-C873-29E1-97C5C47CFBAD}"/>
              </a:ext>
            </a:extLst>
          </p:cNvPr>
          <p:cNvSpPr>
            <a:spLocks noGrp="1"/>
          </p:cNvSpPr>
          <p:nvPr>
            <p:ph type="sldNum" sz="quarter" idx="12"/>
          </p:nvPr>
        </p:nvSpPr>
        <p:spPr/>
        <p:txBody>
          <a:bodyPr/>
          <a:lstStyle/>
          <a:p>
            <a:fld id="{4D2C698D-41D8-4BC6-A9CF-76C10C272245}" type="slidenum">
              <a:rPr lang="en-GB" smtClean="0"/>
              <a:t>‹#›</a:t>
            </a:fld>
            <a:endParaRPr lang="en-GB"/>
          </a:p>
        </p:txBody>
      </p:sp>
    </p:spTree>
    <p:extLst>
      <p:ext uri="{BB962C8B-B14F-4D97-AF65-F5344CB8AC3E}">
        <p14:creationId xmlns:p14="http://schemas.microsoft.com/office/powerpoint/2010/main" val="3100924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9F9B-CF71-C3C4-5127-F974948536C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5C9E72-0722-DF38-42A9-232996CD9C33}"/>
              </a:ext>
            </a:extLst>
          </p:cNvPr>
          <p:cNvSpPr>
            <a:spLocks noGrp="1"/>
          </p:cNvSpPr>
          <p:nvPr>
            <p:ph type="dt" sz="half" idx="10"/>
          </p:nvPr>
        </p:nvSpPr>
        <p:spPr/>
        <p:txBody>
          <a:bodyPr/>
          <a:lstStyle/>
          <a:p>
            <a:fld id="{7E3A812E-575A-46E2-A095-3A80824EA24F}" type="datetimeFigureOut">
              <a:rPr lang="en-GB" smtClean="0"/>
              <a:t>12/05/2022</a:t>
            </a:fld>
            <a:endParaRPr lang="en-GB"/>
          </a:p>
        </p:txBody>
      </p:sp>
      <p:sp>
        <p:nvSpPr>
          <p:cNvPr id="4" name="Footer Placeholder 3">
            <a:extLst>
              <a:ext uri="{FF2B5EF4-FFF2-40B4-BE49-F238E27FC236}">
                <a16:creationId xmlns:a16="http://schemas.microsoft.com/office/drawing/2014/main" id="{8CAD503E-1ABD-C3B1-7AC9-494E60ADEF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9C9CE2-6151-90D5-8C02-A52045273E50}"/>
              </a:ext>
            </a:extLst>
          </p:cNvPr>
          <p:cNvSpPr>
            <a:spLocks noGrp="1"/>
          </p:cNvSpPr>
          <p:nvPr>
            <p:ph type="sldNum" sz="quarter" idx="12"/>
          </p:nvPr>
        </p:nvSpPr>
        <p:spPr/>
        <p:txBody>
          <a:bodyPr/>
          <a:lstStyle/>
          <a:p>
            <a:fld id="{4D2C698D-41D8-4BC6-A9CF-76C10C272245}" type="slidenum">
              <a:rPr lang="en-GB" smtClean="0"/>
              <a:t>‹#›</a:t>
            </a:fld>
            <a:endParaRPr lang="en-GB"/>
          </a:p>
        </p:txBody>
      </p:sp>
    </p:spTree>
    <p:extLst>
      <p:ext uri="{BB962C8B-B14F-4D97-AF65-F5344CB8AC3E}">
        <p14:creationId xmlns:p14="http://schemas.microsoft.com/office/powerpoint/2010/main" val="2336349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EC90EB-49AC-69BB-9ECD-E3B20EBD0D70}"/>
              </a:ext>
            </a:extLst>
          </p:cNvPr>
          <p:cNvSpPr>
            <a:spLocks noGrp="1"/>
          </p:cNvSpPr>
          <p:nvPr>
            <p:ph type="dt" sz="half" idx="10"/>
          </p:nvPr>
        </p:nvSpPr>
        <p:spPr/>
        <p:txBody>
          <a:bodyPr/>
          <a:lstStyle/>
          <a:p>
            <a:fld id="{7E3A812E-575A-46E2-A095-3A80824EA24F}" type="datetimeFigureOut">
              <a:rPr lang="en-GB" smtClean="0"/>
              <a:t>12/05/2022</a:t>
            </a:fld>
            <a:endParaRPr lang="en-GB"/>
          </a:p>
        </p:txBody>
      </p:sp>
      <p:sp>
        <p:nvSpPr>
          <p:cNvPr id="3" name="Footer Placeholder 2">
            <a:extLst>
              <a:ext uri="{FF2B5EF4-FFF2-40B4-BE49-F238E27FC236}">
                <a16:creationId xmlns:a16="http://schemas.microsoft.com/office/drawing/2014/main" id="{08AFD74B-4DDD-874F-A762-1BCF838168F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13B40C2-4C63-3C9D-5953-1DB2EBD0F658}"/>
              </a:ext>
            </a:extLst>
          </p:cNvPr>
          <p:cNvSpPr>
            <a:spLocks noGrp="1"/>
          </p:cNvSpPr>
          <p:nvPr>
            <p:ph type="sldNum" sz="quarter" idx="12"/>
          </p:nvPr>
        </p:nvSpPr>
        <p:spPr/>
        <p:txBody>
          <a:bodyPr/>
          <a:lstStyle/>
          <a:p>
            <a:fld id="{4D2C698D-41D8-4BC6-A9CF-76C10C272245}" type="slidenum">
              <a:rPr lang="en-GB" smtClean="0"/>
              <a:t>‹#›</a:t>
            </a:fld>
            <a:endParaRPr lang="en-GB"/>
          </a:p>
        </p:txBody>
      </p:sp>
    </p:spTree>
    <p:extLst>
      <p:ext uri="{BB962C8B-B14F-4D97-AF65-F5344CB8AC3E}">
        <p14:creationId xmlns:p14="http://schemas.microsoft.com/office/powerpoint/2010/main" val="3891613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CB519-6A33-E50D-8F39-1D93D7E6DE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68335B-6DE6-FD81-6295-9984F359B0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F8B5801-4C56-E788-3685-C09AE7D53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4766AE-8007-C73A-3AED-7790DB0C063F}"/>
              </a:ext>
            </a:extLst>
          </p:cNvPr>
          <p:cNvSpPr>
            <a:spLocks noGrp="1"/>
          </p:cNvSpPr>
          <p:nvPr>
            <p:ph type="dt" sz="half" idx="10"/>
          </p:nvPr>
        </p:nvSpPr>
        <p:spPr/>
        <p:txBody>
          <a:bodyPr/>
          <a:lstStyle/>
          <a:p>
            <a:fld id="{7E3A812E-575A-46E2-A095-3A80824EA24F}" type="datetimeFigureOut">
              <a:rPr lang="en-GB" smtClean="0"/>
              <a:t>12/05/2022</a:t>
            </a:fld>
            <a:endParaRPr lang="en-GB"/>
          </a:p>
        </p:txBody>
      </p:sp>
      <p:sp>
        <p:nvSpPr>
          <p:cNvPr id="6" name="Footer Placeholder 5">
            <a:extLst>
              <a:ext uri="{FF2B5EF4-FFF2-40B4-BE49-F238E27FC236}">
                <a16:creationId xmlns:a16="http://schemas.microsoft.com/office/drawing/2014/main" id="{FC2BC78E-40C2-944D-17E6-316B298D12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7373A2-CF81-E8A2-473A-5A1C95AFE954}"/>
              </a:ext>
            </a:extLst>
          </p:cNvPr>
          <p:cNvSpPr>
            <a:spLocks noGrp="1"/>
          </p:cNvSpPr>
          <p:nvPr>
            <p:ph type="sldNum" sz="quarter" idx="12"/>
          </p:nvPr>
        </p:nvSpPr>
        <p:spPr/>
        <p:txBody>
          <a:bodyPr/>
          <a:lstStyle/>
          <a:p>
            <a:fld id="{4D2C698D-41D8-4BC6-A9CF-76C10C272245}" type="slidenum">
              <a:rPr lang="en-GB" smtClean="0"/>
              <a:t>‹#›</a:t>
            </a:fld>
            <a:endParaRPr lang="en-GB"/>
          </a:p>
        </p:txBody>
      </p:sp>
    </p:spTree>
    <p:extLst>
      <p:ext uri="{BB962C8B-B14F-4D97-AF65-F5344CB8AC3E}">
        <p14:creationId xmlns:p14="http://schemas.microsoft.com/office/powerpoint/2010/main" val="975405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ADC18-2D00-ADF3-C97A-47C7532611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FD9D035-5B21-3D8F-AA28-A428D66A8F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0200C2-9CD4-9424-8605-FE48FAD02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0E58E-F2FC-4AE0-5551-828234743A3A}"/>
              </a:ext>
            </a:extLst>
          </p:cNvPr>
          <p:cNvSpPr>
            <a:spLocks noGrp="1"/>
          </p:cNvSpPr>
          <p:nvPr>
            <p:ph type="dt" sz="half" idx="10"/>
          </p:nvPr>
        </p:nvSpPr>
        <p:spPr/>
        <p:txBody>
          <a:bodyPr/>
          <a:lstStyle/>
          <a:p>
            <a:fld id="{7E3A812E-575A-46E2-A095-3A80824EA24F}" type="datetimeFigureOut">
              <a:rPr lang="en-GB" smtClean="0"/>
              <a:t>12/05/2022</a:t>
            </a:fld>
            <a:endParaRPr lang="en-GB"/>
          </a:p>
        </p:txBody>
      </p:sp>
      <p:sp>
        <p:nvSpPr>
          <p:cNvPr id="6" name="Footer Placeholder 5">
            <a:extLst>
              <a:ext uri="{FF2B5EF4-FFF2-40B4-BE49-F238E27FC236}">
                <a16:creationId xmlns:a16="http://schemas.microsoft.com/office/drawing/2014/main" id="{4D93CEBF-DEC6-47E5-FBED-D0B016F69A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E69272-0313-ECBD-9255-8295BCD9E78B}"/>
              </a:ext>
            </a:extLst>
          </p:cNvPr>
          <p:cNvSpPr>
            <a:spLocks noGrp="1"/>
          </p:cNvSpPr>
          <p:nvPr>
            <p:ph type="sldNum" sz="quarter" idx="12"/>
          </p:nvPr>
        </p:nvSpPr>
        <p:spPr/>
        <p:txBody>
          <a:bodyPr/>
          <a:lstStyle/>
          <a:p>
            <a:fld id="{4D2C698D-41D8-4BC6-A9CF-76C10C272245}" type="slidenum">
              <a:rPr lang="en-GB" smtClean="0"/>
              <a:t>‹#›</a:t>
            </a:fld>
            <a:endParaRPr lang="en-GB"/>
          </a:p>
        </p:txBody>
      </p:sp>
    </p:spTree>
    <p:extLst>
      <p:ext uri="{BB962C8B-B14F-4D97-AF65-F5344CB8AC3E}">
        <p14:creationId xmlns:p14="http://schemas.microsoft.com/office/powerpoint/2010/main" val="337963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E427C-FDA0-BF15-D457-68ACB672C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8CFED0-197C-76C7-BE15-4448DA772A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C2E004-CF4F-EA0F-829F-4F93A40C68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A812E-575A-46E2-A095-3A80824EA24F}" type="datetimeFigureOut">
              <a:rPr lang="en-GB" smtClean="0"/>
              <a:t>12/05/2022</a:t>
            </a:fld>
            <a:endParaRPr lang="en-GB"/>
          </a:p>
        </p:txBody>
      </p:sp>
      <p:sp>
        <p:nvSpPr>
          <p:cNvPr id="5" name="Footer Placeholder 4">
            <a:extLst>
              <a:ext uri="{FF2B5EF4-FFF2-40B4-BE49-F238E27FC236}">
                <a16:creationId xmlns:a16="http://schemas.microsoft.com/office/drawing/2014/main" id="{C9CF67B3-06A0-CEBC-7739-E6237C94EE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57EE2D6-25EF-BA6F-B6C6-CA1C02033C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C698D-41D8-4BC6-A9CF-76C10C272245}" type="slidenum">
              <a:rPr lang="en-GB" smtClean="0"/>
              <a:t>‹#›</a:t>
            </a:fld>
            <a:endParaRPr lang="en-GB"/>
          </a:p>
        </p:txBody>
      </p:sp>
    </p:spTree>
    <p:extLst>
      <p:ext uri="{BB962C8B-B14F-4D97-AF65-F5344CB8AC3E}">
        <p14:creationId xmlns:p14="http://schemas.microsoft.com/office/powerpoint/2010/main" val="3356782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lbbd.learningpool.com/login/" TargetMode="External"/><Relationship Id="rId4" Type="http://schemas.openxmlformats.org/officeDocument/2006/relationships/hyperlink" Target="mailto:jenny.ohanlon@lbbd.gov.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65F3-A080-45F1-98FA-15374A6E3509}"/>
              </a:ext>
            </a:extLst>
          </p:cNvPr>
          <p:cNvSpPr txBox="1">
            <a:spLocks/>
          </p:cNvSpPr>
          <p:nvPr/>
        </p:nvSpPr>
        <p:spPr>
          <a:xfrm>
            <a:off x="1127760" y="1485702"/>
            <a:ext cx="11288499" cy="2019502"/>
          </a:xfrm>
          <a:prstGeom prst="rect">
            <a:avLst/>
          </a:prstGeom>
        </p:spPr>
        <p:txBody>
          <a:bodyPr lIns="91440" tIns="45720" rIns="91440" bIns="45720" anchor="t">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3200" dirty="0">
              <a:solidFill>
                <a:schemeClr val="bg1"/>
              </a:solidFill>
              <a:latin typeface="Arial" panose="020B0604020202020204" pitchFamily="34" charset="0"/>
              <a:cs typeface="Arial" panose="020B0604020202020204" pitchFamily="34" charset="0"/>
            </a:endParaRPr>
          </a:p>
          <a:p>
            <a:pPr algn="ctr"/>
            <a:endParaRPr lang="en-GB" sz="7200" b="1" dirty="0">
              <a:solidFill>
                <a:schemeClr val="bg1"/>
              </a:solidFill>
              <a:latin typeface="Arial" panose="020B0604020202020204" pitchFamily="34" charset="0"/>
              <a:cs typeface="Arial" panose="020B0604020202020204" pitchFamily="34" charset="0"/>
            </a:endParaRPr>
          </a:p>
          <a:p>
            <a:endParaRPr lang="en-GB" sz="7200" b="1" dirty="0">
              <a:solidFill>
                <a:schemeClr val="bg1"/>
              </a:solidFill>
              <a:latin typeface="Arial" panose="020B0604020202020204" pitchFamily="34" charset="0"/>
              <a:cs typeface="Arial" panose="020B0604020202020204" pitchFamily="34" charset="0"/>
            </a:endParaRPr>
          </a:p>
          <a:p>
            <a:r>
              <a:rPr lang="en-GB" sz="18000" b="1" dirty="0">
                <a:solidFill>
                  <a:schemeClr val="bg1"/>
                </a:solidFill>
                <a:latin typeface="Arial"/>
                <a:cs typeface="Arial"/>
              </a:rPr>
              <a:t>Members Induction </a:t>
            </a:r>
          </a:p>
          <a:p>
            <a:r>
              <a:rPr lang="en-GB" sz="18000" b="1" dirty="0">
                <a:solidFill>
                  <a:schemeClr val="bg1"/>
                </a:solidFill>
                <a:latin typeface="Arial"/>
                <a:cs typeface="Arial"/>
              </a:rPr>
              <a:t>Introduction to </a:t>
            </a:r>
            <a:r>
              <a:rPr lang="en-GB" sz="18000" b="1" dirty="0" err="1">
                <a:solidFill>
                  <a:schemeClr val="bg1"/>
                </a:solidFill>
                <a:latin typeface="Arial"/>
                <a:cs typeface="Arial"/>
              </a:rPr>
              <a:t>iLearn</a:t>
            </a:r>
            <a:endParaRPr lang="en-GB" sz="18000" b="1" dirty="0">
              <a:solidFill>
                <a:schemeClr val="bg1"/>
              </a:solidFill>
              <a:latin typeface="Arial"/>
              <a:cs typeface="Arial"/>
            </a:endParaRPr>
          </a:p>
          <a:p>
            <a:endParaRPr lang="en-GB" sz="18000" b="1" dirty="0">
              <a:solidFill>
                <a:schemeClr val="bg1"/>
              </a:solidFill>
              <a:latin typeface="Arial"/>
              <a:cs typeface="Arial"/>
            </a:endParaRPr>
          </a:p>
          <a:p>
            <a:r>
              <a:rPr lang="en-GB" sz="18000" b="1" dirty="0">
                <a:solidFill>
                  <a:schemeClr val="bg1"/>
                </a:solidFill>
                <a:latin typeface="Arial"/>
                <a:cs typeface="Arial"/>
              </a:rPr>
              <a:t>10 May 2022</a:t>
            </a:r>
          </a:p>
          <a:p>
            <a:endParaRPr lang="en-GB" sz="18000" b="1" dirty="0">
              <a:solidFill>
                <a:schemeClr val="bg1"/>
              </a:solidFill>
              <a:latin typeface="Arial"/>
              <a:cs typeface="Arial"/>
            </a:endParaRPr>
          </a:p>
          <a:p>
            <a:r>
              <a:rPr lang="en-GB" sz="12800" b="1" dirty="0">
                <a:solidFill>
                  <a:schemeClr val="bg1"/>
                </a:solidFill>
                <a:latin typeface="Arial"/>
                <a:cs typeface="Arial"/>
              </a:rPr>
              <a:t>Gail Clark </a:t>
            </a:r>
          </a:p>
          <a:p>
            <a:r>
              <a:rPr lang="en-GB" sz="12800" b="1" dirty="0">
                <a:solidFill>
                  <a:schemeClr val="bg1"/>
                </a:solidFill>
                <a:latin typeface="Arial"/>
                <a:cs typeface="Arial"/>
              </a:rPr>
              <a:t>Director of Workforce Change  </a:t>
            </a:r>
          </a:p>
          <a:p>
            <a:pPr algn="ctr"/>
            <a:endParaRPr lang="en-GB" sz="4900" dirty="0">
              <a:solidFill>
                <a:schemeClr val="bg1"/>
              </a:solidFill>
              <a:latin typeface="Arial" panose="020B0604020202020204" pitchFamily="34" charset="0"/>
              <a:cs typeface="Arial" panose="020B0604020202020204" pitchFamily="34" charset="0"/>
            </a:endParaRPr>
          </a:p>
          <a:p>
            <a:pPr algn="ctr"/>
            <a:endParaRPr lang="en-GB" sz="4900" dirty="0">
              <a:solidFill>
                <a:schemeClr val="bg1"/>
              </a:solidFill>
              <a:latin typeface="Arial" panose="020B0604020202020204" pitchFamily="34" charset="0"/>
              <a:cs typeface="Arial" panose="020B0604020202020204" pitchFamily="34" charset="0"/>
            </a:endParaRPr>
          </a:p>
          <a:p>
            <a:pPr algn="ctr"/>
            <a:endParaRPr lang="en-GB" sz="3200" dirty="0">
              <a:solidFill>
                <a:schemeClr val="bg1"/>
              </a:solidFill>
              <a:latin typeface="Arial" panose="020B0604020202020204" pitchFamily="34" charset="0"/>
              <a:cs typeface="Arial" panose="020B0604020202020204" pitchFamily="34" charset="0"/>
            </a:endParaRPr>
          </a:p>
          <a:p>
            <a:pPr algn="ctr"/>
            <a:endParaRPr lang="en-GB" sz="3200" dirty="0">
              <a:solidFill>
                <a:schemeClr val="bg1"/>
              </a:solidFill>
              <a:latin typeface="Arial" panose="020B0604020202020204" pitchFamily="34" charset="0"/>
              <a:cs typeface="Arial" panose="020B0604020202020204" pitchFamily="34" charset="0"/>
            </a:endParaRPr>
          </a:p>
          <a:p>
            <a:pPr algn="ctr"/>
            <a:endParaRPr lang="en-GB"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8787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2384A8AE-2607-9F7A-5CF8-C1C905D50E57}"/>
              </a:ext>
            </a:extLst>
          </p:cNvPr>
          <p:cNvPicPr>
            <a:picLocks noChangeAspect="1"/>
          </p:cNvPicPr>
          <p:nvPr/>
        </p:nvPicPr>
        <p:blipFill rotWithShape="1">
          <a:blip r:embed="rId3"/>
          <a:srcRect l="16533" r="12968"/>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FC3814-F358-3E0C-DFA5-7A8569FE3BEF}"/>
              </a:ext>
            </a:extLst>
          </p:cNvPr>
          <p:cNvSpPr>
            <a:spLocks noGrp="1"/>
          </p:cNvSpPr>
          <p:nvPr>
            <p:ph type="title"/>
          </p:nvPr>
        </p:nvSpPr>
        <p:spPr>
          <a:xfrm>
            <a:off x="7531610" y="365125"/>
            <a:ext cx="3822189" cy="1899912"/>
          </a:xfrm>
        </p:spPr>
        <p:txBody>
          <a:bodyPr>
            <a:normAutofit/>
          </a:bodyPr>
          <a:lstStyle/>
          <a:p>
            <a:r>
              <a:rPr lang="en-GB" sz="4000" dirty="0"/>
              <a:t>What is </a:t>
            </a:r>
            <a:r>
              <a:rPr lang="en-GB" sz="4000" dirty="0" err="1"/>
              <a:t>iLearn</a:t>
            </a:r>
            <a:r>
              <a:rPr lang="en-GB" sz="4000" dirty="0"/>
              <a:t>? </a:t>
            </a:r>
          </a:p>
        </p:txBody>
      </p:sp>
      <p:sp>
        <p:nvSpPr>
          <p:cNvPr id="8" name="Content Placeholder 7">
            <a:extLst>
              <a:ext uri="{FF2B5EF4-FFF2-40B4-BE49-F238E27FC236}">
                <a16:creationId xmlns:a16="http://schemas.microsoft.com/office/drawing/2014/main" id="{D99E718B-13CE-1167-E02D-B74C420DB738}"/>
              </a:ext>
            </a:extLst>
          </p:cNvPr>
          <p:cNvSpPr>
            <a:spLocks noGrp="1"/>
          </p:cNvSpPr>
          <p:nvPr>
            <p:ph idx="1"/>
          </p:nvPr>
        </p:nvSpPr>
        <p:spPr>
          <a:xfrm>
            <a:off x="7639187" y="2026947"/>
            <a:ext cx="3822189" cy="3742762"/>
          </a:xfrm>
        </p:spPr>
        <p:txBody>
          <a:bodyPr>
            <a:normAutofit fontScale="85000" lnSpcReduction="10000"/>
          </a:bodyPr>
          <a:lstStyle/>
          <a:p>
            <a:r>
              <a:rPr lang="en-US" sz="2000" dirty="0"/>
              <a:t>E-learning portal with mandatory training for Members</a:t>
            </a:r>
          </a:p>
          <a:p>
            <a:r>
              <a:rPr lang="en-US" sz="2000" dirty="0"/>
              <a:t>Open access to other e-learning courses </a:t>
            </a:r>
          </a:p>
          <a:p>
            <a:r>
              <a:rPr lang="en-US" sz="2000" dirty="0"/>
              <a:t>Accessible content, including subtitles </a:t>
            </a:r>
          </a:p>
          <a:p>
            <a:r>
              <a:rPr lang="en-US" sz="2000" dirty="0"/>
              <a:t>Log in details will be sent to you over the next week </a:t>
            </a:r>
          </a:p>
          <a:p>
            <a:r>
              <a:rPr lang="en-US" sz="2000" dirty="0"/>
              <a:t>If you need any help please contact Jenny O’Hanlon – Lead Learning and Development Co-</a:t>
            </a:r>
            <a:r>
              <a:rPr lang="en-US" sz="2000" dirty="0" err="1"/>
              <a:t>ordinator</a:t>
            </a:r>
            <a:r>
              <a:rPr lang="en-US" sz="2000" dirty="0"/>
              <a:t> </a:t>
            </a:r>
            <a:r>
              <a:rPr lang="en-GB" sz="1800" u="sng" dirty="0">
                <a:solidFill>
                  <a:srgbClr val="0000FF"/>
                </a:solidFill>
                <a:effectLst/>
                <a:latin typeface="Arial" panose="020B0604020202020204" pitchFamily="34" charset="0"/>
                <a:ea typeface="Calibri" panose="020F0502020204030204" pitchFamily="34" charset="0"/>
                <a:hlinkClick r:id="rId4"/>
              </a:rPr>
              <a:t>jenny.ohanlon@lbbd.gov.uk</a:t>
            </a:r>
            <a:endParaRPr lang="en-US" sz="2000" dirty="0"/>
          </a:p>
          <a:p>
            <a:r>
              <a:rPr lang="en-US" sz="2000" dirty="0"/>
              <a:t>Access via the </a:t>
            </a:r>
            <a:r>
              <a:rPr lang="en-US" sz="2000" dirty="0" err="1"/>
              <a:t>the</a:t>
            </a:r>
            <a:r>
              <a:rPr lang="en-US" sz="2000" dirty="0"/>
              <a:t> intranet homepage “check and book training” </a:t>
            </a:r>
          </a:p>
          <a:p>
            <a:pPr marL="0" indent="0">
              <a:buNone/>
            </a:pPr>
            <a:r>
              <a:rPr lang="en-GB" sz="1400" dirty="0">
                <a:hlinkClick r:id="rId5"/>
              </a:rPr>
              <a:t>Welcome to </a:t>
            </a:r>
            <a:r>
              <a:rPr lang="en-GB" sz="1400" dirty="0" err="1">
                <a:hlinkClick r:id="rId5"/>
              </a:rPr>
              <a:t>i</a:t>
            </a:r>
            <a:r>
              <a:rPr lang="en-GB" sz="1400" dirty="0">
                <a:hlinkClick r:id="rId5"/>
              </a:rPr>
              <a:t>-Learn: Log in to the site (learningpool.com)</a:t>
            </a:r>
            <a:endParaRPr lang="en-US" sz="2000" dirty="0"/>
          </a:p>
        </p:txBody>
      </p:sp>
    </p:spTree>
    <p:extLst>
      <p:ext uri="{BB962C8B-B14F-4D97-AF65-F5344CB8AC3E}">
        <p14:creationId xmlns:p14="http://schemas.microsoft.com/office/powerpoint/2010/main" val="146829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2" name="Rectangle 11">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5" name="Picture 4" descr="Graphical user interface, website&#10;&#10;Description automatically generated">
            <a:extLst>
              <a:ext uri="{FF2B5EF4-FFF2-40B4-BE49-F238E27FC236}">
                <a16:creationId xmlns:a16="http://schemas.microsoft.com/office/drawing/2014/main" id="{88636DE8-4746-577F-B5C8-99DDF23F1E1F}"/>
              </a:ext>
            </a:extLst>
          </p:cNvPr>
          <p:cNvPicPr>
            <a:picLocks noChangeAspect="1"/>
          </p:cNvPicPr>
          <p:nvPr/>
        </p:nvPicPr>
        <p:blipFill rotWithShape="1">
          <a:blip r:embed="rId3"/>
          <a:srcRect t="423" r="1" b="1"/>
          <a:stretch/>
        </p:blipFill>
        <p:spPr>
          <a:xfrm rot="21480000">
            <a:off x="1137837" y="1003258"/>
            <a:ext cx="9916327" cy="4764396"/>
          </a:xfrm>
          <a:prstGeom prst="rect">
            <a:avLst/>
          </a:prstGeom>
        </p:spPr>
      </p:pic>
      <p:sp>
        <p:nvSpPr>
          <p:cNvPr id="7" name="Arrow: Up 6">
            <a:extLst>
              <a:ext uri="{FF2B5EF4-FFF2-40B4-BE49-F238E27FC236}">
                <a16:creationId xmlns:a16="http://schemas.microsoft.com/office/drawing/2014/main" id="{6F427CC5-91AE-9B7E-9350-BEAB0EB703EB}"/>
              </a:ext>
            </a:extLst>
          </p:cNvPr>
          <p:cNvSpPr/>
          <p:nvPr/>
        </p:nvSpPr>
        <p:spPr>
          <a:xfrm>
            <a:off x="9941009" y="3995050"/>
            <a:ext cx="1017824" cy="2525483"/>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8909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alpha val="7000"/>
          </a:srgb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2CD255C-36F2-EB11-924E-58DC0E891981}"/>
              </a:ext>
            </a:extLst>
          </p:cNvPr>
          <p:cNvPicPr>
            <a:picLocks noChangeAspect="1"/>
          </p:cNvPicPr>
          <p:nvPr/>
        </p:nvPicPr>
        <p:blipFill>
          <a:blip r:embed="rId3"/>
          <a:stretch>
            <a:fillRect/>
          </a:stretch>
        </p:blipFill>
        <p:spPr>
          <a:xfrm>
            <a:off x="247227" y="1351144"/>
            <a:ext cx="4425759" cy="4155712"/>
          </a:xfrm>
          <a:prstGeom prst="rect">
            <a:avLst/>
          </a:prstGeom>
        </p:spPr>
      </p:pic>
      <p:pic>
        <p:nvPicPr>
          <p:cNvPr id="11" name="Picture 10">
            <a:extLst>
              <a:ext uri="{FF2B5EF4-FFF2-40B4-BE49-F238E27FC236}">
                <a16:creationId xmlns:a16="http://schemas.microsoft.com/office/drawing/2014/main" id="{54290F3D-2682-2C27-38F1-FDD0C637A6E4}"/>
              </a:ext>
            </a:extLst>
          </p:cNvPr>
          <p:cNvPicPr>
            <a:picLocks noChangeAspect="1"/>
          </p:cNvPicPr>
          <p:nvPr/>
        </p:nvPicPr>
        <p:blipFill>
          <a:blip r:embed="rId4"/>
          <a:stretch>
            <a:fillRect/>
          </a:stretch>
        </p:blipFill>
        <p:spPr>
          <a:xfrm>
            <a:off x="4644288" y="589008"/>
            <a:ext cx="7300485" cy="5913392"/>
          </a:xfrm>
          <a:prstGeom prst="rect">
            <a:avLst/>
          </a:prstGeom>
        </p:spPr>
      </p:pic>
      <p:pic>
        <p:nvPicPr>
          <p:cNvPr id="15" name="Picture 14">
            <a:extLst>
              <a:ext uri="{FF2B5EF4-FFF2-40B4-BE49-F238E27FC236}">
                <a16:creationId xmlns:a16="http://schemas.microsoft.com/office/drawing/2014/main" id="{171E66B3-47C3-96AD-40F8-550F7DBE0A15}"/>
              </a:ext>
            </a:extLst>
          </p:cNvPr>
          <p:cNvPicPr>
            <a:picLocks noChangeAspect="1"/>
          </p:cNvPicPr>
          <p:nvPr/>
        </p:nvPicPr>
        <p:blipFill>
          <a:blip r:embed="rId5"/>
          <a:stretch>
            <a:fillRect/>
          </a:stretch>
        </p:blipFill>
        <p:spPr>
          <a:xfrm>
            <a:off x="75681" y="56017"/>
            <a:ext cx="1580399" cy="790200"/>
          </a:xfrm>
          <a:prstGeom prst="rect">
            <a:avLst/>
          </a:prstGeom>
        </p:spPr>
      </p:pic>
    </p:spTree>
    <p:extLst>
      <p:ext uri="{BB962C8B-B14F-4D97-AF65-F5344CB8AC3E}">
        <p14:creationId xmlns:p14="http://schemas.microsoft.com/office/powerpoint/2010/main" val="1768940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alpha val="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8E36-ABDB-6791-E72A-950A69AB5B56}"/>
              </a:ext>
            </a:extLst>
          </p:cNvPr>
          <p:cNvSpPr>
            <a:spLocks noGrp="1"/>
          </p:cNvSpPr>
          <p:nvPr>
            <p:ph type="title"/>
          </p:nvPr>
        </p:nvSpPr>
        <p:spPr>
          <a:xfrm>
            <a:off x="838199" y="291090"/>
            <a:ext cx="10515599" cy="932688"/>
          </a:xfrm>
        </p:spPr>
        <p:txBody>
          <a:bodyPr vert="horz" lIns="91440" tIns="45720" rIns="91440" bIns="45720" rtlCol="0" anchor="b">
            <a:normAutofit fontScale="90000"/>
          </a:bodyPr>
          <a:lstStyle/>
          <a:p>
            <a:r>
              <a:rPr lang="en-US" sz="4200" kern="1200" dirty="0">
                <a:solidFill>
                  <a:schemeClr val="tx1"/>
                </a:solidFill>
                <a:latin typeface="+mj-lt"/>
                <a:ea typeface="+mj-ea"/>
                <a:cs typeface="+mj-cs"/>
              </a:rPr>
              <a:t>From 1</a:t>
            </a:r>
            <a:r>
              <a:rPr lang="en-US" sz="4200" kern="1200" baseline="30000" dirty="0">
                <a:solidFill>
                  <a:schemeClr val="tx1"/>
                </a:solidFill>
                <a:latin typeface="+mj-lt"/>
                <a:ea typeface="+mj-ea"/>
                <a:cs typeface="+mj-cs"/>
              </a:rPr>
              <a:t>st</a:t>
            </a:r>
            <a:r>
              <a:rPr lang="en-US" sz="4200" kern="1200" dirty="0">
                <a:solidFill>
                  <a:schemeClr val="tx1"/>
                </a:solidFill>
                <a:latin typeface="+mj-lt"/>
                <a:ea typeface="+mj-ea"/>
                <a:cs typeface="+mj-cs"/>
              </a:rPr>
              <a:t> June you will be able to access information on the dashboard showing your progress</a:t>
            </a:r>
          </a:p>
        </p:txBody>
      </p:sp>
      <p:pic>
        <p:nvPicPr>
          <p:cNvPr id="11" name="Picture 10">
            <a:extLst>
              <a:ext uri="{FF2B5EF4-FFF2-40B4-BE49-F238E27FC236}">
                <a16:creationId xmlns:a16="http://schemas.microsoft.com/office/drawing/2014/main" id="{AC18C3D1-34EF-93C7-4353-DD6ED8C6C1FA}"/>
              </a:ext>
            </a:extLst>
          </p:cNvPr>
          <p:cNvPicPr>
            <a:picLocks noChangeAspect="1"/>
          </p:cNvPicPr>
          <p:nvPr/>
        </p:nvPicPr>
        <p:blipFill>
          <a:blip r:embed="rId3"/>
          <a:stretch>
            <a:fillRect/>
          </a:stretch>
        </p:blipFill>
        <p:spPr>
          <a:xfrm>
            <a:off x="993048" y="1232727"/>
            <a:ext cx="7593332" cy="3689718"/>
          </a:xfrm>
          <a:prstGeom prst="rect">
            <a:avLst/>
          </a:prstGeom>
        </p:spPr>
      </p:pic>
      <p:pic>
        <p:nvPicPr>
          <p:cNvPr id="13" name="Picture 12">
            <a:extLst>
              <a:ext uri="{FF2B5EF4-FFF2-40B4-BE49-F238E27FC236}">
                <a16:creationId xmlns:a16="http://schemas.microsoft.com/office/drawing/2014/main" id="{111D9FC1-33EA-FC7E-12BC-B330DBB0CC34}"/>
              </a:ext>
            </a:extLst>
          </p:cNvPr>
          <p:cNvPicPr>
            <a:picLocks noChangeAspect="1"/>
          </p:cNvPicPr>
          <p:nvPr/>
        </p:nvPicPr>
        <p:blipFill>
          <a:blip r:embed="rId4"/>
          <a:stretch>
            <a:fillRect/>
          </a:stretch>
        </p:blipFill>
        <p:spPr>
          <a:xfrm>
            <a:off x="993048" y="5693343"/>
            <a:ext cx="8724900" cy="990600"/>
          </a:xfrm>
          <a:prstGeom prst="rect">
            <a:avLst/>
          </a:prstGeom>
        </p:spPr>
      </p:pic>
      <p:pic>
        <p:nvPicPr>
          <p:cNvPr id="15" name="Picture 14">
            <a:extLst>
              <a:ext uri="{FF2B5EF4-FFF2-40B4-BE49-F238E27FC236}">
                <a16:creationId xmlns:a16="http://schemas.microsoft.com/office/drawing/2014/main" id="{B4A21CF0-DEF1-CF12-CF50-70EFC7B592D4}"/>
              </a:ext>
            </a:extLst>
          </p:cNvPr>
          <p:cNvPicPr>
            <a:picLocks noChangeAspect="1"/>
          </p:cNvPicPr>
          <p:nvPr/>
        </p:nvPicPr>
        <p:blipFill>
          <a:blip r:embed="rId5"/>
          <a:stretch>
            <a:fillRect/>
          </a:stretch>
        </p:blipFill>
        <p:spPr>
          <a:xfrm>
            <a:off x="993048" y="5014522"/>
            <a:ext cx="8677275" cy="523875"/>
          </a:xfrm>
          <a:prstGeom prst="rect">
            <a:avLst/>
          </a:prstGeom>
        </p:spPr>
      </p:pic>
      <p:sp>
        <p:nvSpPr>
          <p:cNvPr id="7" name="TextBox 6">
            <a:extLst>
              <a:ext uri="{FF2B5EF4-FFF2-40B4-BE49-F238E27FC236}">
                <a16:creationId xmlns:a16="http://schemas.microsoft.com/office/drawing/2014/main" id="{FFC69FEC-35BF-2CA3-68E3-AE30BC2FEA76}"/>
              </a:ext>
            </a:extLst>
          </p:cNvPr>
          <p:cNvSpPr txBox="1"/>
          <p:nvPr/>
        </p:nvSpPr>
        <p:spPr>
          <a:xfrm>
            <a:off x="8962571" y="1676177"/>
            <a:ext cx="2391227" cy="3139321"/>
          </a:xfrm>
          <a:prstGeom prst="rect">
            <a:avLst/>
          </a:prstGeom>
          <a:noFill/>
        </p:spPr>
        <p:txBody>
          <a:bodyPr wrap="square">
            <a:spAutoFit/>
          </a:bodyPr>
          <a:lstStyle/>
          <a:p>
            <a:r>
              <a:rPr lang="en-US" sz="1800" dirty="0"/>
              <a:t>Your mandatory training window starts from 1 June (3 months to complete)</a:t>
            </a:r>
          </a:p>
          <a:p>
            <a:endParaRPr lang="en-US" dirty="0"/>
          </a:p>
          <a:p>
            <a:r>
              <a:rPr lang="en-US" sz="1800" dirty="0"/>
              <a:t>30 minutes for mental health awareness </a:t>
            </a:r>
          </a:p>
          <a:p>
            <a:endParaRPr lang="en-US" dirty="0"/>
          </a:p>
          <a:p>
            <a:r>
              <a:rPr lang="en-US" sz="1800" dirty="0"/>
              <a:t>1 ½ hours for Data Protection and ICT Cyber Security  </a:t>
            </a:r>
          </a:p>
        </p:txBody>
      </p:sp>
    </p:spTree>
    <p:extLst>
      <p:ext uri="{BB962C8B-B14F-4D97-AF65-F5344CB8AC3E}">
        <p14:creationId xmlns:p14="http://schemas.microsoft.com/office/powerpoint/2010/main" val="960504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77A8C0-4FE0-D8B2-7444-9411F7E91BB2}"/>
              </a:ext>
            </a:extLst>
          </p:cNvPr>
          <p:cNvPicPr>
            <a:picLocks noChangeAspect="1"/>
          </p:cNvPicPr>
          <p:nvPr/>
        </p:nvPicPr>
        <p:blipFill>
          <a:blip r:embed="rId2"/>
          <a:stretch>
            <a:fillRect/>
          </a:stretch>
        </p:blipFill>
        <p:spPr>
          <a:xfrm>
            <a:off x="3759516" y="578984"/>
            <a:ext cx="4338004" cy="1446001"/>
          </a:xfrm>
          <a:prstGeom prst="rect">
            <a:avLst/>
          </a:prstGeom>
        </p:spPr>
      </p:pic>
      <p:sp>
        <p:nvSpPr>
          <p:cNvPr id="8" name="Rectangle 7">
            <a:extLst>
              <a:ext uri="{FF2B5EF4-FFF2-40B4-BE49-F238E27FC236}">
                <a16:creationId xmlns:a16="http://schemas.microsoft.com/office/drawing/2014/main" id="{4B57AD17-9E41-4A6C-81F7-23545AFA151A}"/>
              </a:ext>
            </a:extLst>
          </p:cNvPr>
          <p:cNvSpPr/>
          <p:nvPr/>
        </p:nvSpPr>
        <p:spPr>
          <a:xfrm>
            <a:off x="1386335" y="2643993"/>
            <a:ext cx="9084365" cy="10612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At the top of the record on your home screen, you will see all the staff mandatory training courses, but scroll to the bottom to see the ones that you are enrolled onto and check your progress</a:t>
            </a:r>
          </a:p>
        </p:txBody>
      </p:sp>
      <p:pic>
        <p:nvPicPr>
          <p:cNvPr id="10" name="Picture 9">
            <a:extLst>
              <a:ext uri="{FF2B5EF4-FFF2-40B4-BE49-F238E27FC236}">
                <a16:creationId xmlns:a16="http://schemas.microsoft.com/office/drawing/2014/main" id="{D0A9035C-BFF7-0D42-655E-4EE6F46F3203}"/>
              </a:ext>
            </a:extLst>
          </p:cNvPr>
          <p:cNvPicPr>
            <a:picLocks noChangeAspect="1"/>
          </p:cNvPicPr>
          <p:nvPr/>
        </p:nvPicPr>
        <p:blipFill>
          <a:blip r:embed="rId3"/>
          <a:stretch>
            <a:fillRect/>
          </a:stretch>
        </p:blipFill>
        <p:spPr>
          <a:xfrm>
            <a:off x="522903" y="4354682"/>
            <a:ext cx="10973715" cy="404813"/>
          </a:xfrm>
          <a:prstGeom prst="rect">
            <a:avLst/>
          </a:prstGeom>
        </p:spPr>
      </p:pic>
      <p:pic>
        <p:nvPicPr>
          <p:cNvPr id="12" name="Picture 11">
            <a:extLst>
              <a:ext uri="{FF2B5EF4-FFF2-40B4-BE49-F238E27FC236}">
                <a16:creationId xmlns:a16="http://schemas.microsoft.com/office/drawing/2014/main" id="{9F3ABA25-7678-EE3F-4360-952ADD47631E}"/>
              </a:ext>
            </a:extLst>
          </p:cNvPr>
          <p:cNvPicPr>
            <a:picLocks noChangeAspect="1"/>
          </p:cNvPicPr>
          <p:nvPr/>
        </p:nvPicPr>
        <p:blipFill>
          <a:blip r:embed="rId4"/>
          <a:stretch>
            <a:fillRect/>
          </a:stretch>
        </p:blipFill>
        <p:spPr>
          <a:xfrm>
            <a:off x="695382" y="4759495"/>
            <a:ext cx="10801237" cy="1115875"/>
          </a:xfrm>
          <a:prstGeom prst="rect">
            <a:avLst/>
          </a:prstGeom>
        </p:spPr>
      </p:pic>
    </p:spTree>
    <p:extLst>
      <p:ext uri="{BB962C8B-B14F-4D97-AF65-F5344CB8AC3E}">
        <p14:creationId xmlns:p14="http://schemas.microsoft.com/office/powerpoint/2010/main" val="2706072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Question mark against red wall">
            <a:extLst>
              <a:ext uri="{FF2B5EF4-FFF2-40B4-BE49-F238E27FC236}">
                <a16:creationId xmlns:a16="http://schemas.microsoft.com/office/drawing/2014/main" id="{4C158315-E254-8B6B-BB98-73D1E2F7858D}"/>
              </a:ext>
            </a:extLst>
          </p:cNvPr>
          <p:cNvPicPr>
            <a:picLocks noGrp="1" noChangeAspect="1"/>
          </p:cNvPicPr>
          <p:nvPr>
            <p:ph idx="1"/>
          </p:nvPr>
        </p:nvPicPr>
        <p:blipFill rotWithShape="1">
          <a:blip r:embed="rId2">
            <a:duotone>
              <a:prstClr val="black"/>
              <a:srgbClr val="C00000">
                <a:tint val="45000"/>
                <a:satMod val="400000"/>
              </a:srgbClr>
            </a:duotone>
            <a:extLst>
              <a:ext uri="{28A0092B-C50C-407E-A947-70E740481C1C}">
                <a14:useLocalDpi xmlns:a14="http://schemas.microsoft.com/office/drawing/2010/main" val="0"/>
              </a:ext>
            </a:extLst>
          </a:blip>
          <a:srcRect b="7042"/>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C8A2861-7420-E449-F1D0-799F4EC09130}"/>
              </a:ext>
            </a:extLst>
          </p:cNvPr>
          <p:cNvSpPr txBox="1"/>
          <p:nvPr/>
        </p:nvSpPr>
        <p:spPr>
          <a:xfrm>
            <a:off x="1621331" y="1828800"/>
            <a:ext cx="5079146" cy="1015663"/>
          </a:xfrm>
          <a:prstGeom prst="rect">
            <a:avLst/>
          </a:prstGeom>
          <a:noFill/>
        </p:spPr>
        <p:txBody>
          <a:bodyPr wrap="square" rtlCol="0">
            <a:spAutoFit/>
          </a:bodyPr>
          <a:lstStyle/>
          <a:p>
            <a:r>
              <a:rPr lang="en-GB" sz="6000" dirty="0">
                <a:solidFill>
                  <a:schemeClr val="bg1"/>
                </a:solidFill>
              </a:rPr>
              <a:t>Any Questions?</a:t>
            </a:r>
          </a:p>
        </p:txBody>
      </p:sp>
    </p:spTree>
    <p:extLst>
      <p:ext uri="{BB962C8B-B14F-4D97-AF65-F5344CB8AC3E}">
        <p14:creationId xmlns:p14="http://schemas.microsoft.com/office/powerpoint/2010/main" val="1843320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06f40cb4-21b0-4852-8870-1ed5e3ec0e7b">UM63U3UDTMC4-1686492120-182633</_dlc_DocId>
    <f35f8bb8de474ca097f39364288e1644 xmlns="6f247cf5-36db-4625-96bb-fe9ae63417ad">
      <Terms xmlns="http://schemas.microsoft.com/office/infopath/2007/PartnerControls"/>
    </f35f8bb8de474ca097f39364288e1644>
    <TaxCatchAll xmlns="6f247cf5-36db-4625-96bb-fe9ae63417ad" xsi:nil="true"/>
    <k7ff990e7aca4cbe91a85df0bf876c29 xmlns="6f247cf5-36db-4625-96bb-fe9ae63417ad">
      <Terms xmlns="http://schemas.microsoft.com/office/infopath/2007/PartnerControls"/>
    </k7ff990e7aca4cbe91a85df0bf876c29>
    <_dlc_DocIdUrl xmlns="06f40cb4-21b0-4852-8870-1ed5e3ec0e7b">
      <Url>https://lbbd.sharepoint.com/teams/T1134-INT-LandD/_layouts/15/DocIdRedir.aspx?ID=UM63U3UDTMC4-1686492120-182633</Url>
      <Description>UM63U3UDTMC4-1686492120-182633</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Council Document" ma:contentTypeID="0x0101003D111B80989C2F48A98656A918A919A000C3CB9BCECBE7024980B979CECF855397" ma:contentTypeVersion="4" ma:contentTypeDescription="Document with LGCS and Type of Content Classification" ma:contentTypeScope="" ma:versionID="7dc76ec6f13fad655092f282f907d66f">
  <xsd:schema xmlns:xsd="http://www.w3.org/2001/XMLSchema" xmlns:xs="http://www.w3.org/2001/XMLSchema" xmlns:p="http://schemas.microsoft.com/office/2006/metadata/properties" xmlns:ns2="6f247cf5-36db-4625-96bb-fe9ae63417ad" xmlns:ns3="06f40cb4-21b0-4852-8870-1ed5e3ec0e7b" targetNamespace="http://schemas.microsoft.com/office/2006/metadata/properties" ma:root="true" ma:fieldsID="cf7575482c01265bee2f2df629614e1d" ns2:_="" ns3:_="">
    <xsd:import namespace="6f247cf5-36db-4625-96bb-fe9ae63417ad"/>
    <xsd:import namespace="06f40cb4-21b0-4852-8870-1ed5e3ec0e7b"/>
    <xsd:element name="properties">
      <xsd:complexType>
        <xsd:sequence>
          <xsd:element name="documentManagement">
            <xsd:complexType>
              <xsd:all>
                <xsd:element ref="ns2:f35f8bb8de474ca097f39364288e1644" minOccurs="0"/>
                <xsd:element ref="ns2:TaxCatchAll" minOccurs="0"/>
                <xsd:element ref="ns2:TaxCatchAllLabel" minOccurs="0"/>
                <xsd:element ref="ns2:k7ff990e7aca4cbe91a85df0bf876c29"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247cf5-36db-4625-96bb-fe9ae63417ad" elementFormDefault="qualified">
    <xsd:import namespace="http://schemas.microsoft.com/office/2006/documentManagement/types"/>
    <xsd:import namespace="http://schemas.microsoft.com/office/infopath/2007/PartnerControls"/>
    <xsd:element name="f35f8bb8de474ca097f39364288e1644" ma:index="8" nillable="true" ma:taxonomy="true" ma:internalName="f35f8bb8de474ca097f39364288e1644" ma:taxonomyFieldName="LGCS" ma:displayName="LGCS" ma:readOnly="false" ma:default="" ma:fieldId="{f35f8bb8-de47-4ca0-97f3-9364288e1644}" ma:taxonomyMulti="true" ma:sspId="59fa423a-319c-4486-99a4-febc348d8de0" ma:termSetId="cddd090f-8b08-4cf2-b8da-459cbc7cc2b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8a697a5-7a7f-4bcf-8ac2-b8961e7caecb}" ma:internalName="TaxCatchAll" ma:showField="CatchAllData" ma:web="06f40cb4-21b0-4852-8870-1ed5e3ec0e7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8a697a5-7a7f-4bcf-8ac2-b8961e7caecb}" ma:internalName="TaxCatchAllLabel" ma:readOnly="true" ma:showField="CatchAllDataLabel" ma:web="06f40cb4-21b0-4852-8870-1ed5e3ec0e7b">
      <xsd:complexType>
        <xsd:complexContent>
          <xsd:extension base="dms:MultiChoiceLookup">
            <xsd:sequence>
              <xsd:element name="Value" type="dms:Lookup" maxOccurs="unbounded" minOccurs="0" nillable="true"/>
            </xsd:sequence>
          </xsd:extension>
        </xsd:complexContent>
      </xsd:complexType>
    </xsd:element>
    <xsd:element name="k7ff990e7aca4cbe91a85df0bf876c29" ma:index="12" nillable="true" ma:taxonomy="true" ma:internalName="k7ff990e7aca4cbe91a85df0bf876c29" ma:taxonomyFieldName="CType" ma:displayName="CType" ma:default="" ma:fieldId="{47ff990e-7aca-4cbe-91a8-5df0bf876c29}" ma:sspId="59fa423a-319c-4486-99a4-febc348d8de0" ma:termSetId="23754f86-f04d-4ef0-9ab7-0272ceaf28d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f40cb4-21b0-4852-8870-1ed5e3ec0e7b"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59fa423a-319c-4486-99a4-febc348d8de0" ContentTypeId="0x0101003D111B80989C2F48A98656A918A919A0" PreviousValue="false"/>
</file>

<file path=customXml/itemProps1.xml><?xml version="1.0" encoding="utf-8"?>
<ds:datastoreItem xmlns:ds="http://schemas.openxmlformats.org/officeDocument/2006/customXml" ds:itemID="{E4C53045-F640-4705-AA19-07FC82085413}">
  <ds:schemaRefs>
    <ds:schemaRef ds:uri="http://schemas.microsoft.com/sharepoint/events"/>
  </ds:schemaRefs>
</ds:datastoreItem>
</file>

<file path=customXml/itemProps2.xml><?xml version="1.0" encoding="utf-8"?>
<ds:datastoreItem xmlns:ds="http://schemas.openxmlformats.org/officeDocument/2006/customXml" ds:itemID="{B8A8FF8C-5673-4007-AC16-210F34344ADE}">
  <ds:schemaRefs>
    <ds:schemaRef ds:uri="http://schemas.microsoft.com/sharepoint/v3/contenttype/forms"/>
  </ds:schemaRefs>
</ds:datastoreItem>
</file>

<file path=customXml/itemProps3.xml><?xml version="1.0" encoding="utf-8"?>
<ds:datastoreItem xmlns:ds="http://schemas.openxmlformats.org/officeDocument/2006/customXml" ds:itemID="{493668EE-1357-4073-A40B-4242C7278A7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06f40cb4-21b0-4852-8870-1ed5e3ec0e7b"/>
    <ds:schemaRef ds:uri="http://purl.org/dc/terms/"/>
    <ds:schemaRef ds:uri="http://schemas.openxmlformats.org/package/2006/metadata/core-properties"/>
    <ds:schemaRef ds:uri="6f247cf5-36db-4625-96bb-fe9ae63417ad"/>
    <ds:schemaRef ds:uri="http://www.w3.org/XML/1998/namespace"/>
    <ds:schemaRef ds:uri="http://purl.org/dc/dcmitype/"/>
  </ds:schemaRefs>
</ds:datastoreItem>
</file>

<file path=customXml/itemProps4.xml><?xml version="1.0" encoding="utf-8"?>
<ds:datastoreItem xmlns:ds="http://schemas.openxmlformats.org/officeDocument/2006/customXml" ds:itemID="{54E3407D-D38E-4838-A084-B4A3B9BCC3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247cf5-36db-4625-96bb-fe9ae63417ad"/>
    <ds:schemaRef ds:uri="06f40cb4-21b0-4852-8870-1ed5e3ec0e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41A8D160-BA7B-4B0F-83A7-4F900EC20DA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61</TotalTime>
  <Words>451</Words>
  <Application>Microsoft Office PowerPoint</Application>
  <PresentationFormat>Widescreen</PresentationFormat>
  <Paragraphs>52</Paragraphs>
  <Slides>7</Slides>
  <Notes>5</Notes>
  <HiddenSlides>1</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What is iLearn? </vt:lpstr>
      <vt:lpstr>PowerPoint Presentation</vt:lpstr>
      <vt:lpstr>PowerPoint Presentation</vt:lpstr>
      <vt:lpstr>From 1st June you will be able to access information on the dashboard showing your progress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O'Hanlon Jenny</dc:creator>
  <cp:lastModifiedBy>Clark Gail</cp:lastModifiedBy>
  <cp:revision>2</cp:revision>
  <dcterms:created xsi:type="dcterms:W3CDTF">2022-05-09T13:28:07Z</dcterms:created>
  <dcterms:modified xsi:type="dcterms:W3CDTF">2022-05-12T10:17:43Z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0x0101003D111B80989C2F48A98656A918A919A000C3CB9BCECBE7024980B979CECF855397</vt:lpwstr>
  </property>
  <property fmtid="{D5CDD505-2E9C-101B-9397-08002B2CF9AE}" pid="3" name="_dlc_DocIdItemGuid">
    <vt:lpwstr>d29dc62f-d196-4ece-9212-605d6c05f6f6</vt:lpwstr>
  </property>
  <property fmtid="{D5CDD505-2E9C-101B-9397-08002B2CF9AE}" pid="4" name="a8455ed1fd22475083a09a91de16b8fd">
    <vt:lpwstr/>
  </property>
  <property fmtid="{D5CDD505-2E9C-101B-9397-08002B2CF9AE}" pid="5" name="LGCS">
    <vt:lpwstr/>
  </property>
  <property fmtid="{D5CDD505-2E9C-101B-9397-08002B2CF9AE}" pid="6" name="CType">
    <vt:lpwstr/>
  </property>
  <property fmtid="{D5CDD505-2E9C-101B-9397-08002B2CF9AE}" pid="7" name="Financial_x0020_Year">
    <vt:lpwstr/>
  </property>
  <property fmtid="{D5CDD505-2E9C-101B-9397-08002B2CF9AE}" pid="8" name="Financial Year">
    <vt:lpwstr/>
  </property>
  <property fmtid="{D5CDD505-2E9C-101B-9397-08002B2CF9AE}" pid="9" name="SharedWithUsers">
    <vt:lpwstr>320;#McPherson Leanna;#21;#O'Hanlon Jenny;#218;#Cooper Sue;#236;#Monvoisin Natalia</vt:lpwstr>
  </property>
</Properties>
</file>