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6"/>
  </p:sldMasterIdLst>
  <p:notesMasterIdLst>
    <p:notesMasterId r:id="rId34"/>
  </p:notesMasterIdLst>
  <p:sldIdLst>
    <p:sldId id="257" r:id="rId7"/>
    <p:sldId id="258" r:id="rId8"/>
    <p:sldId id="256" r:id="rId9"/>
    <p:sldId id="262" r:id="rId10"/>
    <p:sldId id="265" r:id="rId11"/>
    <p:sldId id="263" r:id="rId12"/>
    <p:sldId id="274" r:id="rId13"/>
    <p:sldId id="267" r:id="rId14"/>
    <p:sldId id="283" r:id="rId15"/>
    <p:sldId id="285" r:id="rId16"/>
    <p:sldId id="286" r:id="rId17"/>
    <p:sldId id="259" r:id="rId18"/>
    <p:sldId id="287" r:id="rId19"/>
    <p:sldId id="288" r:id="rId20"/>
    <p:sldId id="275" r:id="rId21"/>
    <p:sldId id="266" r:id="rId22"/>
    <p:sldId id="268" r:id="rId23"/>
    <p:sldId id="270" r:id="rId24"/>
    <p:sldId id="273" r:id="rId25"/>
    <p:sldId id="264" r:id="rId26"/>
    <p:sldId id="271" r:id="rId27"/>
    <p:sldId id="272" r:id="rId28"/>
    <p:sldId id="282" r:id="rId29"/>
    <p:sldId id="276" r:id="rId30"/>
    <p:sldId id="278" r:id="rId31"/>
    <p:sldId id="279" r:id="rId32"/>
    <p:sldId id="27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42524-B95A-6C16-F820-CD4F5AA3B30E}" name="Shamsiddin Shodiyarov" initials="SS" userId="S::Shamsiddin.Shodiyarov@lbbd.gov.uk::816fcc4b-3fbc-46a7-9a10-f193f6c02e1c" providerId="AD"/>
  <p188:author id="{FE159F73-B4A8-8FC3-F515-CFD7A9A5FB6A}" name="Ben Forbes" initials="BF" userId="S::Ben.Forbes@lbbd.gov.uk::fc5a5d63-1a71-421d-be13-0948259ea462" providerId="AD"/>
  <p188:author id="{4A60DDD4-BE8C-65B3-6E36-67E9F409C842}" name="Oldfield Glen" initials="OG" userId="S::goldfield@lbbd.gov.uk::de97f388-c9f3-475e-8abe-1077928d5b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EE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rgbClr val="FF0000"/>
                </a:solidFill>
                <a:latin typeface="Consolas" panose="020B0609020204030204" pitchFamily="49" charset="0"/>
                <a:ea typeface="+mn-ea"/>
                <a:cs typeface="+mn-cs"/>
              </a:defRPr>
            </a:pPr>
            <a:r>
              <a:rPr lang="en-GB" sz="1400">
                <a:solidFill>
                  <a:srgbClr val="FF0000"/>
                </a:solidFill>
                <a:latin typeface="Consolas" panose="020B0609020204030204" pitchFamily="49" charset="0"/>
              </a:rPr>
              <a:t>VOLUME BY </a:t>
            </a:r>
            <a:r>
              <a:rPr lang="en-GB" sz="1400">
                <a:solidFill>
                  <a:srgbClr val="FF0000"/>
                </a:solidFill>
                <a:latin typeface="Consolas" panose="020B0609020204030204" pitchFamily="49" charset="0"/>
                <a:ea typeface="Calibri" panose="020F0502020204030204" pitchFamily="34" charset="0"/>
                <a:cs typeface="Calibri" panose="020F0502020204030204" pitchFamily="34" charset="0"/>
              </a:rPr>
              <a:t>KNIFE</a:t>
            </a:r>
            <a:r>
              <a:rPr lang="en-GB" sz="1400">
                <a:solidFill>
                  <a:srgbClr val="FF0000"/>
                </a:solidFill>
                <a:latin typeface="Consolas" panose="020B0609020204030204" pitchFamily="49" charset="0"/>
              </a:rPr>
              <a:t> CRIME TYPES</a:t>
            </a:r>
          </a:p>
        </c:rich>
      </c:tx>
      <c:layout>
        <c:manualLayout>
          <c:xMode val="edge"/>
          <c:yMode val="edge"/>
          <c:x val="0.22892984442605932"/>
          <c:y val="2.3485704780460123E-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FF0000"/>
              </a:solidFill>
              <a:latin typeface="Consolas" panose="020B0609020204030204" pitchFamily="49" charset="0"/>
              <a:ea typeface="+mn-ea"/>
              <a:cs typeface="+mn-cs"/>
            </a:defRPr>
          </a:pPr>
          <a:endParaRPr lang="en-US"/>
        </a:p>
      </c:txPr>
    </c:title>
    <c:autoTitleDeleted val="0"/>
    <c:plotArea>
      <c:layout>
        <c:manualLayout>
          <c:layoutTarget val="inner"/>
          <c:xMode val="edge"/>
          <c:yMode val="edge"/>
          <c:x val="0.47212836709012063"/>
          <c:y val="0.1562824801678673"/>
          <c:w val="0.49918330504972924"/>
          <c:h val="0.79648286061481466"/>
        </c:manualLayout>
      </c:layout>
      <c:barChart>
        <c:barDir val="bar"/>
        <c:grouping val="clustered"/>
        <c:varyColors val="0"/>
        <c:ser>
          <c:idx val="0"/>
          <c:order val="0"/>
          <c:spPr>
            <a:solidFill>
              <a:srgbClr val="0070C0"/>
            </a:solidFill>
            <a:ln>
              <a:noFill/>
            </a:ln>
            <a:effectLst>
              <a:outerShdw blurRad="57150" dist="19050" dir="5400000" algn="ctr" rotWithShape="0">
                <a:srgbClr val="000000">
                  <a:alpha val="63000"/>
                </a:srgbClr>
              </a:outerShdw>
            </a:effectLst>
          </c:spPr>
          <c:invertIfNegative val="0"/>
          <c:dLbls>
            <c:spPr>
              <a:solidFill>
                <a:schemeClr val="accent2">
                  <a:lumMod val="20000"/>
                  <a:lumOff val="80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5">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'KNIFE CRIME DATA'!$A$4:$A$9</c:f>
              <c:strCache>
                <c:ptCount val="6"/>
                <c:pt idx="0">
                  <c:v>KNIFE CRIME (Total)</c:v>
                </c:pt>
                <c:pt idx="1">
                  <c:v>KNIFE CRIME WITH INJURY</c:v>
                </c:pt>
                <c:pt idx="2">
                  <c:v>KNIFE INJURY VICTIMS (1-24)</c:v>
                </c:pt>
                <c:pt idx="3">
                  <c:v>KNIFE INJURY VICTIMS (non DA 1-24)</c:v>
                </c:pt>
                <c:pt idx="4">
                  <c:v>KNIFE CRIME WITH INJURY (personal robbery)</c:v>
                </c:pt>
                <c:pt idx="5">
                  <c:v>KNIFE INJURY VICTIMS (non DA 1-24 Gang Flagged)</c:v>
                </c:pt>
              </c:strCache>
            </c:strRef>
          </c:cat>
          <c:val>
            <c:numRef>
              <c:f>'KNIFE CRIME DATA'!$B$4:$B$9</c:f>
              <c:numCache>
                <c:formatCode>General</c:formatCode>
                <c:ptCount val="6"/>
                <c:pt idx="0">
                  <c:v>535</c:v>
                </c:pt>
                <c:pt idx="1">
                  <c:v>116</c:v>
                </c:pt>
                <c:pt idx="2">
                  <c:v>53</c:v>
                </c:pt>
                <c:pt idx="3">
                  <c:v>47</c:v>
                </c:pt>
                <c:pt idx="4">
                  <c:v>11</c:v>
                </c:pt>
                <c:pt idx="5">
                  <c:v>3</c:v>
                </c:pt>
              </c:numCache>
            </c:numRef>
          </c:val>
          <c:extLst>
            <c:ext xmlns:c16="http://schemas.microsoft.com/office/drawing/2014/chart" uri="{C3380CC4-5D6E-409C-BE32-E72D297353CC}">
              <c16:uniqueId val="{00000000-AE2B-43B8-B6EC-34BE575449C4}"/>
            </c:ext>
          </c:extLst>
        </c:ser>
        <c:dLbls>
          <c:dLblPos val="outEnd"/>
          <c:showLegendKey val="0"/>
          <c:showVal val="1"/>
          <c:showCatName val="0"/>
          <c:showSerName val="0"/>
          <c:showPercent val="0"/>
          <c:showBubbleSize val="0"/>
        </c:dLbls>
        <c:gapWidth val="115"/>
        <c:overlap val="-20"/>
        <c:axId val="451069616"/>
        <c:axId val="931436016"/>
      </c:barChart>
      <c:catAx>
        <c:axId val="451069616"/>
        <c:scaling>
          <c:orientation val="minMax"/>
        </c:scaling>
        <c:delete val="0"/>
        <c:axPos val="l"/>
        <c:numFmt formatCode="General" sourceLinked="1"/>
        <c:majorTickMark val="none"/>
        <c:minorTickMark val="none"/>
        <c:tickLblPos val="nextTo"/>
        <c:spPr>
          <a:noFill/>
          <a:ln w="12700" cap="flat" cmpd="sng" algn="ctr">
            <a:solidFill>
              <a:schemeClr val="accent1"/>
            </a:solidFill>
            <a:round/>
          </a:ln>
          <a:effectLst/>
        </c:spPr>
        <c:txPr>
          <a:bodyPr rot="0" spcFirstLastPara="1" vertOverflow="ellipsis" wrap="square" anchor="b" anchorCtr="1"/>
          <a:lstStyle/>
          <a:p>
            <a:pPr>
              <a:defRPr sz="980" b="0" i="0" u="none" strike="noStrike" kern="1200" baseline="0">
                <a:solidFill>
                  <a:srgbClr val="002060"/>
                </a:solidFill>
                <a:latin typeface="+mn-lt"/>
                <a:ea typeface="+mn-ea"/>
                <a:cs typeface="+mn-cs"/>
              </a:defRPr>
            </a:pPr>
            <a:endParaRPr lang="en-US"/>
          </a:p>
        </c:txPr>
        <c:crossAx val="931436016"/>
        <c:crosses val="autoZero"/>
        <c:auto val="1"/>
        <c:lblAlgn val="ctr"/>
        <c:lblOffset val="100"/>
        <c:noMultiLvlLbl val="0"/>
      </c:catAx>
      <c:valAx>
        <c:axId val="93143601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51069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2">
        <a:lumMod val="20000"/>
        <a:lumOff val="80000"/>
      </a:schemeClr>
    </a:solidFill>
    <a:ln w="9525" cap="flat" cmpd="sng" algn="ctr">
      <a:solidFill>
        <a:schemeClr val="tx1">
          <a:lumMod val="15000"/>
          <a:lumOff val="85000"/>
        </a:schemeClr>
      </a:solidFill>
      <a:round/>
    </a:ln>
    <a:effectLst/>
  </c:spPr>
  <c:txPr>
    <a:bodyPr rot="0" vert="horz" anchor="ctr" anchorCtr="1"/>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FF0000"/>
                </a:solidFill>
                <a:latin typeface="Consolas" panose="020B0609020204030204" pitchFamily="49" charset="0"/>
              </a:rPr>
              <a:t>VOLUME OF KNIFE CRIME OFFENCES</a:t>
            </a:r>
          </a:p>
        </c:rich>
      </c:tx>
      <c:layout>
        <c:manualLayout>
          <c:xMode val="edge"/>
          <c:yMode val="edge"/>
          <c:x val="0.24286508006723878"/>
          <c:y val="3.665987780040733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494943508405535E-2"/>
          <c:y val="0.18097222222222226"/>
          <c:w val="0.91644173510569238"/>
          <c:h val="0.57867985951857848"/>
        </c:manualLayout>
      </c:layout>
      <c:lineChart>
        <c:grouping val="standard"/>
        <c:varyColors val="0"/>
        <c:ser>
          <c:idx val="0"/>
          <c:order val="0"/>
          <c:tx>
            <c:strRef>
              <c:f>'[Chart in Microsoft PowerPoint]KNIFE CRIME DATA'!$A$2</c:f>
              <c:strCache>
                <c:ptCount val="1"/>
              </c:strCache>
            </c:strRef>
          </c:tx>
          <c:spPr>
            <a:ln w="28575" cap="rnd">
              <a:solidFill>
                <a:schemeClr val="accent1"/>
              </a:solidFill>
              <a:round/>
            </a:ln>
            <a:effectLst/>
          </c:spPr>
          <c:marker>
            <c:symbol val="none"/>
          </c:marker>
          <c:dLbls>
            <c:spPr>
              <a:solidFill>
                <a:srgbClr val="00B050"/>
              </a:solidFill>
              <a:ln>
                <a:solidFill>
                  <a:schemeClr val="tx1">
                    <a:lumMod val="50000"/>
                  </a:schemeClr>
                </a:solidFill>
              </a:ln>
              <a:effectLst/>
            </c:spPr>
            <c:txPr>
              <a:bodyPr rot="0" spcFirstLastPara="1" vertOverflow="ellipsis" vert="horz" wrap="square" lIns="38100" tIns="19050" rIns="38100" bIns="19050" anchor="ctr" anchorCtr="1">
                <a:spAutoFit/>
              </a:bodyPr>
              <a:lstStyle/>
              <a:p>
                <a:pPr>
                  <a:defRPr sz="990" b="0" i="0" u="none" strike="noStrike" kern="1200" baseline="0">
                    <a:solidFill>
                      <a:schemeClr val="tx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PowerPoint]KNIFE CRIME DATA'!$B$1:$P$1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'[Chart in Microsoft PowerPoint]KNIFE CRIME DATA'!$B$2:$P$2</c:f>
              <c:numCache>
                <c:formatCode>General</c:formatCode>
                <c:ptCount val="12"/>
                <c:pt idx="0">
                  <c:v>27</c:v>
                </c:pt>
                <c:pt idx="1">
                  <c:v>49</c:v>
                </c:pt>
                <c:pt idx="2">
                  <c:v>42</c:v>
                </c:pt>
                <c:pt idx="3">
                  <c:v>45</c:v>
                </c:pt>
                <c:pt idx="4">
                  <c:v>42</c:v>
                </c:pt>
                <c:pt idx="5">
                  <c:v>42</c:v>
                </c:pt>
                <c:pt idx="6">
                  <c:v>46</c:v>
                </c:pt>
                <c:pt idx="7">
                  <c:v>29</c:v>
                </c:pt>
                <c:pt idx="8">
                  <c:v>61</c:v>
                </c:pt>
                <c:pt idx="9">
                  <c:v>44</c:v>
                </c:pt>
                <c:pt idx="10">
                  <c:v>52</c:v>
                </c:pt>
                <c:pt idx="11">
                  <c:v>56</c:v>
                </c:pt>
              </c:numCache>
            </c:numRef>
          </c:val>
          <c:smooth val="0"/>
          <c:extLst>
            <c:ext xmlns:c16="http://schemas.microsoft.com/office/drawing/2014/chart" uri="{C3380CC4-5D6E-409C-BE32-E72D297353CC}">
              <c16:uniqueId val="{00000000-BBFA-43D5-8EC2-89CDB6E04D22}"/>
            </c:ext>
          </c:extLst>
        </c:ser>
        <c:dLbls>
          <c:dLblPos val="ctr"/>
          <c:showLegendKey val="0"/>
          <c:showVal val="1"/>
          <c:showCatName val="0"/>
          <c:showSerName val="0"/>
          <c:showPercent val="0"/>
          <c:showBubbleSize val="0"/>
        </c:dLbls>
        <c:smooth val="0"/>
        <c:axId val="938171360"/>
        <c:axId val="1228249840"/>
      </c:lineChart>
      <c:dateAx>
        <c:axId val="938171360"/>
        <c:scaling>
          <c:orientation val="minMax"/>
        </c:scaling>
        <c:delete val="0"/>
        <c:axPos val="b"/>
        <c:numFmt formatCode="mmm\-yy" sourceLinked="1"/>
        <c:majorTickMark val="out"/>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n-US"/>
          </a:p>
        </c:txPr>
        <c:crossAx val="1228249840"/>
        <c:crosses val="autoZero"/>
        <c:auto val="1"/>
        <c:lblOffset val="100"/>
        <c:baseTimeUnit val="months"/>
      </c:dateAx>
      <c:valAx>
        <c:axId val="12282498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38171360"/>
        <c:crosses val="autoZero"/>
        <c:crossBetween val="between"/>
      </c:valAx>
      <c:spPr>
        <a:noFill/>
        <a:ln>
          <a:noFill/>
        </a:ln>
        <a:effectLst/>
      </c:spPr>
    </c:plotArea>
    <c:plotVisOnly val="1"/>
    <c:dispBlanksAs val="gap"/>
    <c:showDLblsOverMax val="0"/>
  </c:chart>
  <c:spPr>
    <a:solidFill>
      <a:schemeClr val="accent6">
        <a:lumMod val="20000"/>
        <a:lumOff val="80000"/>
      </a:schemeClr>
    </a:solidFill>
    <a:ln w="9525" cap="flat" cmpd="sng" algn="ctr">
      <a:solidFill>
        <a:srgbClr val="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90ABD-63B1-4C1C-89ED-620041C8A177}" type="datetimeFigureOut">
              <a:rPr lang="en-GB" smtClean="0"/>
              <a:t>28/09/23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E90FF-AE43-43A1-800D-0F6AA32F4774}" type="slidenum">
              <a:rPr lang="en-GB" smtClean="0"/>
              <a:t>‹#›</a:t>
            </a:fld>
            <a:endParaRPr lang="en-GB"/>
          </a:p>
        </p:txBody>
      </p:sp>
    </p:spTree>
    <p:extLst>
      <p:ext uri="{BB962C8B-B14F-4D97-AF65-F5344CB8AC3E}">
        <p14:creationId xmlns:p14="http://schemas.microsoft.com/office/powerpoint/2010/main" val="23446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0E90FF-AE43-43A1-800D-0F6AA32F4774}" type="slidenum">
              <a:rPr lang="en-GB" smtClean="0"/>
              <a:t>8</a:t>
            </a:fld>
            <a:endParaRPr lang="en-GB"/>
          </a:p>
        </p:txBody>
      </p:sp>
    </p:spTree>
    <p:extLst>
      <p:ext uri="{BB962C8B-B14F-4D97-AF65-F5344CB8AC3E}">
        <p14:creationId xmlns:p14="http://schemas.microsoft.com/office/powerpoint/2010/main" val="363453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29%</a:t>
            </a:r>
            <a:r>
              <a:rPr lang="en-GB" baseline="0" dirty="0"/>
              <a:t> positive outcome. Out of which 68% are for drugs followed by 58% for weapons.</a:t>
            </a:r>
            <a:endParaRPr lang="en-GB" dirty="0"/>
          </a:p>
        </p:txBody>
      </p:sp>
      <p:sp>
        <p:nvSpPr>
          <p:cNvPr id="4" name="Slide Number Placeholder 3"/>
          <p:cNvSpPr>
            <a:spLocks noGrp="1"/>
          </p:cNvSpPr>
          <p:nvPr>
            <p:ph type="sldNum" sz="quarter" idx="10"/>
          </p:nvPr>
        </p:nvSpPr>
        <p:spPr/>
        <p:txBody>
          <a:bodyPr/>
          <a:lstStyle/>
          <a:p>
            <a:fld id="{F80217D2-6A31-48B7-BE73-8CE4E75DCACA}" type="slidenum">
              <a:rPr lang="en-GB" smtClean="0"/>
              <a:t>10</a:t>
            </a:fld>
            <a:endParaRPr lang="en-GB"/>
          </a:p>
        </p:txBody>
      </p:sp>
    </p:spTree>
    <p:extLst>
      <p:ext uri="{BB962C8B-B14F-4D97-AF65-F5344CB8AC3E}">
        <p14:creationId xmlns:p14="http://schemas.microsoft.com/office/powerpoint/2010/main" val="368161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29%</a:t>
            </a:r>
            <a:r>
              <a:rPr lang="en-GB" baseline="0" dirty="0"/>
              <a:t> positive outcome. Out of which 68% are for drugs followed by 58% for weapons.</a:t>
            </a:r>
            <a:endParaRPr lang="en-GB" dirty="0"/>
          </a:p>
        </p:txBody>
      </p:sp>
      <p:sp>
        <p:nvSpPr>
          <p:cNvPr id="4" name="Slide Number Placeholder 3"/>
          <p:cNvSpPr>
            <a:spLocks noGrp="1"/>
          </p:cNvSpPr>
          <p:nvPr>
            <p:ph type="sldNum" sz="quarter" idx="10"/>
          </p:nvPr>
        </p:nvSpPr>
        <p:spPr/>
        <p:txBody>
          <a:bodyPr/>
          <a:lstStyle/>
          <a:p>
            <a:fld id="{F80217D2-6A31-48B7-BE73-8CE4E75DCACA}" type="slidenum">
              <a:rPr lang="en-GB" smtClean="0"/>
              <a:t>11</a:t>
            </a:fld>
            <a:endParaRPr lang="en-GB"/>
          </a:p>
        </p:txBody>
      </p:sp>
    </p:spTree>
    <p:extLst>
      <p:ext uri="{BB962C8B-B14F-4D97-AF65-F5344CB8AC3E}">
        <p14:creationId xmlns:p14="http://schemas.microsoft.com/office/powerpoint/2010/main" val="331243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29%</a:t>
            </a:r>
            <a:r>
              <a:rPr lang="en-GB" baseline="0" dirty="0"/>
              <a:t> positive outcome. Out of which 68% are for drugs followed by 58% for weapons.</a:t>
            </a:r>
            <a:endParaRPr lang="en-GB" dirty="0"/>
          </a:p>
        </p:txBody>
      </p:sp>
      <p:sp>
        <p:nvSpPr>
          <p:cNvPr id="4" name="Slide Number Placeholder 3"/>
          <p:cNvSpPr>
            <a:spLocks noGrp="1"/>
          </p:cNvSpPr>
          <p:nvPr>
            <p:ph type="sldNum" sz="quarter" idx="10"/>
          </p:nvPr>
        </p:nvSpPr>
        <p:spPr/>
        <p:txBody>
          <a:bodyPr/>
          <a:lstStyle/>
          <a:p>
            <a:fld id="{F80217D2-6A31-48B7-BE73-8CE4E75DCACA}" type="slidenum">
              <a:rPr lang="en-GB" smtClean="0"/>
              <a:t>12</a:t>
            </a:fld>
            <a:endParaRPr lang="en-GB"/>
          </a:p>
        </p:txBody>
      </p:sp>
    </p:spTree>
    <p:extLst>
      <p:ext uri="{BB962C8B-B14F-4D97-AF65-F5344CB8AC3E}">
        <p14:creationId xmlns:p14="http://schemas.microsoft.com/office/powerpoint/2010/main" val="173794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29%</a:t>
            </a:r>
            <a:r>
              <a:rPr lang="en-GB" baseline="0" dirty="0"/>
              <a:t> positive outcome. Out of which 68% are for drugs followed by 58% for weapons.</a:t>
            </a:r>
            <a:endParaRPr lang="en-GB" dirty="0"/>
          </a:p>
        </p:txBody>
      </p:sp>
      <p:sp>
        <p:nvSpPr>
          <p:cNvPr id="4" name="Slide Number Placeholder 3"/>
          <p:cNvSpPr>
            <a:spLocks noGrp="1"/>
          </p:cNvSpPr>
          <p:nvPr>
            <p:ph type="sldNum" sz="quarter" idx="10"/>
          </p:nvPr>
        </p:nvSpPr>
        <p:spPr/>
        <p:txBody>
          <a:bodyPr/>
          <a:lstStyle/>
          <a:p>
            <a:fld id="{F80217D2-6A31-48B7-BE73-8CE4E75DCACA}" type="slidenum">
              <a:rPr lang="en-GB" smtClean="0"/>
              <a:t>13</a:t>
            </a:fld>
            <a:endParaRPr lang="en-GB"/>
          </a:p>
        </p:txBody>
      </p:sp>
    </p:spTree>
    <p:extLst>
      <p:ext uri="{BB962C8B-B14F-4D97-AF65-F5344CB8AC3E}">
        <p14:creationId xmlns:p14="http://schemas.microsoft.com/office/powerpoint/2010/main" val="14167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29%</a:t>
            </a:r>
            <a:r>
              <a:rPr lang="en-GB" baseline="0" dirty="0"/>
              <a:t> positive outcome. Out of which 68% are for drugs followed by 58% for weapons.</a:t>
            </a:r>
            <a:endParaRPr lang="en-GB" dirty="0"/>
          </a:p>
        </p:txBody>
      </p:sp>
      <p:sp>
        <p:nvSpPr>
          <p:cNvPr id="4" name="Slide Number Placeholder 3"/>
          <p:cNvSpPr>
            <a:spLocks noGrp="1"/>
          </p:cNvSpPr>
          <p:nvPr>
            <p:ph type="sldNum" sz="quarter" idx="10"/>
          </p:nvPr>
        </p:nvSpPr>
        <p:spPr/>
        <p:txBody>
          <a:bodyPr/>
          <a:lstStyle/>
          <a:p>
            <a:fld id="{F80217D2-6A31-48B7-BE73-8CE4E75DCACA}" type="slidenum">
              <a:rPr lang="en-GB" smtClean="0"/>
              <a:t>14</a:t>
            </a:fld>
            <a:endParaRPr lang="en-GB"/>
          </a:p>
        </p:txBody>
      </p:sp>
    </p:spTree>
    <p:extLst>
      <p:ext uri="{BB962C8B-B14F-4D97-AF65-F5344CB8AC3E}">
        <p14:creationId xmlns:p14="http://schemas.microsoft.com/office/powerpoint/2010/main" val="2262457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02C8CE-6976-1207-2846-C84A3DA07261}"/>
              </a:ext>
            </a:extLst>
          </p:cNvPr>
          <p:cNvPicPr>
            <a:picLocks noChangeAspect="1"/>
          </p:cNvPicPr>
          <p:nvPr userDrawn="1"/>
        </p:nvPicPr>
        <p:blipFill>
          <a:blip r:embed="rId2">
            <a:duotone>
              <a:schemeClr val="accent1">
                <a:shade val="45000"/>
                <a:satMod val="135000"/>
              </a:schemeClr>
              <a:prstClr val="white"/>
            </a:duotone>
            <a:alphaModFix amt="50000"/>
            <a:extLst>
              <a:ext uri="{28A0092B-C50C-407E-A947-70E740481C1C}">
                <a14:useLocalDpi xmlns:a14="http://schemas.microsoft.com/office/drawing/2010/main" val="0"/>
              </a:ext>
            </a:extLst>
          </a:blip>
          <a:srcRect t="25" b="25"/>
          <a:stretch/>
        </p:blipFill>
        <p:spPr>
          <a:xfrm>
            <a:off x="4422918" y="954073"/>
            <a:ext cx="8799739" cy="4949854"/>
          </a:xfrm>
          <a:prstGeom prst="rect">
            <a:avLst/>
          </a:prstGeom>
          <a:effectLst>
            <a:softEdge rad="635000"/>
          </a:effectLst>
        </p:spPr>
      </p:pic>
      <p:grpSp>
        <p:nvGrpSpPr>
          <p:cNvPr id="7" name="Group 6">
            <a:extLst>
              <a:ext uri="{FF2B5EF4-FFF2-40B4-BE49-F238E27FC236}">
                <a16:creationId xmlns:a16="http://schemas.microsoft.com/office/drawing/2014/main" id="{5D47A128-9180-12C7-1357-E81B693A4BAA}"/>
              </a:ext>
            </a:extLst>
          </p:cNvPr>
          <p:cNvGrpSpPr/>
          <p:nvPr userDrawn="1"/>
        </p:nvGrpSpPr>
        <p:grpSpPr>
          <a:xfrm>
            <a:off x="0" y="1871234"/>
            <a:ext cx="4831408" cy="3115532"/>
            <a:chOff x="9082385" y="4831295"/>
            <a:chExt cx="2804815" cy="1808684"/>
          </a:xfrm>
        </p:grpSpPr>
        <p:pic>
          <p:nvPicPr>
            <p:cNvPr id="8" name="Picture 7" descr="A close-up of a lightning strike&#10;&#10;Description automatically generated with low confidence">
              <a:extLst>
                <a:ext uri="{FF2B5EF4-FFF2-40B4-BE49-F238E27FC236}">
                  <a16:creationId xmlns:a16="http://schemas.microsoft.com/office/drawing/2014/main" id="{2E037B3F-4B00-F1AF-FC66-F462D09CDEA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707090" y="4831295"/>
              <a:ext cx="2180110" cy="1808684"/>
            </a:xfrm>
            <a:prstGeom prst="rect">
              <a:avLst/>
            </a:prstGeom>
          </p:spPr>
        </p:pic>
        <p:pic>
          <p:nvPicPr>
            <p:cNvPr id="9" name="Picture 8" descr="Text&#10;&#10;Description automatically generated">
              <a:extLst>
                <a:ext uri="{FF2B5EF4-FFF2-40B4-BE49-F238E27FC236}">
                  <a16:creationId xmlns:a16="http://schemas.microsoft.com/office/drawing/2014/main" id="{16BEA8F2-D39B-0ED3-8835-C0DFA4C1C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85" y="5186419"/>
              <a:ext cx="2472458" cy="1300638"/>
            </a:xfrm>
            <a:prstGeom prst="rect">
              <a:avLst/>
            </a:prstGeom>
          </p:spPr>
        </p:pic>
      </p:grpSp>
      <p:sp>
        <p:nvSpPr>
          <p:cNvPr id="15" name="Text Placeholder 14">
            <a:extLst>
              <a:ext uri="{FF2B5EF4-FFF2-40B4-BE49-F238E27FC236}">
                <a16:creationId xmlns:a16="http://schemas.microsoft.com/office/drawing/2014/main" id="{E7441877-B1DF-BD8C-97CF-C31B51B3B08A}"/>
              </a:ext>
            </a:extLst>
          </p:cNvPr>
          <p:cNvSpPr>
            <a:spLocks noGrp="1"/>
          </p:cNvSpPr>
          <p:nvPr>
            <p:ph type="body" sz="quarter" idx="10" hasCustomPrompt="1"/>
          </p:nvPr>
        </p:nvSpPr>
        <p:spPr>
          <a:xfrm>
            <a:off x="4722814" y="2236906"/>
            <a:ext cx="7032412" cy="2384189"/>
          </a:xfrm>
          <a:prstGeom prst="rect">
            <a:avLst/>
          </a:prstGeom>
        </p:spPr>
        <p:txBody>
          <a:bodyPr lIns="180000" tIns="180000" rIns="180000" bIns="180000" anchor="ctr" anchorCtr="0"/>
          <a:lstStyle>
            <a:lvl1pPr marL="0" indent="0">
              <a:buNone/>
              <a:defRPr sz="4400" b="1">
                <a:solidFill>
                  <a:schemeClr val="bg1"/>
                </a:solidFill>
              </a:defRPr>
            </a:lvl1pPr>
          </a:lstStyle>
          <a:p>
            <a:pPr lvl="0"/>
            <a:r>
              <a:rPr lang="en-US"/>
              <a:t>Presentation title</a:t>
            </a:r>
            <a:endParaRPr lang="en-GB"/>
          </a:p>
        </p:txBody>
      </p:sp>
    </p:spTree>
    <p:extLst>
      <p:ext uri="{BB962C8B-B14F-4D97-AF65-F5344CB8AC3E}">
        <p14:creationId xmlns:p14="http://schemas.microsoft.com/office/powerpoint/2010/main" val="327131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with text boxes">
    <p:spTree>
      <p:nvGrpSpPr>
        <p:cNvPr id="1" name=""/>
        <p:cNvGrpSpPr/>
        <p:nvPr/>
      </p:nvGrpSpPr>
      <p:grpSpPr>
        <a:xfrm>
          <a:off x="0" y="0"/>
          <a:ext cx="0" cy="0"/>
          <a:chOff x="0" y="0"/>
          <a:chExt cx="0" cy="0"/>
        </a:xfrm>
      </p:grpSpPr>
      <p:sp>
        <p:nvSpPr>
          <p:cNvPr id="6" name="Rectangle: Diagonal Corners Snipped 5">
            <a:extLst>
              <a:ext uri="{FF2B5EF4-FFF2-40B4-BE49-F238E27FC236}">
                <a16:creationId xmlns:a16="http://schemas.microsoft.com/office/drawing/2014/main" id="{02040151-E6B5-4107-C0AA-D48038F2F82E}"/>
              </a:ext>
            </a:extLst>
          </p:cNvPr>
          <p:cNvSpPr/>
          <p:nvPr userDrawn="1"/>
        </p:nvSpPr>
        <p:spPr>
          <a:xfrm>
            <a:off x="183660" y="807148"/>
            <a:ext cx="3437069" cy="77180"/>
          </a:xfrm>
          <a:prstGeom prst="snip2DiagRect">
            <a:avLst>
              <a:gd name="adj1" fmla="val 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1CB222E-86AF-EDC5-A5C4-CE8DFF7773D4}"/>
              </a:ext>
            </a:extLst>
          </p:cNvPr>
          <p:cNvSpPr>
            <a:spLocks noGrp="1"/>
          </p:cNvSpPr>
          <p:nvPr>
            <p:ph type="body" sz="quarter" idx="10"/>
          </p:nvPr>
        </p:nvSpPr>
        <p:spPr>
          <a:xfrm>
            <a:off x="183661" y="207218"/>
            <a:ext cx="6430992" cy="599930"/>
          </a:xfrm>
        </p:spPr>
        <p:txBody>
          <a:bodyPr lIns="144000" tIns="144000" rIns="144000" bIns="144000" anchor="ctr" anchorCtr="0">
            <a:noAutofit/>
          </a:bodyPr>
          <a:lstStyle>
            <a:lvl1pPr marL="0" indent="0">
              <a:buNone/>
              <a:defRPr sz="4000" b="1"/>
            </a:lvl1pPr>
          </a:lstStyle>
          <a:p>
            <a:pPr lvl="0"/>
            <a:endParaRPr lang="en-GB"/>
          </a:p>
        </p:txBody>
      </p:sp>
      <p:sp>
        <p:nvSpPr>
          <p:cNvPr id="12" name="Text Placeholder 11">
            <a:extLst>
              <a:ext uri="{FF2B5EF4-FFF2-40B4-BE49-F238E27FC236}">
                <a16:creationId xmlns:a16="http://schemas.microsoft.com/office/drawing/2014/main" id="{6B55D372-A8F1-70E1-4C4B-F3CF3FB0A660}"/>
              </a:ext>
            </a:extLst>
          </p:cNvPr>
          <p:cNvSpPr>
            <a:spLocks noGrp="1"/>
          </p:cNvSpPr>
          <p:nvPr>
            <p:ph type="body" sz="quarter" idx="11" hasCustomPrompt="1"/>
          </p:nvPr>
        </p:nvSpPr>
        <p:spPr>
          <a:xfrm>
            <a:off x="183660" y="1039812"/>
            <a:ext cx="3894291" cy="3959225"/>
          </a:xfrm>
        </p:spPr>
        <p:txBody>
          <a:bodyPr lIns="108000" tIns="108000" rIns="108000" bIns="108000" anchor="ctr" anchorCtr="0">
            <a:noAutofit/>
          </a:bodyPr>
          <a:lstStyle>
            <a:lvl1pPr marL="0" indent="0">
              <a:lnSpc>
                <a:spcPct val="100000"/>
              </a:lnSpc>
              <a:spcBef>
                <a:spcPts val="0"/>
              </a:spcBef>
              <a:spcAft>
                <a:spcPts val="1200"/>
              </a:spcAft>
              <a:buNone/>
              <a:defRPr sz="2000"/>
            </a:lvl1pPr>
          </a:lstStyle>
          <a:p>
            <a:pPr lvl="0"/>
            <a:r>
              <a:rPr lang="en-GB"/>
              <a:t>Text box</a:t>
            </a:r>
          </a:p>
        </p:txBody>
      </p:sp>
      <p:sp>
        <p:nvSpPr>
          <p:cNvPr id="13" name="Text Placeholder 11">
            <a:extLst>
              <a:ext uri="{FF2B5EF4-FFF2-40B4-BE49-F238E27FC236}">
                <a16:creationId xmlns:a16="http://schemas.microsoft.com/office/drawing/2014/main" id="{77A9122A-CF63-3CEF-E748-18CF26814984}"/>
              </a:ext>
            </a:extLst>
          </p:cNvPr>
          <p:cNvSpPr>
            <a:spLocks noGrp="1"/>
          </p:cNvSpPr>
          <p:nvPr>
            <p:ph type="body" sz="quarter" idx="12" hasCustomPrompt="1"/>
          </p:nvPr>
        </p:nvSpPr>
        <p:spPr>
          <a:xfrm>
            <a:off x="4269091" y="1039812"/>
            <a:ext cx="5081386" cy="3959225"/>
          </a:xfrm>
        </p:spPr>
        <p:txBody>
          <a:bodyPr lIns="108000" tIns="108000" rIns="108000" bIns="108000" anchor="ctr" anchorCtr="0">
            <a:noAutofit/>
          </a:bodyPr>
          <a:lstStyle>
            <a:lvl1pPr marL="342900" indent="-342900">
              <a:lnSpc>
                <a:spcPct val="100000"/>
              </a:lnSpc>
              <a:spcBef>
                <a:spcPts val="0"/>
              </a:spcBef>
              <a:spcAft>
                <a:spcPts val="1200"/>
              </a:spcAft>
              <a:buClr>
                <a:schemeClr val="accent1"/>
              </a:buClr>
              <a:buFont typeface="Wingdings" panose="05000000000000000000" pitchFamily="2" charset="2"/>
              <a:buChar char="§"/>
              <a:defRPr sz="2000"/>
            </a:lvl1pPr>
          </a:lstStyle>
          <a:p>
            <a:pPr lvl="0"/>
            <a:r>
              <a:rPr lang="en-GB"/>
              <a:t>Bullet list</a:t>
            </a:r>
          </a:p>
        </p:txBody>
      </p:sp>
      <p:pic>
        <p:nvPicPr>
          <p:cNvPr id="1028" name="Picture 4">
            <a:extLst>
              <a:ext uri="{FF2B5EF4-FFF2-40B4-BE49-F238E27FC236}">
                <a16:creationId xmlns:a16="http://schemas.microsoft.com/office/drawing/2014/main" id="{E2BC744E-83D1-60B0-F3C8-42D34E8FFE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90230" y="0"/>
            <a:ext cx="1618109" cy="80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37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estions">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B5A1B712-8BEF-71FB-3E0B-23CDA8A49C5A}"/>
              </a:ext>
            </a:extLst>
          </p:cNvPr>
          <p:cNvPicPr>
            <a:picLocks noChangeAspect="1"/>
          </p:cNvPicPr>
          <p:nvPr userDrawn="1"/>
        </p:nvPicPr>
        <p:blipFill rotWithShape="1">
          <a:blip r:embed="rId2">
            <a:alphaModFix amt="35000"/>
            <a:duotone>
              <a:schemeClr val="accent1">
                <a:shade val="45000"/>
                <a:satMod val="135000"/>
              </a:schemeClr>
              <a:prstClr val="white"/>
            </a:duotone>
            <a:extLst>
              <a:ext uri="{28A0092B-C50C-407E-A947-70E740481C1C}">
                <a14:useLocalDpi xmlns:a14="http://schemas.microsoft.com/office/drawing/2010/main" val="0"/>
              </a:ext>
            </a:extLst>
          </a:blip>
          <a:srcRect l="17134" t="53860"/>
          <a:stretch/>
        </p:blipFill>
        <p:spPr>
          <a:xfrm>
            <a:off x="1975427" y="1846848"/>
            <a:ext cx="8241147" cy="3164305"/>
          </a:xfrm>
          <a:prstGeom prst="rect">
            <a:avLst/>
          </a:prstGeom>
          <a:effectLst>
            <a:softEdge rad="317500"/>
          </a:effectLst>
        </p:spPr>
      </p:pic>
      <p:sp>
        <p:nvSpPr>
          <p:cNvPr id="9" name="TextBox 8">
            <a:extLst>
              <a:ext uri="{FF2B5EF4-FFF2-40B4-BE49-F238E27FC236}">
                <a16:creationId xmlns:a16="http://schemas.microsoft.com/office/drawing/2014/main" id="{6022508F-1DE4-D663-C251-B91C55A02B4D}"/>
              </a:ext>
            </a:extLst>
          </p:cNvPr>
          <p:cNvSpPr txBox="1"/>
          <p:nvPr userDrawn="1"/>
        </p:nvSpPr>
        <p:spPr>
          <a:xfrm>
            <a:off x="1862306" y="1536174"/>
            <a:ext cx="8241147" cy="3785652"/>
          </a:xfrm>
          <a:prstGeom prst="rect">
            <a:avLst/>
          </a:prstGeom>
          <a:noFill/>
        </p:spPr>
        <p:txBody>
          <a:bodyPr wrap="square">
            <a:spAutoFit/>
          </a:bodyPr>
          <a:lstStyle/>
          <a:p>
            <a:pPr algn="ctr"/>
            <a:r>
              <a:rPr lang="en-GB" sz="8000" b="1" i="0">
                <a:solidFill>
                  <a:schemeClr val="bg1"/>
                </a:solidFill>
                <a:effectLst/>
                <a:latin typeface="+mj-lt"/>
              </a:rPr>
              <a:t>Questions </a:t>
            </a:r>
          </a:p>
          <a:p>
            <a:pPr algn="ctr"/>
            <a:r>
              <a:rPr lang="en-GB" sz="8000" b="1" i="0">
                <a:solidFill>
                  <a:schemeClr val="bg1"/>
                </a:solidFill>
                <a:effectLst/>
                <a:latin typeface="+mj-lt"/>
              </a:rPr>
              <a:t>and </a:t>
            </a:r>
          </a:p>
          <a:p>
            <a:pPr algn="ctr"/>
            <a:r>
              <a:rPr lang="en-GB" sz="8000" b="1" i="0">
                <a:solidFill>
                  <a:schemeClr val="bg1"/>
                </a:solidFill>
                <a:effectLst/>
                <a:latin typeface="+mj-lt"/>
              </a:rPr>
              <a:t>feedback</a:t>
            </a:r>
            <a:endParaRPr lang="en-GB" sz="6000" b="1" i="0">
              <a:solidFill>
                <a:schemeClr val="bg1"/>
              </a:solidFill>
              <a:effectLst/>
              <a:latin typeface="+mj-lt"/>
            </a:endParaRPr>
          </a:p>
        </p:txBody>
      </p:sp>
      <p:pic>
        <p:nvPicPr>
          <p:cNvPr id="3" name="Picture 2">
            <a:extLst>
              <a:ext uri="{FF2B5EF4-FFF2-40B4-BE49-F238E27FC236}">
                <a16:creationId xmlns:a16="http://schemas.microsoft.com/office/drawing/2014/main" id="{B1EE8A15-2876-C7B7-3285-A83C73DCC4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042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act">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8063-3AFF-D17D-E989-E00C41FE84FC}"/>
              </a:ext>
            </a:extLst>
          </p:cNvPr>
          <p:cNvSpPr txBox="1"/>
          <p:nvPr userDrawn="1"/>
        </p:nvSpPr>
        <p:spPr>
          <a:xfrm>
            <a:off x="3044858" y="424205"/>
            <a:ext cx="5957740" cy="640515"/>
          </a:xfrm>
          <a:prstGeom prst="rect">
            <a:avLst/>
          </a:prstGeom>
          <a:noFill/>
        </p:spPr>
        <p:txBody>
          <a:bodyPr wrap="square" lIns="180000" tIns="180000" rIns="180000" bIns="180000" rtlCol="0" anchor="ctr" anchorCtr="0">
            <a:noAutofit/>
          </a:bodyPr>
          <a:lstStyle/>
          <a:p>
            <a:pPr algn="ctr"/>
            <a:r>
              <a:rPr lang="en-GB" sz="4400" b="1">
                <a:solidFill>
                  <a:schemeClr val="bg1"/>
                </a:solidFill>
              </a:rPr>
              <a:t>Contact</a:t>
            </a:r>
          </a:p>
        </p:txBody>
      </p:sp>
      <p:sp>
        <p:nvSpPr>
          <p:cNvPr id="10" name="Text Placeholder 14">
            <a:extLst>
              <a:ext uri="{FF2B5EF4-FFF2-40B4-BE49-F238E27FC236}">
                <a16:creationId xmlns:a16="http://schemas.microsoft.com/office/drawing/2014/main" id="{DECFDD1A-572E-A694-3D25-35DDEC13CB2B}"/>
              </a:ext>
            </a:extLst>
          </p:cNvPr>
          <p:cNvSpPr>
            <a:spLocks noGrp="1"/>
          </p:cNvSpPr>
          <p:nvPr>
            <p:ph type="body" sz="quarter" idx="10" hasCustomPrompt="1"/>
          </p:nvPr>
        </p:nvSpPr>
        <p:spPr>
          <a:xfrm>
            <a:off x="2908409" y="1739013"/>
            <a:ext cx="7513272" cy="914743"/>
          </a:xfrm>
          <a:prstGeom prst="rect">
            <a:avLst/>
          </a:prstGeom>
          <a:noFill/>
        </p:spPr>
        <p:txBody>
          <a:bodyPr lIns="108000" tIns="108000" rIns="108000" bIns="108000" anchor="ctr" anchorCtr="0"/>
          <a:lstStyle>
            <a:lvl1pPr marL="0" indent="0" algn="l">
              <a:buNone/>
              <a:defRPr sz="2400" b="1">
                <a:solidFill>
                  <a:schemeClr val="bg1"/>
                </a:solidFill>
              </a:defRPr>
            </a:lvl1pPr>
          </a:lstStyle>
          <a:p>
            <a:pPr lvl="0"/>
            <a:r>
              <a:rPr lang="en-US"/>
              <a:t>Name</a:t>
            </a:r>
            <a:endParaRPr lang="en-GB"/>
          </a:p>
        </p:txBody>
      </p:sp>
      <p:sp>
        <p:nvSpPr>
          <p:cNvPr id="11" name="Text Placeholder 14">
            <a:extLst>
              <a:ext uri="{FF2B5EF4-FFF2-40B4-BE49-F238E27FC236}">
                <a16:creationId xmlns:a16="http://schemas.microsoft.com/office/drawing/2014/main" id="{58A3A4D1-4148-70F2-B380-527B6FE5169F}"/>
              </a:ext>
            </a:extLst>
          </p:cNvPr>
          <p:cNvSpPr>
            <a:spLocks noGrp="1"/>
          </p:cNvSpPr>
          <p:nvPr>
            <p:ph type="body" sz="quarter" idx="11" hasCustomPrompt="1"/>
          </p:nvPr>
        </p:nvSpPr>
        <p:spPr>
          <a:xfrm>
            <a:off x="2917267" y="2820562"/>
            <a:ext cx="7513272" cy="914743"/>
          </a:xfrm>
          <a:prstGeom prst="rect">
            <a:avLst/>
          </a:prstGeom>
          <a:noFill/>
        </p:spPr>
        <p:txBody>
          <a:bodyPr lIns="108000" tIns="108000" rIns="108000" bIns="108000" anchor="ctr" anchorCtr="0"/>
          <a:lstStyle>
            <a:lvl1pPr marL="0" indent="0" algn="l">
              <a:buNone/>
              <a:defRPr sz="2400" b="0">
                <a:solidFill>
                  <a:schemeClr val="bg1"/>
                </a:solidFill>
              </a:defRPr>
            </a:lvl1pPr>
          </a:lstStyle>
          <a:p>
            <a:pPr lvl="0"/>
            <a:r>
              <a:rPr lang="en-US"/>
              <a:t>Job title</a:t>
            </a:r>
            <a:endParaRPr lang="en-GB"/>
          </a:p>
        </p:txBody>
      </p:sp>
      <p:sp>
        <p:nvSpPr>
          <p:cNvPr id="18" name="Freeform: Shape 17">
            <a:extLst>
              <a:ext uri="{FF2B5EF4-FFF2-40B4-BE49-F238E27FC236}">
                <a16:creationId xmlns:a16="http://schemas.microsoft.com/office/drawing/2014/main" id="{F12AFA68-38A3-39E2-531D-CB8A2C727023}"/>
              </a:ext>
            </a:extLst>
          </p:cNvPr>
          <p:cNvSpPr/>
          <p:nvPr/>
        </p:nvSpPr>
        <p:spPr>
          <a:xfrm>
            <a:off x="2003849" y="3951591"/>
            <a:ext cx="723900" cy="812482"/>
          </a:xfrm>
          <a:custGeom>
            <a:avLst/>
            <a:gdLst>
              <a:gd name="connsiteX0" fmla="*/ 600075 w 723900"/>
              <a:gd name="connsiteY0" fmla="*/ 200749 h 812482"/>
              <a:gd name="connsiteX1" fmla="*/ 600075 w 723900"/>
              <a:gd name="connsiteY1" fmla="*/ 107633 h 812482"/>
              <a:gd name="connsiteX2" fmla="*/ 490471 w 723900"/>
              <a:gd name="connsiteY2" fmla="*/ 107633 h 812482"/>
              <a:gd name="connsiteX3" fmla="*/ 361950 w 723900"/>
              <a:gd name="connsiteY3" fmla="*/ 0 h 812482"/>
              <a:gd name="connsiteX4" fmla="*/ 233429 w 723900"/>
              <a:gd name="connsiteY4" fmla="*/ 107633 h 812482"/>
              <a:gd name="connsiteX5" fmla="*/ 123825 w 723900"/>
              <a:gd name="connsiteY5" fmla="*/ 107633 h 812482"/>
              <a:gd name="connsiteX6" fmla="*/ 123825 w 723900"/>
              <a:gd name="connsiteY6" fmla="*/ 200749 h 812482"/>
              <a:gd name="connsiteX7" fmla="*/ 0 w 723900"/>
              <a:gd name="connsiteY7" fmla="*/ 303171 h 812482"/>
              <a:gd name="connsiteX8" fmla="*/ 0 w 723900"/>
              <a:gd name="connsiteY8" fmla="*/ 812483 h 812482"/>
              <a:gd name="connsiteX9" fmla="*/ 723900 w 723900"/>
              <a:gd name="connsiteY9" fmla="*/ 812483 h 812482"/>
              <a:gd name="connsiteX10" fmla="*/ 723900 w 723900"/>
              <a:gd name="connsiteY10" fmla="*/ 303171 h 812482"/>
              <a:gd name="connsiteX11" fmla="*/ 600075 w 723900"/>
              <a:gd name="connsiteY11" fmla="*/ 225514 h 812482"/>
              <a:gd name="connsiteX12" fmla="*/ 700240 w 723900"/>
              <a:gd name="connsiteY12" fmla="*/ 308381 h 812482"/>
              <a:gd name="connsiteX13" fmla="*/ 600075 w 723900"/>
              <a:gd name="connsiteY13" fmla="*/ 408489 h 812482"/>
              <a:gd name="connsiteX14" fmla="*/ 361950 w 723900"/>
              <a:gd name="connsiteY14" fmla="*/ 24813 h 812482"/>
              <a:gd name="connsiteX15" fmla="*/ 460800 w 723900"/>
              <a:gd name="connsiteY15" fmla="*/ 107633 h 812482"/>
              <a:gd name="connsiteX16" fmla="*/ 263100 w 723900"/>
              <a:gd name="connsiteY16" fmla="*/ 107633 h 812482"/>
              <a:gd name="connsiteX17" fmla="*/ 142875 w 723900"/>
              <a:gd name="connsiteY17" fmla="*/ 126683 h 812482"/>
              <a:gd name="connsiteX18" fmla="*/ 581025 w 723900"/>
              <a:gd name="connsiteY18" fmla="*/ 126683 h 812482"/>
              <a:gd name="connsiteX19" fmla="*/ 581025 w 723900"/>
              <a:gd name="connsiteY19" fmla="*/ 427539 h 812482"/>
              <a:gd name="connsiteX20" fmla="*/ 466230 w 723900"/>
              <a:gd name="connsiteY20" fmla="*/ 542334 h 812482"/>
              <a:gd name="connsiteX21" fmla="*/ 257632 w 723900"/>
              <a:gd name="connsiteY21" fmla="*/ 542334 h 812482"/>
              <a:gd name="connsiteX22" fmla="*/ 142875 w 723900"/>
              <a:gd name="connsiteY22" fmla="*/ 427539 h 812482"/>
              <a:gd name="connsiteX23" fmla="*/ 123825 w 723900"/>
              <a:gd name="connsiteY23" fmla="*/ 225476 h 812482"/>
              <a:gd name="connsiteX24" fmla="*/ 123825 w 723900"/>
              <a:gd name="connsiteY24" fmla="*/ 408489 h 812482"/>
              <a:gd name="connsiteX25" fmla="*/ 23660 w 723900"/>
              <a:gd name="connsiteY25" fmla="*/ 308324 h 812482"/>
              <a:gd name="connsiteX26" fmla="*/ 19212 w 723900"/>
              <a:gd name="connsiteY26" fmla="*/ 330813 h 812482"/>
              <a:gd name="connsiteX27" fmla="*/ 243707 w 723900"/>
              <a:gd name="connsiteY27" fmla="*/ 555308 h 812482"/>
              <a:gd name="connsiteX28" fmla="*/ 19212 w 723900"/>
              <a:gd name="connsiteY28" fmla="*/ 779802 h 812482"/>
              <a:gd name="connsiteX29" fmla="*/ 19078 w 723900"/>
              <a:gd name="connsiteY29" fmla="*/ 779801 h 812482"/>
              <a:gd name="connsiteX30" fmla="*/ 19050 w 723900"/>
              <a:gd name="connsiteY30" fmla="*/ 779736 h 812482"/>
              <a:gd name="connsiteX31" fmla="*/ 19050 w 723900"/>
              <a:gd name="connsiteY31" fmla="*/ 330879 h 812482"/>
              <a:gd name="connsiteX32" fmla="*/ 19146 w 723900"/>
              <a:gd name="connsiteY32" fmla="*/ 330785 h 812482"/>
              <a:gd name="connsiteX33" fmla="*/ 19212 w 723900"/>
              <a:gd name="connsiteY33" fmla="*/ 330813 h 812482"/>
              <a:gd name="connsiteX34" fmla="*/ 32747 w 723900"/>
              <a:gd name="connsiteY34" fmla="*/ 793433 h 812482"/>
              <a:gd name="connsiteX35" fmla="*/ 32653 w 723900"/>
              <a:gd name="connsiteY35" fmla="*/ 793336 h 812482"/>
              <a:gd name="connsiteX36" fmla="*/ 32680 w 723900"/>
              <a:gd name="connsiteY36" fmla="*/ 793271 h 812482"/>
              <a:gd name="connsiteX37" fmla="*/ 260928 w 723900"/>
              <a:gd name="connsiteY37" fmla="*/ 565033 h 812482"/>
              <a:gd name="connsiteX38" fmla="*/ 462972 w 723900"/>
              <a:gd name="connsiteY38" fmla="*/ 565033 h 812482"/>
              <a:gd name="connsiteX39" fmla="*/ 691220 w 723900"/>
              <a:gd name="connsiteY39" fmla="*/ 793271 h 812482"/>
              <a:gd name="connsiteX40" fmla="*/ 691219 w 723900"/>
              <a:gd name="connsiteY40" fmla="*/ 793405 h 812482"/>
              <a:gd name="connsiteX41" fmla="*/ 691153 w 723900"/>
              <a:gd name="connsiteY41" fmla="*/ 793433 h 812482"/>
              <a:gd name="connsiteX42" fmla="*/ 704688 w 723900"/>
              <a:gd name="connsiteY42" fmla="*/ 779802 h 812482"/>
              <a:gd name="connsiteX43" fmla="*/ 480193 w 723900"/>
              <a:gd name="connsiteY43" fmla="*/ 555308 h 812482"/>
              <a:gd name="connsiteX44" fmla="*/ 704688 w 723900"/>
              <a:gd name="connsiteY44" fmla="*/ 330813 h 812482"/>
              <a:gd name="connsiteX45" fmla="*/ 704822 w 723900"/>
              <a:gd name="connsiteY45" fmla="*/ 330814 h 812482"/>
              <a:gd name="connsiteX46" fmla="*/ 704850 w 723900"/>
              <a:gd name="connsiteY46" fmla="*/ 330879 h 812482"/>
              <a:gd name="connsiteX47" fmla="*/ 704850 w 723900"/>
              <a:gd name="connsiteY47" fmla="*/ 779736 h 812482"/>
              <a:gd name="connsiteX48" fmla="*/ 704754 w 723900"/>
              <a:gd name="connsiteY48" fmla="*/ 779830 h 812482"/>
              <a:gd name="connsiteX49" fmla="*/ 704688 w 723900"/>
              <a:gd name="connsiteY49" fmla="*/ 779802 h 8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3900" h="812482">
                <a:moveTo>
                  <a:pt x="600075" y="200749"/>
                </a:moveTo>
                <a:lnTo>
                  <a:pt x="600075" y="107633"/>
                </a:lnTo>
                <a:lnTo>
                  <a:pt x="490471" y="107633"/>
                </a:lnTo>
                <a:lnTo>
                  <a:pt x="361950" y="0"/>
                </a:lnTo>
                <a:lnTo>
                  <a:pt x="233429" y="107633"/>
                </a:lnTo>
                <a:lnTo>
                  <a:pt x="123825" y="107633"/>
                </a:lnTo>
                <a:lnTo>
                  <a:pt x="123825" y="200749"/>
                </a:lnTo>
                <a:lnTo>
                  <a:pt x="0" y="303171"/>
                </a:lnTo>
                <a:lnTo>
                  <a:pt x="0" y="812483"/>
                </a:lnTo>
                <a:lnTo>
                  <a:pt x="723900" y="812483"/>
                </a:lnTo>
                <a:lnTo>
                  <a:pt x="723900" y="303171"/>
                </a:lnTo>
                <a:close/>
                <a:moveTo>
                  <a:pt x="600075" y="225514"/>
                </a:moveTo>
                <a:lnTo>
                  <a:pt x="700240" y="308381"/>
                </a:lnTo>
                <a:lnTo>
                  <a:pt x="600075" y="408489"/>
                </a:lnTo>
                <a:close/>
                <a:moveTo>
                  <a:pt x="361950" y="24813"/>
                </a:moveTo>
                <a:lnTo>
                  <a:pt x="460800" y="107633"/>
                </a:lnTo>
                <a:lnTo>
                  <a:pt x="263100" y="107633"/>
                </a:lnTo>
                <a:close/>
                <a:moveTo>
                  <a:pt x="142875" y="126683"/>
                </a:moveTo>
                <a:lnTo>
                  <a:pt x="581025" y="126683"/>
                </a:lnTo>
                <a:lnTo>
                  <a:pt x="581025" y="427539"/>
                </a:lnTo>
                <a:lnTo>
                  <a:pt x="466230" y="542334"/>
                </a:lnTo>
                <a:cubicBezTo>
                  <a:pt x="405944" y="491621"/>
                  <a:pt x="317918" y="491621"/>
                  <a:pt x="257632" y="542334"/>
                </a:cubicBezTo>
                <a:lnTo>
                  <a:pt x="142875" y="427539"/>
                </a:lnTo>
                <a:close/>
                <a:moveTo>
                  <a:pt x="123825" y="225476"/>
                </a:moveTo>
                <a:lnTo>
                  <a:pt x="123825" y="408489"/>
                </a:lnTo>
                <a:lnTo>
                  <a:pt x="23660" y="308324"/>
                </a:lnTo>
                <a:close/>
                <a:moveTo>
                  <a:pt x="19212" y="330813"/>
                </a:moveTo>
                <a:lnTo>
                  <a:pt x="243707" y="555308"/>
                </a:lnTo>
                <a:lnTo>
                  <a:pt x="19212" y="779802"/>
                </a:lnTo>
                <a:cubicBezTo>
                  <a:pt x="19175" y="779839"/>
                  <a:pt x="19114" y="779838"/>
                  <a:pt x="19078" y="779801"/>
                </a:cubicBezTo>
                <a:cubicBezTo>
                  <a:pt x="19060" y="779783"/>
                  <a:pt x="19050" y="779760"/>
                  <a:pt x="19050" y="779736"/>
                </a:cubicBezTo>
                <a:lnTo>
                  <a:pt x="19050" y="330879"/>
                </a:lnTo>
                <a:cubicBezTo>
                  <a:pt x="19051" y="330827"/>
                  <a:pt x="19094" y="330785"/>
                  <a:pt x="19146" y="330785"/>
                </a:cubicBezTo>
                <a:cubicBezTo>
                  <a:pt x="19171" y="330786"/>
                  <a:pt x="19195" y="330796"/>
                  <a:pt x="19212" y="330813"/>
                </a:cubicBezTo>
                <a:close/>
                <a:moveTo>
                  <a:pt x="32747" y="793433"/>
                </a:moveTo>
                <a:cubicBezTo>
                  <a:pt x="32695" y="793432"/>
                  <a:pt x="32653" y="793389"/>
                  <a:pt x="32653" y="793336"/>
                </a:cubicBezTo>
                <a:cubicBezTo>
                  <a:pt x="32654" y="793312"/>
                  <a:pt x="32663" y="793288"/>
                  <a:pt x="32680" y="793271"/>
                </a:cubicBezTo>
                <a:lnTo>
                  <a:pt x="260928" y="565033"/>
                </a:lnTo>
                <a:cubicBezTo>
                  <a:pt x="316755" y="509323"/>
                  <a:pt x="407145" y="509323"/>
                  <a:pt x="462972" y="565033"/>
                </a:cubicBezTo>
                <a:lnTo>
                  <a:pt x="691220" y="793271"/>
                </a:lnTo>
                <a:cubicBezTo>
                  <a:pt x="691257" y="793308"/>
                  <a:pt x="691256" y="793369"/>
                  <a:pt x="691219" y="793405"/>
                </a:cubicBezTo>
                <a:cubicBezTo>
                  <a:pt x="691201" y="793422"/>
                  <a:pt x="691178" y="793433"/>
                  <a:pt x="691153" y="793433"/>
                </a:cubicBezTo>
                <a:close/>
                <a:moveTo>
                  <a:pt x="704688" y="779802"/>
                </a:moveTo>
                <a:lnTo>
                  <a:pt x="480193" y="555308"/>
                </a:lnTo>
                <a:lnTo>
                  <a:pt x="704688" y="330813"/>
                </a:lnTo>
                <a:cubicBezTo>
                  <a:pt x="704725" y="330776"/>
                  <a:pt x="704786" y="330777"/>
                  <a:pt x="704822" y="330814"/>
                </a:cubicBezTo>
                <a:cubicBezTo>
                  <a:pt x="704840" y="330832"/>
                  <a:pt x="704850" y="330855"/>
                  <a:pt x="704850" y="330879"/>
                </a:cubicBezTo>
                <a:lnTo>
                  <a:pt x="704850" y="779736"/>
                </a:lnTo>
                <a:cubicBezTo>
                  <a:pt x="704849" y="779788"/>
                  <a:pt x="704806" y="779830"/>
                  <a:pt x="704754" y="779830"/>
                </a:cubicBezTo>
                <a:cubicBezTo>
                  <a:pt x="704729" y="779829"/>
                  <a:pt x="704705" y="779819"/>
                  <a:pt x="704688" y="779802"/>
                </a:cubicBezTo>
                <a:close/>
              </a:path>
            </a:pathLst>
          </a:custGeom>
          <a:solidFill>
            <a:schemeClr val="bg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A65853E-1CBE-513F-01D7-73D488A127AA}"/>
              </a:ext>
            </a:extLst>
          </p:cNvPr>
          <p:cNvSpPr/>
          <p:nvPr/>
        </p:nvSpPr>
        <p:spPr>
          <a:xfrm>
            <a:off x="2241374" y="4144898"/>
            <a:ext cx="248258" cy="247700"/>
          </a:xfrm>
          <a:custGeom>
            <a:avLst/>
            <a:gdLst>
              <a:gd name="connsiteX0" fmla="*/ 102832 w 248258"/>
              <a:gd name="connsiteY0" fmla="*/ 245862 h 247700"/>
              <a:gd name="connsiteX1" fmla="*/ 124472 w 248258"/>
              <a:gd name="connsiteY1" fmla="*/ 247701 h 247700"/>
              <a:gd name="connsiteX2" fmla="*/ 180670 w 248258"/>
              <a:gd name="connsiteY2" fmla="*/ 234146 h 247700"/>
              <a:gd name="connsiteX3" fmla="*/ 185799 w 248258"/>
              <a:gd name="connsiteY3" fmla="*/ 221691 h 247700"/>
              <a:gd name="connsiteX4" fmla="*/ 173344 w 248258"/>
              <a:gd name="connsiteY4" fmla="*/ 216561 h 247700"/>
              <a:gd name="connsiteX5" fmla="*/ 172050 w 248258"/>
              <a:gd name="connsiteY5" fmla="*/ 217221 h 247700"/>
              <a:gd name="connsiteX6" fmla="*/ 31100 w 248258"/>
              <a:gd name="connsiteY6" fmla="*/ 171519 h 247700"/>
              <a:gd name="connsiteX7" fmla="*/ 76802 w 248258"/>
              <a:gd name="connsiteY7" fmla="*/ 30569 h 247700"/>
              <a:gd name="connsiteX8" fmla="*/ 131626 w 248258"/>
              <a:gd name="connsiteY8" fmla="*/ 19367 h 247700"/>
              <a:gd name="connsiteX9" fmla="*/ 229200 w 248258"/>
              <a:gd name="connsiteY9" fmla="*/ 127266 h 247700"/>
              <a:gd name="connsiteX10" fmla="*/ 229200 w 248258"/>
              <a:gd name="connsiteY10" fmla="*/ 152451 h 247700"/>
              <a:gd name="connsiteX11" fmla="*/ 219675 w 248258"/>
              <a:gd name="connsiteY11" fmla="*/ 161976 h 247700"/>
              <a:gd name="connsiteX12" fmla="*/ 213607 w 248258"/>
              <a:gd name="connsiteY12" fmla="*/ 161976 h 247700"/>
              <a:gd name="connsiteX13" fmla="*/ 181575 w 248258"/>
              <a:gd name="connsiteY13" fmla="*/ 129933 h 247700"/>
              <a:gd name="connsiteX14" fmla="*/ 181575 w 248258"/>
              <a:gd name="connsiteY14" fmla="*/ 123876 h 247700"/>
              <a:gd name="connsiteX15" fmla="*/ 124426 w 248258"/>
              <a:gd name="connsiteY15" fmla="*/ 66324 h 247700"/>
              <a:gd name="connsiteX16" fmla="*/ 66876 w 248258"/>
              <a:gd name="connsiteY16" fmla="*/ 123474 h 247700"/>
              <a:gd name="connsiteX17" fmla="*/ 124024 w 248258"/>
              <a:gd name="connsiteY17" fmla="*/ 181025 h 247700"/>
              <a:gd name="connsiteX18" fmla="*/ 170650 w 248258"/>
              <a:gd name="connsiteY18" fmla="*/ 157346 h 247700"/>
              <a:gd name="connsiteX19" fmla="*/ 213607 w 248258"/>
              <a:gd name="connsiteY19" fmla="*/ 181026 h 247700"/>
              <a:gd name="connsiteX20" fmla="*/ 219675 w 248258"/>
              <a:gd name="connsiteY20" fmla="*/ 181026 h 247700"/>
              <a:gd name="connsiteX21" fmla="*/ 248250 w 248258"/>
              <a:gd name="connsiteY21" fmla="*/ 152451 h 247700"/>
              <a:gd name="connsiteX22" fmla="*/ 248250 w 248258"/>
              <a:gd name="connsiteY22" fmla="*/ 127266 h 247700"/>
              <a:gd name="connsiteX23" fmla="*/ 132873 w 248258"/>
              <a:gd name="connsiteY23" fmla="*/ 336 h 247700"/>
              <a:gd name="connsiteX24" fmla="*/ 335 w 248258"/>
              <a:gd name="connsiteY24" fmla="*/ 114787 h 247700"/>
              <a:gd name="connsiteX25" fmla="*/ 102832 w 248258"/>
              <a:gd name="connsiteY25" fmla="*/ 245862 h 247700"/>
              <a:gd name="connsiteX26" fmla="*/ 124425 w 248258"/>
              <a:gd name="connsiteY26" fmla="*/ 161976 h 247700"/>
              <a:gd name="connsiteX27" fmla="*/ 86325 w 248258"/>
              <a:gd name="connsiteY27" fmla="*/ 123876 h 247700"/>
              <a:gd name="connsiteX28" fmla="*/ 124425 w 248258"/>
              <a:gd name="connsiteY28" fmla="*/ 85776 h 247700"/>
              <a:gd name="connsiteX29" fmla="*/ 162525 w 248258"/>
              <a:gd name="connsiteY29" fmla="*/ 123876 h 247700"/>
              <a:gd name="connsiteX30" fmla="*/ 124425 w 248258"/>
              <a:gd name="connsiteY30" fmla="*/ 161976 h 2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258" h="247700">
                <a:moveTo>
                  <a:pt x="102832" y="245862"/>
                </a:moveTo>
                <a:cubicBezTo>
                  <a:pt x="109981" y="247081"/>
                  <a:pt x="117220" y="247696"/>
                  <a:pt x="124472" y="247701"/>
                </a:cubicBezTo>
                <a:cubicBezTo>
                  <a:pt x="144017" y="247721"/>
                  <a:pt x="163284" y="243073"/>
                  <a:pt x="180670" y="234146"/>
                </a:cubicBezTo>
                <a:cubicBezTo>
                  <a:pt x="185526" y="232123"/>
                  <a:pt x="187822" y="226546"/>
                  <a:pt x="185799" y="221691"/>
                </a:cubicBezTo>
                <a:cubicBezTo>
                  <a:pt x="183776" y="216835"/>
                  <a:pt x="178200" y="214538"/>
                  <a:pt x="173344" y="216561"/>
                </a:cubicBezTo>
                <a:cubicBezTo>
                  <a:pt x="172897" y="216748"/>
                  <a:pt x="172464" y="216968"/>
                  <a:pt x="172050" y="217221"/>
                </a:cubicBezTo>
                <a:cubicBezTo>
                  <a:pt x="120507" y="243523"/>
                  <a:pt x="57402" y="223061"/>
                  <a:pt x="31100" y="171519"/>
                </a:cubicBezTo>
                <a:cubicBezTo>
                  <a:pt x="4797" y="119976"/>
                  <a:pt x="25259" y="56871"/>
                  <a:pt x="76802" y="30569"/>
                </a:cubicBezTo>
                <a:cubicBezTo>
                  <a:pt x="93723" y="21933"/>
                  <a:pt x="112674" y="18061"/>
                  <a:pt x="131626" y="19367"/>
                </a:cubicBezTo>
                <a:cubicBezTo>
                  <a:pt x="187401" y="24204"/>
                  <a:pt x="229978" y="71287"/>
                  <a:pt x="229200" y="127266"/>
                </a:cubicBezTo>
                <a:lnTo>
                  <a:pt x="229200" y="152451"/>
                </a:lnTo>
                <a:cubicBezTo>
                  <a:pt x="229200" y="157711"/>
                  <a:pt x="224935" y="161976"/>
                  <a:pt x="219675" y="161976"/>
                </a:cubicBezTo>
                <a:lnTo>
                  <a:pt x="213607" y="161976"/>
                </a:lnTo>
                <a:cubicBezTo>
                  <a:pt x="195921" y="161955"/>
                  <a:pt x="181591" y="147619"/>
                  <a:pt x="181575" y="129933"/>
                </a:cubicBezTo>
                <a:lnTo>
                  <a:pt x="181575" y="123876"/>
                </a:lnTo>
                <a:cubicBezTo>
                  <a:pt x="181686" y="92202"/>
                  <a:pt x="156099" y="66436"/>
                  <a:pt x="124426" y="66324"/>
                </a:cubicBezTo>
                <a:cubicBezTo>
                  <a:pt x="92753" y="66214"/>
                  <a:pt x="66986" y="91800"/>
                  <a:pt x="66876" y="123474"/>
                </a:cubicBezTo>
                <a:cubicBezTo>
                  <a:pt x="66764" y="155147"/>
                  <a:pt x="92351" y="180913"/>
                  <a:pt x="124024" y="181025"/>
                </a:cubicBezTo>
                <a:cubicBezTo>
                  <a:pt x="142469" y="181088"/>
                  <a:pt x="159820" y="172278"/>
                  <a:pt x="170650" y="157346"/>
                </a:cubicBezTo>
                <a:cubicBezTo>
                  <a:pt x="179982" y="172062"/>
                  <a:pt x="196182" y="180991"/>
                  <a:pt x="213607" y="181026"/>
                </a:cubicBezTo>
                <a:lnTo>
                  <a:pt x="219675" y="181026"/>
                </a:lnTo>
                <a:cubicBezTo>
                  <a:pt x="235457" y="181026"/>
                  <a:pt x="248250" y="168232"/>
                  <a:pt x="248250" y="152451"/>
                </a:cubicBezTo>
                <a:lnTo>
                  <a:pt x="248250" y="127266"/>
                </a:lnTo>
                <a:cubicBezTo>
                  <a:pt x="249020" y="61250"/>
                  <a:pt x="198664" y="5851"/>
                  <a:pt x="132873" y="336"/>
                </a:cubicBezTo>
                <a:cubicBezTo>
                  <a:pt x="64670" y="-4659"/>
                  <a:pt x="5330" y="46582"/>
                  <a:pt x="335" y="114787"/>
                </a:cubicBezTo>
                <a:cubicBezTo>
                  <a:pt x="-4320" y="178344"/>
                  <a:pt x="40027" y="235055"/>
                  <a:pt x="102832" y="245862"/>
                </a:cubicBezTo>
                <a:close/>
                <a:moveTo>
                  <a:pt x="124425" y="161976"/>
                </a:moveTo>
                <a:cubicBezTo>
                  <a:pt x="103383" y="161976"/>
                  <a:pt x="86325" y="144917"/>
                  <a:pt x="86325" y="123876"/>
                </a:cubicBezTo>
                <a:cubicBezTo>
                  <a:pt x="86325" y="102834"/>
                  <a:pt x="103383" y="85776"/>
                  <a:pt x="124425" y="85776"/>
                </a:cubicBezTo>
                <a:cubicBezTo>
                  <a:pt x="145466" y="85776"/>
                  <a:pt x="162525" y="102834"/>
                  <a:pt x="162525" y="123876"/>
                </a:cubicBezTo>
                <a:cubicBezTo>
                  <a:pt x="162525" y="144917"/>
                  <a:pt x="145466" y="161976"/>
                  <a:pt x="124425" y="161976"/>
                </a:cubicBezTo>
                <a:close/>
              </a:path>
            </a:pathLst>
          </a:custGeom>
          <a:solidFill>
            <a:schemeClr val="bg1"/>
          </a:solidFill>
          <a:ln w="9525" cap="flat">
            <a:noFill/>
            <a:prstDash val="solid"/>
            <a:miter/>
          </a:ln>
        </p:spPr>
        <p:txBody>
          <a:bodyPr rtlCol="0" anchor="ctr"/>
          <a:lstStyle/>
          <a:p>
            <a:endParaRPr lang="en-GB"/>
          </a:p>
        </p:txBody>
      </p:sp>
      <p:sp>
        <p:nvSpPr>
          <p:cNvPr id="12" name="Text Placeholder 14">
            <a:extLst>
              <a:ext uri="{FF2B5EF4-FFF2-40B4-BE49-F238E27FC236}">
                <a16:creationId xmlns:a16="http://schemas.microsoft.com/office/drawing/2014/main" id="{6880BF74-BAC9-5434-0F51-ED803F30BC94}"/>
              </a:ext>
            </a:extLst>
          </p:cNvPr>
          <p:cNvSpPr>
            <a:spLocks noGrp="1"/>
          </p:cNvSpPr>
          <p:nvPr>
            <p:ph type="body" sz="quarter" idx="12" hasCustomPrompt="1"/>
          </p:nvPr>
        </p:nvSpPr>
        <p:spPr>
          <a:xfrm>
            <a:off x="2917267" y="3906481"/>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E-mail address</a:t>
            </a:r>
            <a:endParaRPr lang="en-GB"/>
          </a:p>
        </p:txBody>
      </p:sp>
      <p:grpSp>
        <p:nvGrpSpPr>
          <p:cNvPr id="5" name="Group 4">
            <a:extLst>
              <a:ext uri="{FF2B5EF4-FFF2-40B4-BE49-F238E27FC236}">
                <a16:creationId xmlns:a16="http://schemas.microsoft.com/office/drawing/2014/main" id="{58E25C95-7390-ED3C-AAA7-3EC511D2AD4F}"/>
              </a:ext>
            </a:extLst>
          </p:cNvPr>
          <p:cNvGrpSpPr/>
          <p:nvPr userDrawn="1"/>
        </p:nvGrpSpPr>
        <p:grpSpPr>
          <a:xfrm>
            <a:off x="1984799" y="2949717"/>
            <a:ext cx="762000" cy="647700"/>
            <a:chOff x="1197990" y="2907187"/>
            <a:chExt cx="762000" cy="647700"/>
          </a:xfrm>
        </p:grpSpPr>
        <p:sp>
          <p:nvSpPr>
            <p:cNvPr id="21" name="Freeform: Shape 20">
              <a:extLst>
                <a:ext uri="{FF2B5EF4-FFF2-40B4-BE49-F238E27FC236}">
                  <a16:creationId xmlns:a16="http://schemas.microsoft.com/office/drawing/2014/main" id="{78663063-D59D-134A-41C1-DAC9CED8B6D5}"/>
                </a:ext>
              </a:extLst>
            </p:cNvPr>
            <p:cNvSpPr/>
            <p:nvPr/>
          </p:nvSpPr>
          <p:spPr>
            <a:xfrm>
              <a:off x="1352885" y="3156780"/>
              <a:ext cx="147466" cy="147466"/>
            </a:xfrm>
            <a:custGeom>
              <a:avLst/>
              <a:gdLst>
                <a:gd name="connsiteX0" fmla="*/ 73704 w 147466"/>
                <a:gd name="connsiteY0" fmla="*/ 147466 h 147466"/>
                <a:gd name="connsiteX1" fmla="*/ 147466 w 147466"/>
                <a:gd name="connsiteY1" fmla="*/ 73762 h 147466"/>
                <a:gd name="connsiteX2" fmla="*/ 73762 w 147466"/>
                <a:gd name="connsiteY2" fmla="*/ 0 h 147466"/>
                <a:gd name="connsiteX3" fmla="*/ 0 w 147466"/>
                <a:gd name="connsiteY3" fmla="*/ 73704 h 147466"/>
                <a:gd name="connsiteX4" fmla="*/ 0 w 147466"/>
                <a:gd name="connsiteY4" fmla="*/ 73733 h 147466"/>
                <a:gd name="connsiteX5" fmla="*/ 73695 w 147466"/>
                <a:gd name="connsiteY5" fmla="*/ 147466 h 147466"/>
                <a:gd name="connsiteX6" fmla="*/ 73704 w 147466"/>
                <a:gd name="connsiteY6" fmla="*/ 147466 h 147466"/>
                <a:gd name="connsiteX7" fmla="*/ 73704 w 147466"/>
                <a:gd name="connsiteY7" fmla="*/ 19060 h 147466"/>
                <a:gd name="connsiteX8" fmla="*/ 128416 w 147466"/>
                <a:gd name="connsiteY8" fmla="*/ 73714 h 147466"/>
                <a:gd name="connsiteX9" fmla="*/ 73762 w 147466"/>
                <a:gd name="connsiteY9" fmla="*/ 128426 h 147466"/>
                <a:gd name="connsiteX10" fmla="*/ 19050 w 147466"/>
                <a:gd name="connsiteY10" fmla="*/ 73771 h 147466"/>
                <a:gd name="connsiteX11" fmla="*/ 19050 w 147466"/>
                <a:gd name="connsiteY11" fmla="*/ 73733 h 147466"/>
                <a:gd name="connsiteX12" fmla="*/ 73704 w 147466"/>
                <a:gd name="connsiteY12" fmla="*/ 19060 h 1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466" h="147466">
                  <a:moveTo>
                    <a:pt x="73704" y="147466"/>
                  </a:moveTo>
                  <a:cubicBezTo>
                    <a:pt x="114426" y="147482"/>
                    <a:pt x="147450" y="114483"/>
                    <a:pt x="147466" y="73762"/>
                  </a:cubicBezTo>
                  <a:cubicBezTo>
                    <a:pt x="147482" y="33040"/>
                    <a:pt x="114483" y="16"/>
                    <a:pt x="73762" y="0"/>
                  </a:cubicBezTo>
                  <a:cubicBezTo>
                    <a:pt x="33040" y="-16"/>
                    <a:pt x="16" y="32983"/>
                    <a:pt x="0" y="73704"/>
                  </a:cubicBezTo>
                  <a:cubicBezTo>
                    <a:pt x="0" y="73714"/>
                    <a:pt x="0" y="73724"/>
                    <a:pt x="0" y="73733"/>
                  </a:cubicBezTo>
                  <a:cubicBezTo>
                    <a:pt x="-10" y="114444"/>
                    <a:pt x="32984" y="147456"/>
                    <a:pt x="73695" y="147466"/>
                  </a:cubicBezTo>
                  <a:cubicBezTo>
                    <a:pt x="73698" y="147466"/>
                    <a:pt x="73702" y="147466"/>
                    <a:pt x="73704" y="147466"/>
                  </a:cubicBezTo>
                  <a:close/>
                  <a:moveTo>
                    <a:pt x="73704" y="19060"/>
                  </a:moveTo>
                  <a:cubicBezTo>
                    <a:pt x="103905" y="19043"/>
                    <a:pt x="128400" y="43513"/>
                    <a:pt x="128416" y="73714"/>
                  </a:cubicBezTo>
                  <a:cubicBezTo>
                    <a:pt x="128432" y="103915"/>
                    <a:pt x="103963" y="128409"/>
                    <a:pt x="73762" y="128426"/>
                  </a:cubicBezTo>
                  <a:cubicBezTo>
                    <a:pt x="43561" y="128442"/>
                    <a:pt x="19066" y="103972"/>
                    <a:pt x="19050" y="73771"/>
                  </a:cubicBezTo>
                  <a:cubicBezTo>
                    <a:pt x="19050" y="73759"/>
                    <a:pt x="19050" y="73745"/>
                    <a:pt x="19050" y="73733"/>
                  </a:cubicBezTo>
                  <a:cubicBezTo>
                    <a:pt x="19077" y="43556"/>
                    <a:pt x="43527" y="19097"/>
                    <a:pt x="73704" y="19060"/>
                  </a:cubicBezTo>
                  <a:close/>
                </a:path>
              </a:pathLst>
            </a:custGeom>
            <a:solidFill>
              <a:schemeClr val="bg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7D6C85-0EBD-D320-AB10-830D26916286}"/>
                </a:ext>
              </a:extLst>
            </p:cNvPr>
            <p:cNvSpPr/>
            <p:nvPr/>
          </p:nvSpPr>
          <p:spPr>
            <a:xfrm>
              <a:off x="1274190" y="3317714"/>
              <a:ext cx="304800" cy="151447"/>
            </a:xfrm>
            <a:custGeom>
              <a:avLst/>
              <a:gdLst>
                <a:gd name="connsiteX0" fmla="*/ 287026 w 304800"/>
                <a:gd name="connsiteY0" fmla="*/ 45006 h 151447"/>
                <a:gd name="connsiteX1" fmla="*/ 214074 w 304800"/>
                <a:gd name="connsiteY1" fmla="*/ 9306 h 151447"/>
                <a:gd name="connsiteX2" fmla="*/ 152400 w 304800"/>
                <a:gd name="connsiteY2" fmla="*/ 0 h 151447"/>
                <a:gd name="connsiteX3" fmla="*/ 90849 w 304800"/>
                <a:gd name="connsiteY3" fmla="*/ 9296 h 151447"/>
                <a:gd name="connsiteX4" fmla="*/ 17859 w 304800"/>
                <a:gd name="connsiteY4" fmla="*/ 44958 h 151447"/>
                <a:gd name="connsiteX5" fmla="*/ 0 w 304800"/>
                <a:gd name="connsiteY5" fmla="*/ 80963 h 151447"/>
                <a:gd name="connsiteX6" fmla="*/ 0 w 304800"/>
                <a:gd name="connsiteY6" fmla="*/ 151448 h 151447"/>
                <a:gd name="connsiteX7" fmla="*/ 304800 w 304800"/>
                <a:gd name="connsiteY7" fmla="*/ 151448 h 151447"/>
                <a:gd name="connsiteX8" fmla="*/ 304800 w 304800"/>
                <a:gd name="connsiteY8" fmla="*/ 80963 h 151447"/>
                <a:gd name="connsiteX9" fmla="*/ 287026 w 304800"/>
                <a:gd name="connsiteY9" fmla="*/ 45006 h 151447"/>
                <a:gd name="connsiteX10" fmla="*/ 285750 w 304800"/>
                <a:gd name="connsiteY10" fmla="*/ 132398 h 151447"/>
                <a:gd name="connsiteX11" fmla="*/ 19050 w 304800"/>
                <a:gd name="connsiteY11" fmla="*/ 132398 h 151447"/>
                <a:gd name="connsiteX12" fmla="*/ 19050 w 304800"/>
                <a:gd name="connsiteY12" fmla="*/ 80963 h 151447"/>
                <a:gd name="connsiteX13" fmla="*/ 29413 w 304800"/>
                <a:gd name="connsiteY13" fmla="*/ 60084 h 151447"/>
                <a:gd name="connsiteX14" fmla="*/ 95964 w 304800"/>
                <a:gd name="connsiteY14" fmla="*/ 27623 h 151447"/>
                <a:gd name="connsiteX15" fmla="*/ 152400 w 304800"/>
                <a:gd name="connsiteY15" fmla="*/ 19050 h 151447"/>
                <a:gd name="connsiteX16" fmla="*/ 208721 w 304800"/>
                <a:gd name="connsiteY16" fmla="*/ 27623 h 151447"/>
                <a:gd name="connsiteX17" fmla="*/ 275034 w 304800"/>
                <a:gd name="connsiteY17" fmla="*/ 59836 h 151447"/>
                <a:gd name="connsiteX18" fmla="*/ 285750 w 304800"/>
                <a:gd name="connsiteY18" fmla="*/ 80963 h 1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00" h="151447">
                  <a:moveTo>
                    <a:pt x="287026" y="45006"/>
                  </a:moveTo>
                  <a:cubicBezTo>
                    <a:pt x="265371" y="28298"/>
                    <a:pt x="240555" y="16153"/>
                    <a:pt x="214074" y="9306"/>
                  </a:cubicBezTo>
                  <a:cubicBezTo>
                    <a:pt x="194088" y="3179"/>
                    <a:pt x="173305" y="44"/>
                    <a:pt x="152400" y="0"/>
                  </a:cubicBezTo>
                  <a:cubicBezTo>
                    <a:pt x="131560" y="341"/>
                    <a:pt x="110861" y="3467"/>
                    <a:pt x="90849" y="9296"/>
                  </a:cubicBezTo>
                  <a:cubicBezTo>
                    <a:pt x="64652" y="16905"/>
                    <a:pt x="39961" y="28968"/>
                    <a:pt x="17859" y="44958"/>
                  </a:cubicBezTo>
                  <a:cubicBezTo>
                    <a:pt x="6796" y="53665"/>
                    <a:pt x="238" y="66886"/>
                    <a:pt x="0" y="80963"/>
                  </a:cubicBezTo>
                  <a:lnTo>
                    <a:pt x="0" y="151448"/>
                  </a:lnTo>
                  <a:lnTo>
                    <a:pt x="304800" y="151448"/>
                  </a:lnTo>
                  <a:lnTo>
                    <a:pt x="304800" y="80963"/>
                  </a:lnTo>
                  <a:cubicBezTo>
                    <a:pt x="304577" y="66916"/>
                    <a:pt x="298051" y="53713"/>
                    <a:pt x="287026" y="45006"/>
                  </a:cubicBezTo>
                  <a:close/>
                  <a:moveTo>
                    <a:pt x="285750" y="132398"/>
                  </a:moveTo>
                  <a:lnTo>
                    <a:pt x="19050" y="132398"/>
                  </a:lnTo>
                  <a:lnTo>
                    <a:pt x="19050" y="80963"/>
                  </a:lnTo>
                  <a:cubicBezTo>
                    <a:pt x="19231" y="72809"/>
                    <a:pt x="23029" y="65159"/>
                    <a:pt x="29413" y="60084"/>
                  </a:cubicBezTo>
                  <a:cubicBezTo>
                    <a:pt x="49617" y="45603"/>
                    <a:pt x="72115" y="34628"/>
                    <a:pt x="95964" y="27623"/>
                  </a:cubicBezTo>
                  <a:cubicBezTo>
                    <a:pt x="114312" y="22270"/>
                    <a:pt x="133291" y="19388"/>
                    <a:pt x="152400" y="19050"/>
                  </a:cubicBezTo>
                  <a:cubicBezTo>
                    <a:pt x="171494" y="19112"/>
                    <a:pt x="190473" y="22001"/>
                    <a:pt x="208721" y="27623"/>
                  </a:cubicBezTo>
                  <a:cubicBezTo>
                    <a:pt x="232773" y="33777"/>
                    <a:pt x="255330" y="44734"/>
                    <a:pt x="275034" y="59836"/>
                  </a:cubicBezTo>
                  <a:cubicBezTo>
                    <a:pt x="281598" y="64912"/>
                    <a:pt x="285532" y="72668"/>
                    <a:pt x="285750" y="80963"/>
                  </a:cubicBezTo>
                  <a:close/>
                </a:path>
              </a:pathLst>
            </a:custGeom>
            <a:solidFill>
              <a:schemeClr val="bg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1FFDC22-3CC2-F1EA-70F6-6FEDF98A6A75}"/>
                </a:ext>
              </a:extLst>
            </p:cNvPr>
            <p:cNvSpPr/>
            <p:nvPr/>
          </p:nvSpPr>
          <p:spPr>
            <a:xfrm>
              <a:off x="1655190" y="32215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49FC6E1-D65A-4C23-66FD-D2CC03FEE4B5}"/>
                </a:ext>
              </a:extLst>
            </p:cNvPr>
            <p:cNvSpPr/>
            <p:nvPr/>
          </p:nvSpPr>
          <p:spPr>
            <a:xfrm>
              <a:off x="1655190" y="32977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4B9A5A-47E1-F599-8E6D-D5AB79861BB2}"/>
                </a:ext>
              </a:extLst>
            </p:cNvPr>
            <p:cNvSpPr/>
            <p:nvPr/>
          </p:nvSpPr>
          <p:spPr>
            <a:xfrm>
              <a:off x="1655190" y="33739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6D64C98-BF07-A851-41EF-440BE3C3A409}"/>
                </a:ext>
              </a:extLst>
            </p:cNvPr>
            <p:cNvSpPr/>
            <p:nvPr/>
          </p:nvSpPr>
          <p:spPr>
            <a:xfrm>
              <a:off x="1655190" y="34501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1F117B1-BC31-A3C8-9704-CB3FD8116101}"/>
                </a:ext>
              </a:extLst>
            </p:cNvPr>
            <p:cNvSpPr/>
            <p:nvPr/>
          </p:nvSpPr>
          <p:spPr>
            <a:xfrm>
              <a:off x="1197990" y="2907187"/>
              <a:ext cx="762000" cy="647700"/>
            </a:xfrm>
            <a:custGeom>
              <a:avLst/>
              <a:gdLst>
                <a:gd name="connsiteX0" fmla="*/ 723900 w 762000"/>
                <a:gd name="connsiteY0" fmla="*/ 114300 h 647700"/>
                <a:gd name="connsiteX1" fmla="*/ 447675 w 762000"/>
                <a:gd name="connsiteY1" fmla="*/ 114300 h 647700"/>
                <a:gd name="connsiteX2" fmla="*/ 447675 w 762000"/>
                <a:gd name="connsiteY2" fmla="*/ 38100 h 647700"/>
                <a:gd name="connsiteX3" fmla="*/ 409575 w 762000"/>
                <a:gd name="connsiteY3" fmla="*/ 0 h 647700"/>
                <a:gd name="connsiteX4" fmla="*/ 352425 w 762000"/>
                <a:gd name="connsiteY4" fmla="*/ 0 h 647700"/>
                <a:gd name="connsiteX5" fmla="*/ 314325 w 762000"/>
                <a:gd name="connsiteY5" fmla="*/ 38100 h 647700"/>
                <a:gd name="connsiteX6" fmla="*/ 314325 w 762000"/>
                <a:gd name="connsiteY6" fmla="*/ 114300 h 647700"/>
                <a:gd name="connsiteX7" fmla="*/ 38100 w 762000"/>
                <a:gd name="connsiteY7" fmla="*/ 114300 h 647700"/>
                <a:gd name="connsiteX8" fmla="*/ 0 w 762000"/>
                <a:gd name="connsiteY8" fmla="*/ 152400 h 647700"/>
                <a:gd name="connsiteX9" fmla="*/ 0 w 762000"/>
                <a:gd name="connsiteY9" fmla="*/ 609600 h 647700"/>
                <a:gd name="connsiteX10" fmla="*/ 38100 w 762000"/>
                <a:gd name="connsiteY10" fmla="*/ 647700 h 647700"/>
                <a:gd name="connsiteX11" fmla="*/ 723900 w 762000"/>
                <a:gd name="connsiteY11" fmla="*/ 647700 h 647700"/>
                <a:gd name="connsiteX12" fmla="*/ 762000 w 762000"/>
                <a:gd name="connsiteY12" fmla="*/ 609600 h 647700"/>
                <a:gd name="connsiteX13" fmla="*/ 762000 w 762000"/>
                <a:gd name="connsiteY13" fmla="*/ 152400 h 647700"/>
                <a:gd name="connsiteX14" fmla="*/ 723900 w 762000"/>
                <a:gd name="connsiteY14" fmla="*/ 114300 h 647700"/>
                <a:gd name="connsiteX15" fmla="*/ 333375 w 762000"/>
                <a:gd name="connsiteY15" fmla="*/ 38100 h 647700"/>
                <a:gd name="connsiteX16" fmla="*/ 352425 w 762000"/>
                <a:gd name="connsiteY16" fmla="*/ 19050 h 647700"/>
                <a:gd name="connsiteX17" fmla="*/ 409575 w 762000"/>
                <a:gd name="connsiteY17" fmla="*/ 19050 h 647700"/>
                <a:gd name="connsiteX18" fmla="*/ 428625 w 762000"/>
                <a:gd name="connsiteY18" fmla="*/ 38100 h 647700"/>
                <a:gd name="connsiteX19" fmla="*/ 428625 w 762000"/>
                <a:gd name="connsiteY19" fmla="*/ 142875 h 647700"/>
                <a:gd name="connsiteX20" fmla="*/ 409575 w 762000"/>
                <a:gd name="connsiteY20" fmla="*/ 161925 h 647700"/>
                <a:gd name="connsiteX21" fmla="*/ 352425 w 762000"/>
                <a:gd name="connsiteY21" fmla="*/ 161925 h 647700"/>
                <a:gd name="connsiteX22" fmla="*/ 333375 w 762000"/>
                <a:gd name="connsiteY22" fmla="*/ 142875 h 647700"/>
                <a:gd name="connsiteX23" fmla="*/ 742950 w 762000"/>
                <a:gd name="connsiteY23" fmla="*/ 609600 h 647700"/>
                <a:gd name="connsiteX24" fmla="*/ 723900 w 762000"/>
                <a:gd name="connsiteY24" fmla="*/ 628650 h 647700"/>
                <a:gd name="connsiteX25" fmla="*/ 38100 w 762000"/>
                <a:gd name="connsiteY25" fmla="*/ 628650 h 647700"/>
                <a:gd name="connsiteX26" fmla="*/ 19050 w 762000"/>
                <a:gd name="connsiteY26" fmla="*/ 609600 h 647700"/>
                <a:gd name="connsiteX27" fmla="*/ 19050 w 762000"/>
                <a:gd name="connsiteY27" fmla="*/ 152400 h 647700"/>
                <a:gd name="connsiteX28" fmla="*/ 38100 w 762000"/>
                <a:gd name="connsiteY28" fmla="*/ 133350 h 647700"/>
                <a:gd name="connsiteX29" fmla="*/ 314325 w 762000"/>
                <a:gd name="connsiteY29" fmla="*/ 133350 h 647700"/>
                <a:gd name="connsiteX30" fmla="*/ 314325 w 762000"/>
                <a:gd name="connsiteY30" fmla="*/ 142875 h 647700"/>
                <a:gd name="connsiteX31" fmla="*/ 352425 w 762000"/>
                <a:gd name="connsiteY31" fmla="*/ 180975 h 647700"/>
                <a:gd name="connsiteX32" fmla="*/ 409575 w 762000"/>
                <a:gd name="connsiteY32" fmla="*/ 180975 h 647700"/>
                <a:gd name="connsiteX33" fmla="*/ 447675 w 762000"/>
                <a:gd name="connsiteY33" fmla="*/ 142875 h 647700"/>
                <a:gd name="connsiteX34" fmla="*/ 447675 w 762000"/>
                <a:gd name="connsiteY34" fmla="*/ 133350 h 647700"/>
                <a:gd name="connsiteX35" fmla="*/ 723900 w 762000"/>
                <a:gd name="connsiteY35" fmla="*/ 133350 h 647700"/>
                <a:gd name="connsiteX36" fmla="*/ 742950 w 762000"/>
                <a:gd name="connsiteY36" fmla="*/ 1524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2000" h="647700">
                  <a:moveTo>
                    <a:pt x="723900" y="114300"/>
                  </a:moveTo>
                  <a:lnTo>
                    <a:pt x="447675" y="114300"/>
                  </a:lnTo>
                  <a:lnTo>
                    <a:pt x="447675" y="38100"/>
                  </a:lnTo>
                  <a:cubicBezTo>
                    <a:pt x="447675" y="17058"/>
                    <a:pt x="430617" y="0"/>
                    <a:pt x="409575" y="0"/>
                  </a:cubicBezTo>
                  <a:lnTo>
                    <a:pt x="352425" y="0"/>
                  </a:lnTo>
                  <a:cubicBezTo>
                    <a:pt x="331383" y="0"/>
                    <a:pt x="314325" y="17058"/>
                    <a:pt x="314325" y="38100"/>
                  </a:cubicBezTo>
                  <a:lnTo>
                    <a:pt x="314325" y="114300"/>
                  </a:lnTo>
                  <a:lnTo>
                    <a:pt x="38100" y="114300"/>
                  </a:lnTo>
                  <a:cubicBezTo>
                    <a:pt x="17058" y="114300"/>
                    <a:pt x="0" y="131358"/>
                    <a:pt x="0" y="152400"/>
                  </a:cubicBezTo>
                  <a:lnTo>
                    <a:pt x="0" y="609600"/>
                  </a:lnTo>
                  <a:cubicBezTo>
                    <a:pt x="0" y="630642"/>
                    <a:pt x="17058" y="647700"/>
                    <a:pt x="38100" y="647700"/>
                  </a:cubicBezTo>
                  <a:lnTo>
                    <a:pt x="723900" y="647700"/>
                  </a:lnTo>
                  <a:cubicBezTo>
                    <a:pt x="744942" y="647700"/>
                    <a:pt x="762000" y="630642"/>
                    <a:pt x="762000" y="609600"/>
                  </a:cubicBezTo>
                  <a:lnTo>
                    <a:pt x="762000" y="152400"/>
                  </a:lnTo>
                  <a:cubicBezTo>
                    <a:pt x="762000" y="131358"/>
                    <a:pt x="744942" y="114300"/>
                    <a:pt x="723900" y="114300"/>
                  </a:cubicBezTo>
                  <a:close/>
                  <a:moveTo>
                    <a:pt x="333375" y="38100"/>
                  </a:moveTo>
                  <a:cubicBezTo>
                    <a:pt x="333375" y="27579"/>
                    <a:pt x="341904" y="19050"/>
                    <a:pt x="352425" y="19050"/>
                  </a:cubicBezTo>
                  <a:lnTo>
                    <a:pt x="409575" y="19050"/>
                  </a:lnTo>
                  <a:cubicBezTo>
                    <a:pt x="420096" y="19050"/>
                    <a:pt x="428625" y="27579"/>
                    <a:pt x="428625" y="38100"/>
                  </a:cubicBezTo>
                  <a:lnTo>
                    <a:pt x="428625" y="142875"/>
                  </a:lnTo>
                  <a:cubicBezTo>
                    <a:pt x="428625" y="153396"/>
                    <a:pt x="420096" y="161925"/>
                    <a:pt x="409575" y="161925"/>
                  </a:cubicBezTo>
                  <a:lnTo>
                    <a:pt x="352425" y="161925"/>
                  </a:lnTo>
                  <a:cubicBezTo>
                    <a:pt x="341904" y="161925"/>
                    <a:pt x="333375" y="153396"/>
                    <a:pt x="333375" y="142875"/>
                  </a:cubicBezTo>
                  <a:close/>
                  <a:moveTo>
                    <a:pt x="742950" y="609600"/>
                  </a:moveTo>
                  <a:cubicBezTo>
                    <a:pt x="742950" y="620121"/>
                    <a:pt x="734421" y="628650"/>
                    <a:pt x="723900" y="628650"/>
                  </a:cubicBezTo>
                  <a:lnTo>
                    <a:pt x="38100" y="628650"/>
                  </a:lnTo>
                  <a:cubicBezTo>
                    <a:pt x="27579" y="628650"/>
                    <a:pt x="19050" y="620121"/>
                    <a:pt x="19050" y="609600"/>
                  </a:cubicBezTo>
                  <a:lnTo>
                    <a:pt x="19050" y="152400"/>
                  </a:lnTo>
                  <a:cubicBezTo>
                    <a:pt x="19050" y="141879"/>
                    <a:pt x="27579" y="133350"/>
                    <a:pt x="38100" y="133350"/>
                  </a:cubicBezTo>
                  <a:lnTo>
                    <a:pt x="314325" y="133350"/>
                  </a:lnTo>
                  <a:lnTo>
                    <a:pt x="314325" y="142875"/>
                  </a:lnTo>
                  <a:cubicBezTo>
                    <a:pt x="314325" y="163917"/>
                    <a:pt x="331383" y="180975"/>
                    <a:pt x="352425" y="180975"/>
                  </a:cubicBezTo>
                  <a:lnTo>
                    <a:pt x="409575" y="180975"/>
                  </a:lnTo>
                  <a:cubicBezTo>
                    <a:pt x="430617" y="180975"/>
                    <a:pt x="447675" y="163917"/>
                    <a:pt x="447675" y="142875"/>
                  </a:cubicBezTo>
                  <a:lnTo>
                    <a:pt x="447675" y="133350"/>
                  </a:lnTo>
                  <a:lnTo>
                    <a:pt x="723900" y="133350"/>
                  </a:lnTo>
                  <a:cubicBezTo>
                    <a:pt x="734421" y="133350"/>
                    <a:pt x="742950" y="141879"/>
                    <a:pt x="742950" y="152400"/>
                  </a:cubicBezTo>
                  <a:close/>
                </a:path>
              </a:pathLst>
            </a:custGeom>
            <a:solidFill>
              <a:schemeClr val="bg1"/>
            </a:solidFill>
            <a:ln w="9525" cap="flat">
              <a:noFill/>
              <a:prstDash val="solid"/>
              <a:miter/>
            </a:ln>
          </p:spPr>
          <p:txBody>
            <a:bodyPr rtlCol="0" anchor="ctr"/>
            <a:lstStyle/>
            <a:p>
              <a:endParaRPr lang="en-GB"/>
            </a:p>
          </p:txBody>
        </p:sp>
      </p:grpSp>
      <p:grpSp>
        <p:nvGrpSpPr>
          <p:cNvPr id="31" name="Group 30">
            <a:extLst>
              <a:ext uri="{FF2B5EF4-FFF2-40B4-BE49-F238E27FC236}">
                <a16:creationId xmlns:a16="http://schemas.microsoft.com/office/drawing/2014/main" id="{9ED87E65-0EB9-8DAF-B73C-0B72BB4849C0}"/>
              </a:ext>
            </a:extLst>
          </p:cNvPr>
          <p:cNvGrpSpPr/>
          <p:nvPr userDrawn="1"/>
        </p:nvGrpSpPr>
        <p:grpSpPr>
          <a:xfrm>
            <a:off x="2060999" y="1901510"/>
            <a:ext cx="609600" cy="647700"/>
            <a:chOff x="2952161" y="2056943"/>
            <a:chExt cx="609600" cy="647700"/>
          </a:xfrm>
        </p:grpSpPr>
        <p:sp>
          <p:nvSpPr>
            <p:cNvPr id="29" name="Freeform: Shape 28">
              <a:extLst>
                <a:ext uri="{FF2B5EF4-FFF2-40B4-BE49-F238E27FC236}">
                  <a16:creationId xmlns:a16="http://schemas.microsoft.com/office/drawing/2014/main" id="{234A75B6-9689-FEF6-22D5-AFDDE9FD6E05}"/>
                </a:ext>
              </a:extLst>
            </p:cNvPr>
            <p:cNvSpPr/>
            <p:nvPr/>
          </p:nvSpPr>
          <p:spPr>
            <a:xfrm>
              <a:off x="3104561" y="2056943"/>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solidFill>
              <a:schemeClr val="bg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F8F6B99-B650-349B-F98A-BF62BAD98D16}"/>
                </a:ext>
              </a:extLst>
            </p:cNvPr>
            <p:cNvSpPr/>
            <p:nvPr/>
          </p:nvSpPr>
          <p:spPr>
            <a:xfrm>
              <a:off x="2952161" y="2399843"/>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solidFill>
              <a:schemeClr val="bg1"/>
            </a:solidFill>
            <a:ln w="9525" cap="flat">
              <a:noFill/>
              <a:prstDash val="solid"/>
              <a:miter/>
            </a:ln>
          </p:spPr>
          <p:txBody>
            <a:bodyPr rtlCol="0" anchor="ctr"/>
            <a:lstStyle/>
            <a:p>
              <a:endParaRPr lang="en-GB"/>
            </a:p>
          </p:txBody>
        </p:sp>
      </p:grpSp>
      <p:sp>
        <p:nvSpPr>
          <p:cNvPr id="32" name="Text Placeholder 14">
            <a:extLst>
              <a:ext uri="{FF2B5EF4-FFF2-40B4-BE49-F238E27FC236}">
                <a16:creationId xmlns:a16="http://schemas.microsoft.com/office/drawing/2014/main" id="{8F81D350-FBC4-AF2A-902A-A50AF6DDF0FC}"/>
              </a:ext>
            </a:extLst>
          </p:cNvPr>
          <p:cNvSpPr>
            <a:spLocks noGrp="1"/>
          </p:cNvSpPr>
          <p:nvPr>
            <p:ph type="body" sz="quarter" idx="13" hasCustomPrompt="1"/>
          </p:nvPr>
        </p:nvSpPr>
        <p:spPr>
          <a:xfrm>
            <a:off x="2908409" y="4992400"/>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LinkedIn</a:t>
            </a:r>
            <a:endParaRPr lang="en-GB"/>
          </a:p>
        </p:txBody>
      </p:sp>
      <p:pic>
        <p:nvPicPr>
          <p:cNvPr id="34" name="Graphic 33">
            <a:extLst>
              <a:ext uri="{FF2B5EF4-FFF2-40B4-BE49-F238E27FC236}">
                <a16:creationId xmlns:a16="http://schemas.microsoft.com/office/drawing/2014/main" id="{EB87F475-6DE2-4B93-7805-9CF5E8112B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6563" y="5118247"/>
            <a:ext cx="767631" cy="648000"/>
          </a:xfrm>
          <a:prstGeom prst="rect">
            <a:avLst/>
          </a:prstGeom>
        </p:spPr>
      </p:pic>
      <p:pic>
        <p:nvPicPr>
          <p:cNvPr id="4" name="Picture 2">
            <a:extLst>
              <a:ext uri="{FF2B5EF4-FFF2-40B4-BE49-F238E27FC236}">
                <a16:creationId xmlns:a16="http://schemas.microsoft.com/office/drawing/2014/main" id="{4BA79B85-C2C5-382A-C533-7EF193D31C5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19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5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fade">
                                      <p:cBhvr>
                                        <p:cTn id="33" dur="1000"/>
                                        <p:tgtEl>
                                          <p:spTgt spid="32">
                                            <p:txEl>
                                              <p:pRg st="0" end="0"/>
                                            </p:txEl>
                                          </p:spTgt>
                                        </p:tgtEl>
                                      </p:cBhvr>
                                    </p:animEffect>
                                  </p:childTnLst>
                                </p:cTn>
                              </p:par>
                              <p:par>
                                <p:cTn id="34" presetID="10" presetClass="entr" presetSubtype="0" fill="hold" nodeType="withEffect">
                                  <p:stCondLst>
                                    <p:cond delay="25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8" grpId="0" animBg="1"/>
      <p:bldP spid="19"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32" grpId="0" build="p">
        <p:tmplLst>
          <p:tmpl lvl="1">
            <p:tnLst>
              <p:par>
                <p:cTn presetID="10" presetClass="entr" presetSubtype="0" fill="hold" nodeType="click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ollow us">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6CDBDE3-64A0-99F1-94DA-2C4BF6DD0554}"/>
              </a:ext>
            </a:extLst>
          </p:cNvPr>
          <p:cNvPicPr>
            <a:picLocks noChangeAspect="1"/>
          </p:cNvPicPr>
          <p:nvPr userDrawn="1"/>
        </p:nvPicPr>
        <p:blipFill rotWithShape="1">
          <a:blip r:embed="rId2">
            <a:alphaModFix/>
            <a:duotone>
              <a:prstClr val="black"/>
              <a:schemeClr val="accent1">
                <a:tint val="45000"/>
                <a:satMod val="400000"/>
              </a:schemeClr>
            </a:duotone>
            <a:extLst>
              <a:ext uri="{28A0092B-C50C-407E-A947-70E740481C1C}">
                <a14:useLocalDpi xmlns:a14="http://schemas.microsoft.com/office/drawing/2010/main" val="0"/>
              </a:ext>
            </a:extLst>
          </a:blip>
          <a:srcRect l="7053" t="11791" r="6639" b="10689"/>
          <a:stretch/>
        </p:blipFill>
        <p:spPr>
          <a:xfrm>
            <a:off x="4415522" y="137154"/>
            <a:ext cx="3360956" cy="3018777"/>
          </a:xfrm>
          <a:prstGeom prst="rect">
            <a:avLst/>
          </a:prstGeom>
        </p:spPr>
      </p:pic>
      <p:sp>
        <p:nvSpPr>
          <p:cNvPr id="6" name="TextBox 5">
            <a:extLst>
              <a:ext uri="{FF2B5EF4-FFF2-40B4-BE49-F238E27FC236}">
                <a16:creationId xmlns:a16="http://schemas.microsoft.com/office/drawing/2014/main" id="{8853CF34-ABCC-DAB8-A2B1-316A47EB6EA3}"/>
              </a:ext>
            </a:extLst>
          </p:cNvPr>
          <p:cNvSpPr txBox="1"/>
          <p:nvPr userDrawn="1"/>
        </p:nvSpPr>
        <p:spPr>
          <a:xfrm>
            <a:off x="4381500" y="3350603"/>
            <a:ext cx="3429000" cy="447795"/>
          </a:xfrm>
          <a:prstGeom prst="rect">
            <a:avLst/>
          </a:prstGeom>
          <a:noFill/>
        </p:spPr>
        <p:txBody>
          <a:bodyPr wrap="square" lIns="144000" tIns="144000" rIns="144000" bIns="144000" numCol="1" spcCol="360000" rtlCol="0" anchor="ctr" anchorCtr="0">
            <a:noAutofit/>
          </a:bodyPr>
          <a:lstStyle/>
          <a:p>
            <a:pPr algn="ctr">
              <a:spcAft>
                <a:spcPts val="1200"/>
              </a:spcAft>
            </a:pPr>
            <a:r>
              <a:rPr lang="en-GB" b="1" i="0">
                <a:solidFill>
                  <a:schemeClr val="tx1"/>
                </a:solidFill>
                <a:effectLst/>
                <a:latin typeface="Open Sans" panose="020B0606030504020204" pitchFamily="34" charset="0"/>
              </a:rPr>
              <a:t>Follow us</a:t>
            </a:r>
            <a:endParaRPr lang="en-GB" b="0" i="0">
              <a:solidFill>
                <a:schemeClr val="tx1"/>
              </a:solidFill>
              <a:effectLst/>
              <a:latin typeface="Open Sans" panose="020B0606030504020204" pitchFamily="34" charset="0"/>
            </a:endParaRPr>
          </a:p>
        </p:txBody>
      </p:sp>
      <p:sp>
        <p:nvSpPr>
          <p:cNvPr id="13" name="TextBox 12">
            <a:extLst>
              <a:ext uri="{FF2B5EF4-FFF2-40B4-BE49-F238E27FC236}">
                <a16:creationId xmlns:a16="http://schemas.microsoft.com/office/drawing/2014/main" id="{CAD79AE1-7252-4FBC-420D-3BB502F07FDC}"/>
              </a:ext>
            </a:extLst>
          </p:cNvPr>
          <p:cNvSpPr txBox="1"/>
          <p:nvPr userDrawn="1"/>
        </p:nvSpPr>
        <p:spPr>
          <a:xfrm>
            <a:off x="3040817" y="4088143"/>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4" name="TextBox 13">
            <a:extLst>
              <a:ext uri="{FF2B5EF4-FFF2-40B4-BE49-F238E27FC236}">
                <a16:creationId xmlns:a16="http://schemas.microsoft.com/office/drawing/2014/main" id="{7E695624-539B-846D-BCBE-A330B93C4871}"/>
              </a:ext>
            </a:extLst>
          </p:cNvPr>
          <p:cNvSpPr txBox="1"/>
          <p:nvPr userDrawn="1"/>
        </p:nvSpPr>
        <p:spPr>
          <a:xfrm>
            <a:off x="2018563" y="4859120"/>
            <a:ext cx="3254063"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Facebook.com/</a:t>
            </a:r>
            <a:r>
              <a:rPr lang="en-GB" sz="1200" b="1" i="0" err="1">
                <a:solidFill>
                  <a:schemeClr val="tx1"/>
                </a:solidFill>
                <a:effectLst/>
                <a:latin typeface="Open Sans" panose="020B0606030504020204" pitchFamily="34" charset="0"/>
              </a:rPr>
              <a:t>barkinganddagenham</a:t>
            </a:r>
            <a:endParaRPr lang="en-GB" sz="1200" b="1" i="0">
              <a:solidFill>
                <a:schemeClr val="tx1"/>
              </a:solidFill>
              <a:effectLst/>
              <a:latin typeface="Open Sans" panose="020B0606030504020204" pitchFamily="34" charset="0"/>
            </a:endParaRPr>
          </a:p>
        </p:txBody>
      </p:sp>
      <p:sp>
        <p:nvSpPr>
          <p:cNvPr id="15" name="TextBox 14">
            <a:extLst>
              <a:ext uri="{FF2B5EF4-FFF2-40B4-BE49-F238E27FC236}">
                <a16:creationId xmlns:a16="http://schemas.microsoft.com/office/drawing/2014/main" id="{DDED3F25-997F-2C98-510A-98F0CD29F1A3}"/>
              </a:ext>
            </a:extLst>
          </p:cNvPr>
          <p:cNvSpPr txBox="1"/>
          <p:nvPr userDrawn="1"/>
        </p:nvSpPr>
        <p:spPr>
          <a:xfrm>
            <a:off x="3040817" y="5685462"/>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6" name="TextBox 15">
            <a:extLst>
              <a:ext uri="{FF2B5EF4-FFF2-40B4-BE49-F238E27FC236}">
                <a16:creationId xmlns:a16="http://schemas.microsoft.com/office/drawing/2014/main" id="{9E56BF02-D499-0B4A-1300-1AEA90880F49}"/>
              </a:ext>
            </a:extLst>
          </p:cNvPr>
          <p:cNvSpPr txBox="1"/>
          <p:nvPr userDrawn="1"/>
        </p:nvSpPr>
        <p:spPr>
          <a:xfrm>
            <a:off x="6937247" y="4025438"/>
            <a:ext cx="2393068"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7" name="TextBox 16">
            <a:extLst>
              <a:ext uri="{FF2B5EF4-FFF2-40B4-BE49-F238E27FC236}">
                <a16:creationId xmlns:a16="http://schemas.microsoft.com/office/drawing/2014/main" id="{319F40ED-4F12-F4BD-D05B-7A69803636F9}"/>
              </a:ext>
            </a:extLst>
          </p:cNvPr>
          <p:cNvSpPr txBox="1"/>
          <p:nvPr userDrawn="1"/>
        </p:nvSpPr>
        <p:spPr>
          <a:xfrm>
            <a:off x="6937247" y="4836375"/>
            <a:ext cx="2488762"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8" name="TextBox 17">
            <a:extLst>
              <a:ext uri="{FF2B5EF4-FFF2-40B4-BE49-F238E27FC236}">
                <a16:creationId xmlns:a16="http://schemas.microsoft.com/office/drawing/2014/main" id="{98C39662-B388-E6A3-7159-8739180BB923}"/>
              </a:ext>
            </a:extLst>
          </p:cNvPr>
          <p:cNvSpPr txBox="1"/>
          <p:nvPr userDrawn="1"/>
        </p:nvSpPr>
        <p:spPr>
          <a:xfrm>
            <a:off x="6937247" y="5647312"/>
            <a:ext cx="2231809"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www.lbb</a:t>
            </a:r>
            <a:r>
              <a:rPr lang="en-GB" sz="1200" b="1">
                <a:solidFill>
                  <a:schemeClr val="tx1"/>
                </a:solidFill>
                <a:latin typeface="Open Sans" panose="020B0606030504020204" pitchFamily="34" charset="0"/>
              </a:rPr>
              <a:t>d.gov.uk</a:t>
            </a:r>
            <a:endParaRPr lang="en-GB" sz="1200" b="1" i="0">
              <a:solidFill>
                <a:schemeClr val="tx1"/>
              </a:solidFill>
              <a:effectLst/>
              <a:latin typeface="Open Sans" panose="020B0606030504020204" pitchFamily="34" charset="0"/>
            </a:endParaRPr>
          </a:p>
        </p:txBody>
      </p:sp>
      <p:pic>
        <p:nvPicPr>
          <p:cNvPr id="21" name="Graphic 20" descr="Browser window with solid fill">
            <a:extLst>
              <a:ext uri="{FF2B5EF4-FFF2-40B4-BE49-F238E27FC236}">
                <a16:creationId xmlns:a16="http://schemas.microsoft.com/office/drawing/2014/main" id="{C5AFAFDD-73DB-9D07-0AFA-BAAFE4049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9376" y="5544153"/>
            <a:ext cx="720000" cy="720000"/>
          </a:xfrm>
          <a:prstGeom prst="rect">
            <a:avLst/>
          </a:prstGeom>
        </p:spPr>
      </p:pic>
      <p:pic>
        <p:nvPicPr>
          <p:cNvPr id="26" name="Graphic 25">
            <a:extLst>
              <a:ext uri="{FF2B5EF4-FFF2-40B4-BE49-F238E27FC236}">
                <a16:creationId xmlns:a16="http://schemas.microsoft.com/office/drawing/2014/main" id="{11179F43-B513-E882-BCA7-3E585E2FC0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79109" y="3515382"/>
            <a:ext cx="111288" cy="93944"/>
          </a:xfrm>
          <a:prstGeom prst="rect">
            <a:avLst/>
          </a:prstGeom>
        </p:spPr>
      </p:pic>
      <p:pic>
        <p:nvPicPr>
          <p:cNvPr id="8196" name="Picture 4" descr="Twitter - Free social media icons">
            <a:extLst>
              <a:ext uri="{FF2B5EF4-FFF2-40B4-BE49-F238E27FC236}">
                <a16:creationId xmlns:a16="http://schemas.microsoft.com/office/drawing/2014/main" id="{AEB07A30-BDAA-A80C-9346-9852413FB2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7262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acebook - Free social media icons">
            <a:extLst>
              <a:ext uri="{FF2B5EF4-FFF2-40B4-BE49-F238E27FC236}">
                <a16:creationId xmlns:a16="http://schemas.microsoft.com/office/drawing/2014/main" id="{F8BE54FF-C13E-E8D2-3377-17D8658C8A4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272626" y="470455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nstagram - Free social icons">
            <a:extLst>
              <a:ext uri="{FF2B5EF4-FFF2-40B4-BE49-F238E27FC236}">
                <a16:creationId xmlns:a16="http://schemas.microsoft.com/office/drawing/2014/main" id="{D3614814-3493-5F69-68BC-2F61B20D3B8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272626" y="551795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Youtube - Free social media icons">
            <a:extLst>
              <a:ext uri="{FF2B5EF4-FFF2-40B4-BE49-F238E27FC236}">
                <a16:creationId xmlns:a16="http://schemas.microsoft.com/office/drawing/2014/main" id="{1AFE906B-50C5-FAED-F775-EB7ACC8D7C4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19937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Linkedin - Free social media icons">
            <a:extLst>
              <a:ext uri="{FF2B5EF4-FFF2-40B4-BE49-F238E27FC236}">
                <a16:creationId xmlns:a16="http://schemas.microsoft.com/office/drawing/2014/main" id="{1536C9B9-7853-EB7B-3978-7E7E3477B2B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199376" y="4700273"/>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8FB36C6A-B4C8-395F-7FF7-84CA77FEAE40}"/>
              </a:ext>
            </a:extLst>
          </p:cNvPr>
          <p:cNvSpPr/>
          <p:nvPr userDrawn="1"/>
        </p:nvSpPr>
        <p:spPr>
          <a:xfrm>
            <a:off x="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4F86047-E6A1-32ED-4497-01150407113B}"/>
              </a:ext>
            </a:extLst>
          </p:cNvPr>
          <p:cNvSpPr/>
          <p:nvPr userDrawn="1"/>
        </p:nvSpPr>
        <p:spPr>
          <a:xfrm>
            <a:off x="1010941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425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FADB9-FDC9-456F-98F2-8EC3481BF20E}" type="datetimeFigureOut">
              <a:rPr lang="en-GB" smtClean="0"/>
              <a:t>28/09/23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15ED65-C341-4416-9DAE-74BBFEF8BE39}" type="slidenum">
              <a:rPr lang="en-GB" smtClean="0"/>
              <a:t>‹#›</a:t>
            </a:fld>
            <a:endParaRPr lang="en-GB"/>
          </a:p>
        </p:txBody>
      </p:sp>
    </p:spTree>
    <p:extLst>
      <p:ext uri="{BB962C8B-B14F-4D97-AF65-F5344CB8AC3E}">
        <p14:creationId xmlns:p14="http://schemas.microsoft.com/office/powerpoint/2010/main" val="352722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1"/>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F207B38-C88F-2D4B-E6AD-8FB545B46F5C}"/>
              </a:ext>
            </a:extLst>
          </p:cNvPr>
          <p:cNvSpPr>
            <a:spLocks noGrp="1"/>
          </p:cNvSpPr>
          <p:nvPr>
            <p:ph type="body" sz="quarter" idx="10" hasCustomPrompt="1"/>
          </p:nvPr>
        </p:nvSpPr>
        <p:spPr>
          <a:xfrm>
            <a:off x="4722814" y="1128713"/>
            <a:ext cx="7032412" cy="4600575"/>
          </a:xfrm>
          <a:prstGeom prst="rect">
            <a:avLst/>
          </a:prstGeom>
        </p:spPr>
        <p:txBody>
          <a:bodyPr lIns="180000" tIns="180000" rIns="180000" bIns="180000" anchor="ctr" anchorCtr="0"/>
          <a:lstStyle>
            <a:lvl1pPr marL="0" indent="0">
              <a:buNone/>
              <a:defRPr sz="4400" b="1">
                <a:solidFill>
                  <a:schemeClr val="bg1"/>
                </a:solidFill>
              </a:defRPr>
            </a:lvl1pPr>
          </a:lstStyle>
          <a:p>
            <a:pPr lvl="0"/>
            <a:r>
              <a:rPr lang="en-US"/>
              <a:t>Chapter name</a:t>
            </a:r>
            <a:endParaRPr lang="en-GB"/>
          </a:p>
        </p:txBody>
      </p:sp>
      <p:cxnSp>
        <p:nvCxnSpPr>
          <p:cNvPr id="3" name="Straight Connector 2">
            <a:extLst>
              <a:ext uri="{FF2B5EF4-FFF2-40B4-BE49-F238E27FC236}">
                <a16:creationId xmlns:a16="http://schemas.microsoft.com/office/drawing/2014/main" id="{7938BA7F-D342-9B8C-F0CF-808127740246}"/>
              </a:ext>
            </a:extLst>
          </p:cNvPr>
          <p:cNvCxnSpPr>
            <a:cxnSpLocks/>
          </p:cNvCxnSpPr>
          <p:nvPr userDrawn="1"/>
        </p:nvCxnSpPr>
        <p:spPr>
          <a:xfrm>
            <a:off x="4524866" y="1058159"/>
            <a:ext cx="0" cy="474168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4">
            <a:extLst>
              <a:ext uri="{FF2B5EF4-FFF2-40B4-BE49-F238E27FC236}">
                <a16:creationId xmlns:a16="http://schemas.microsoft.com/office/drawing/2014/main" id="{01F35C6E-7FD8-48EF-615D-68DEA3340FDD}"/>
              </a:ext>
            </a:extLst>
          </p:cNvPr>
          <p:cNvSpPr>
            <a:spLocks noGrp="1"/>
          </p:cNvSpPr>
          <p:nvPr>
            <p:ph type="body" sz="quarter" idx="11" hasCustomPrompt="1"/>
          </p:nvPr>
        </p:nvSpPr>
        <p:spPr>
          <a:xfrm>
            <a:off x="350348" y="1128712"/>
            <a:ext cx="3976570" cy="4600575"/>
          </a:xfrm>
          <a:prstGeom prst="rect">
            <a:avLst/>
          </a:prstGeom>
        </p:spPr>
        <p:txBody>
          <a:bodyPr lIns="180000" tIns="180000" rIns="180000" bIns="180000" anchor="ctr" anchorCtr="0"/>
          <a:lstStyle>
            <a:lvl1pPr marL="0" indent="0" algn="r">
              <a:buNone/>
              <a:defRPr sz="4400" b="1">
                <a:solidFill>
                  <a:schemeClr val="bg1"/>
                </a:solidFill>
              </a:defRPr>
            </a:lvl1pPr>
          </a:lstStyle>
          <a:p>
            <a:pPr lvl="0"/>
            <a:r>
              <a:rPr lang="en-US"/>
              <a:t>Chapter number</a:t>
            </a:r>
            <a:endParaRPr lang="en-GB"/>
          </a:p>
        </p:txBody>
      </p:sp>
      <p:pic>
        <p:nvPicPr>
          <p:cNvPr id="2" name="Picture 2">
            <a:extLst>
              <a:ext uri="{FF2B5EF4-FFF2-40B4-BE49-F238E27FC236}">
                <a16:creationId xmlns:a16="http://schemas.microsoft.com/office/drawing/2014/main" id="{942BD04D-70A1-7F78-BD91-CCC9FA99A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946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text boxes">
    <p:spTree>
      <p:nvGrpSpPr>
        <p:cNvPr id="1" name=""/>
        <p:cNvGrpSpPr/>
        <p:nvPr/>
      </p:nvGrpSpPr>
      <p:grpSpPr>
        <a:xfrm>
          <a:off x="0" y="0"/>
          <a:ext cx="0" cy="0"/>
          <a:chOff x="0" y="0"/>
          <a:chExt cx="0" cy="0"/>
        </a:xfrm>
      </p:grpSpPr>
      <p:sp>
        <p:nvSpPr>
          <p:cNvPr id="6" name="Rectangle: Diagonal Corners Snipped 5">
            <a:extLst>
              <a:ext uri="{FF2B5EF4-FFF2-40B4-BE49-F238E27FC236}">
                <a16:creationId xmlns:a16="http://schemas.microsoft.com/office/drawing/2014/main" id="{02040151-E6B5-4107-C0AA-D48038F2F82E}"/>
              </a:ext>
            </a:extLst>
          </p:cNvPr>
          <p:cNvSpPr/>
          <p:nvPr userDrawn="1"/>
        </p:nvSpPr>
        <p:spPr>
          <a:xfrm>
            <a:off x="183660" y="807148"/>
            <a:ext cx="3437069" cy="77180"/>
          </a:xfrm>
          <a:prstGeom prst="snip2DiagRect">
            <a:avLst>
              <a:gd name="adj1" fmla="val 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1CB222E-86AF-EDC5-A5C4-CE8DFF7773D4}"/>
              </a:ext>
            </a:extLst>
          </p:cNvPr>
          <p:cNvSpPr>
            <a:spLocks noGrp="1"/>
          </p:cNvSpPr>
          <p:nvPr>
            <p:ph type="body" sz="quarter" idx="10"/>
          </p:nvPr>
        </p:nvSpPr>
        <p:spPr>
          <a:xfrm>
            <a:off x="183661" y="207218"/>
            <a:ext cx="6430992" cy="599930"/>
          </a:xfrm>
        </p:spPr>
        <p:txBody>
          <a:bodyPr lIns="144000" tIns="144000" rIns="144000" bIns="144000" anchor="ctr" anchorCtr="0">
            <a:noAutofit/>
          </a:bodyPr>
          <a:lstStyle>
            <a:lvl1pPr marL="0" indent="0">
              <a:buNone/>
              <a:defRPr sz="4000" b="1"/>
            </a:lvl1pPr>
          </a:lstStyle>
          <a:p>
            <a:pPr lvl="0"/>
            <a:endParaRPr lang="en-GB"/>
          </a:p>
        </p:txBody>
      </p:sp>
      <p:sp>
        <p:nvSpPr>
          <p:cNvPr id="12" name="Text Placeholder 11">
            <a:extLst>
              <a:ext uri="{FF2B5EF4-FFF2-40B4-BE49-F238E27FC236}">
                <a16:creationId xmlns:a16="http://schemas.microsoft.com/office/drawing/2014/main" id="{6B55D372-A8F1-70E1-4C4B-F3CF3FB0A660}"/>
              </a:ext>
            </a:extLst>
          </p:cNvPr>
          <p:cNvSpPr>
            <a:spLocks noGrp="1"/>
          </p:cNvSpPr>
          <p:nvPr>
            <p:ph type="body" sz="quarter" idx="11" hasCustomPrompt="1"/>
          </p:nvPr>
        </p:nvSpPr>
        <p:spPr>
          <a:xfrm>
            <a:off x="183660" y="1039812"/>
            <a:ext cx="3894291" cy="3959225"/>
          </a:xfrm>
        </p:spPr>
        <p:txBody>
          <a:bodyPr lIns="108000" tIns="108000" rIns="108000" bIns="108000" anchor="ctr" anchorCtr="0">
            <a:noAutofit/>
          </a:bodyPr>
          <a:lstStyle>
            <a:lvl1pPr marL="0" indent="0">
              <a:lnSpc>
                <a:spcPct val="100000"/>
              </a:lnSpc>
              <a:spcBef>
                <a:spcPts val="0"/>
              </a:spcBef>
              <a:spcAft>
                <a:spcPts val="1200"/>
              </a:spcAft>
              <a:buNone/>
              <a:defRPr sz="2000"/>
            </a:lvl1pPr>
          </a:lstStyle>
          <a:p>
            <a:pPr lvl="0"/>
            <a:r>
              <a:rPr lang="en-GB"/>
              <a:t>Text box</a:t>
            </a:r>
          </a:p>
        </p:txBody>
      </p:sp>
      <p:sp>
        <p:nvSpPr>
          <p:cNvPr id="13" name="Text Placeholder 11">
            <a:extLst>
              <a:ext uri="{FF2B5EF4-FFF2-40B4-BE49-F238E27FC236}">
                <a16:creationId xmlns:a16="http://schemas.microsoft.com/office/drawing/2014/main" id="{77A9122A-CF63-3CEF-E748-18CF26814984}"/>
              </a:ext>
            </a:extLst>
          </p:cNvPr>
          <p:cNvSpPr>
            <a:spLocks noGrp="1"/>
          </p:cNvSpPr>
          <p:nvPr>
            <p:ph type="body" sz="quarter" idx="12" hasCustomPrompt="1"/>
          </p:nvPr>
        </p:nvSpPr>
        <p:spPr>
          <a:xfrm>
            <a:off x="4269091" y="1039812"/>
            <a:ext cx="5081386" cy="3959225"/>
          </a:xfrm>
        </p:spPr>
        <p:txBody>
          <a:bodyPr lIns="108000" tIns="108000" rIns="108000" bIns="108000" anchor="ctr" anchorCtr="0">
            <a:noAutofit/>
          </a:bodyPr>
          <a:lstStyle>
            <a:lvl1pPr marL="342900" indent="-342900">
              <a:lnSpc>
                <a:spcPct val="100000"/>
              </a:lnSpc>
              <a:spcBef>
                <a:spcPts val="0"/>
              </a:spcBef>
              <a:spcAft>
                <a:spcPts val="1200"/>
              </a:spcAft>
              <a:buClr>
                <a:schemeClr val="accent1"/>
              </a:buClr>
              <a:buFont typeface="Wingdings" panose="05000000000000000000" pitchFamily="2" charset="2"/>
              <a:buChar char="§"/>
              <a:defRPr sz="2000"/>
            </a:lvl1pPr>
          </a:lstStyle>
          <a:p>
            <a:pPr lvl="0"/>
            <a:r>
              <a:rPr lang="en-GB"/>
              <a:t>Bullet list</a:t>
            </a:r>
          </a:p>
        </p:txBody>
      </p:sp>
      <p:pic>
        <p:nvPicPr>
          <p:cNvPr id="1028" name="Picture 4">
            <a:extLst>
              <a:ext uri="{FF2B5EF4-FFF2-40B4-BE49-F238E27FC236}">
                <a16:creationId xmlns:a16="http://schemas.microsoft.com/office/drawing/2014/main" id="{E2BC744E-83D1-60B0-F3C8-42D34E8FFE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90230" y="0"/>
            <a:ext cx="1618109" cy="80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975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B5A1B712-8BEF-71FB-3E0B-23CDA8A49C5A}"/>
              </a:ext>
            </a:extLst>
          </p:cNvPr>
          <p:cNvPicPr>
            <a:picLocks noChangeAspect="1"/>
          </p:cNvPicPr>
          <p:nvPr userDrawn="1"/>
        </p:nvPicPr>
        <p:blipFill rotWithShape="1">
          <a:blip r:embed="rId2">
            <a:alphaModFix amt="35000"/>
            <a:duotone>
              <a:schemeClr val="accent1">
                <a:shade val="45000"/>
                <a:satMod val="135000"/>
              </a:schemeClr>
              <a:prstClr val="white"/>
            </a:duotone>
            <a:extLst>
              <a:ext uri="{28A0092B-C50C-407E-A947-70E740481C1C}">
                <a14:useLocalDpi xmlns:a14="http://schemas.microsoft.com/office/drawing/2010/main" val="0"/>
              </a:ext>
            </a:extLst>
          </a:blip>
          <a:srcRect l="17134" t="53860"/>
          <a:stretch/>
        </p:blipFill>
        <p:spPr>
          <a:xfrm>
            <a:off x="1975427" y="1846848"/>
            <a:ext cx="8241147" cy="3164305"/>
          </a:xfrm>
          <a:prstGeom prst="rect">
            <a:avLst/>
          </a:prstGeom>
          <a:effectLst>
            <a:softEdge rad="317500"/>
          </a:effectLst>
        </p:spPr>
      </p:pic>
      <p:sp>
        <p:nvSpPr>
          <p:cNvPr id="9" name="TextBox 8">
            <a:extLst>
              <a:ext uri="{FF2B5EF4-FFF2-40B4-BE49-F238E27FC236}">
                <a16:creationId xmlns:a16="http://schemas.microsoft.com/office/drawing/2014/main" id="{6022508F-1DE4-D663-C251-B91C55A02B4D}"/>
              </a:ext>
            </a:extLst>
          </p:cNvPr>
          <p:cNvSpPr txBox="1"/>
          <p:nvPr userDrawn="1"/>
        </p:nvSpPr>
        <p:spPr>
          <a:xfrm>
            <a:off x="1862306" y="1536174"/>
            <a:ext cx="8241147" cy="3785652"/>
          </a:xfrm>
          <a:prstGeom prst="rect">
            <a:avLst/>
          </a:prstGeom>
          <a:noFill/>
        </p:spPr>
        <p:txBody>
          <a:bodyPr wrap="square">
            <a:spAutoFit/>
          </a:bodyPr>
          <a:lstStyle/>
          <a:p>
            <a:pPr algn="ctr"/>
            <a:r>
              <a:rPr lang="en-GB" sz="8000" b="1" i="0">
                <a:solidFill>
                  <a:schemeClr val="bg1"/>
                </a:solidFill>
                <a:effectLst/>
                <a:latin typeface="+mj-lt"/>
              </a:rPr>
              <a:t>Questions </a:t>
            </a:r>
          </a:p>
          <a:p>
            <a:pPr algn="ctr"/>
            <a:r>
              <a:rPr lang="en-GB" sz="8000" b="1" i="0">
                <a:solidFill>
                  <a:schemeClr val="bg1"/>
                </a:solidFill>
                <a:effectLst/>
                <a:latin typeface="+mj-lt"/>
              </a:rPr>
              <a:t>and </a:t>
            </a:r>
          </a:p>
          <a:p>
            <a:pPr algn="ctr"/>
            <a:r>
              <a:rPr lang="en-GB" sz="8000" b="1" i="0">
                <a:solidFill>
                  <a:schemeClr val="bg1"/>
                </a:solidFill>
                <a:effectLst/>
                <a:latin typeface="+mj-lt"/>
              </a:rPr>
              <a:t>feedback</a:t>
            </a:r>
            <a:endParaRPr lang="en-GB" sz="6000" b="1" i="0">
              <a:solidFill>
                <a:schemeClr val="bg1"/>
              </a:solidFill>
              <a:effectLst/>
              <a:latin typeface="+mj-lt"/>
            </a:endParaRPr>
          </a:p>
        </p:txBody>
      </p:sp>
      <p:pic>
        <p:nvPicPr>
          <p:cNvPr id="3" name="Picture 2">
            <a:extLst>
              <a:ext uri="{FF2B5EF4-FFF2-40B4-BE49-F238E27FC236}">
                <a16:creationId xmlns:a16="http://schemas.microsoft.com/office/drawing/2014/main" id="{B1EE8A15-2876-C7B7-3285-A83C73DCC4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5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8063-3AFF-D17D-E989-E00C41FE84FC}"/>
              </a:ext>
            </a:extLst>
          </p:cNvPr>
          <p:cNvSpPr txBox="1"/>
          <p:nvPr userDrawn="1"/>
        </p:nvSpPr>
        <p:spPr>
          <a:xfrm>
            <a:off x="3044858" y="424205"/>
            <a:ext cx="5957740" cy="640515"/>
          </a:xfrm>
          <a:prstGeom prst="rect">
            <a:avLst/>
          </a:prstGeom>
          <a:noFill/>
        </p:spPr>
        <p:txBody>
          <a:bodyPr wrap="square" lIns="180000" tIns="180000" rIns="180000" bIns="180000" rtlCol="0" anchor="ctr" anchorCtr="0">
            <a:noAutofit/>
          </a:bodyPr>
          <a:lstStyle/>
          <a:p>
            <a:pPr algn="ctr"/>
            <a:r>
              <a:rPr lang="en-GB" sz="4400" b="1">
                <a:solidFill>
                  <a:schemeClr val="bg1"/>
                </a:solidFill>
              </a:rPr>
              <a:t>Contact</a:t>
            </a:r>
          </a:p>
        </p:txBody>
      </p:sp>
      <p:sp>
        <p:nvSpPr>
          <p:cNvPr id="10" name="Text Placeholder 14">
            <a:extLst>
              <a:ext uri="{FF2B5EF4-FFF2-40B4-BE49-F238E27FC236}">
                <a16:creationId xmlns:a16="http://schemas.microsoft.com/office/drawing/2014/main" id="{DECFDD1A-572E-A694-3D25-35DDEC13CB2B}"/>
              </a:ext>
            </a:extLst>
          </p:cNvPr>
          <p:cNvSpPr>
            <a:spLocks noGrp="1"/>
          </p:cNvSpPr>
          <p:nvPr>
            <p:ph type="body" sz="quarter" idx="10" hasCustomPrompt="1"/>
          </p:nvPr>
        </p:nvSpPr>
        <p:spPr>
          <a:xfrm>
            <a:off x="2908409" y="1739013"/>
            <a:ext cx="7513272" cy="914743"/>
          </a:xfrm>
          <a:prstGeom prst="rect">
            <a:avLst/>
          </a:prstGeom>
          <a:noFill/>
        </p:spPr>
        <p:txBody>
          <a:bodyPr lIns="108000" tIns="108000" rIns="108000" bIns="108000" anchor="ctr" anchorCtr="0"/>
          <a:lstStyle>
            <a:lvl1pPr marL="0" indent="0" algn="l">
              <a:buNone/>
              <a:defRPr sz="2400" b="1">
                <a:solidFill>
                  <a:schemeClr val="bg1"/>
                </a:solidFill>
              </a:defRPr>
            </a:lvl1pPr>
          </a:lstStyle>
          <a:p>
            <a:pPr lvl="0"/>
            <a:r>
              <a:rPr lang="en-US"/>
              <a:t>Name</a:t>
            </a:r>
            <a:endParaRPr lang="en-GB"/>
          </a:p>
        </p:txBody>
      </p:sp>
      <p:sp>
        <p:nvSpPr>
          <p:cNvPr id="11" name="Text Placeholder 14">
            <a:extLst>
              <a:ext uri="{FF2B5EF4-FFF2-40B4-BE49-F238E27FC236}">
                <a16:creationId xmlns:a16="http://schemas.microsoft.com/office/drawing/2014/main" id="{58A3A4D1-4148-70F2-B380-527B6FE5169F}"/>
              </a:ext>
            </a:extLst>
          </p:cNvPr>
          <p:cNvSpPr>
            <a:spLocks noGrp="1"/>
          </p:cNvSpPr>
          <p:nvPr>
            <p:ph type="body" sz="quarter" idx="11" hasCustomPrompt="1"/>
          </p:nvPr>
        </p:nvSpPr>
        <p:spPr>
          <a:xfrm>
            <a:off x="2917267" y="2820562"/>
            <a:ext cx="7513272" cy="914743"/>
          </a:xfrm>
          <a:prstGeom prst="rect">
            <a:avLst/>
          </a:prstGeom>
          <a:noFill/>
        </p:spPr>
        <p:txBody>
          <a:bodyPr lIns="108000" tIns="108000" rIns="108000" bIns="108000" anchor="ctr" anchorCtr="0"/>
          <a:lstStyle>
            <a:lvl1pPr marL="0" indent="0" algn="l">
              <a:buNone/>
              <a:defRPr sz="2400" b="0">
                <a:solidFill>
                  <a:schemeClr val="bg1"/>
                </a:solidFill>
              </a:defRPr>
            </a:lvl1pPr>
          </a:lstStyle>
          <a:p>
            <a:pPr lvl="0"/>
            <a:r>
              <a:rPr lang="en-US"/>
              <a:t>Job title</a:t>
            </a:r>
            <a:endParaRPr lang="en-GB"/>
          </a:p>
        </p:txBody>
      </p:sp>
      <p:sp>
        <p:nvSpPr>
          <p:cNvPr id="18" name="Freeform: Shape 17">
            <a:extLst>
              <a:ext uri="{FF2B5EF4-FFF2-40B4-BE49-F238E27FC236}">
                <a16:creationId xmlns:a16="http://schemas.microsoft.com/office/drawing/2014/main" id="{F12AFA68-38A3-39E2-531D-CB8A2C727023}"/>
              </a:ext>
            </a:extLst>
          </p:cNvPr>
          <p:cNvSpPr/>
          <p:nvPr/>
        </p:nvSpPr>
        <p:spPr>
          <a:xfrm>
            <a:off x="2003849" y="3951591"/>
            <a:ext cx="723900" cy="812482"/>
          </a:xfrm>
          <a:custGeom>
            <a:avLst/>
            <a:gdLst>
              <a:gd name="connsiteX0" fmla="*/ 600075 w 723900"/>
              <a:gd name="connsiteY0" fmla="*/ 200749 h 812482"/>
              <a:gd name="connsiteX1" fmla="*/ 600075 w 723900"/>
              <a:gd name="connsiteY1" fmla="*/ 107633 h 812482"/>
              <a:gd name="connsiteX2" fmla="*/ 490471 w 723900"/>
              <a:gd name="connsiteY2" fmla="*/ 107633 h 812482"/>
              <a:gd name="connsiteX3" fmla="*/ 361950 w 723900"/>
              <a:gd name="connsiteY3" fmla="*/ 0 h 812482"/>
              <a:gd name="connsiteX4" fmla="*/ 233429 w 723900"/>
              <a:gd name="connsiteY4" fmla="*/ 107633 h 812482"/>
              <a:gd name="connsiteX5" fmla="*/ 123825 w 723900"/>
              <a:gd name="connsiteY5" fmla="*/ 107633 h 812482"/>
              <a:gd name="connsiteX6" fmla="*/ 123825 w 723900"/>
              <a:gd name="connsiteY6" fmla="*/ 200749 h 812482"/>
              <a:gd name="connsiteX7" fmla="*/ 0 w 723900"/>
              <a:gd name="connsiteY7" fmla="*/ 303171 h 812482"/>
              <a:gd name="connsiteX8" fmla="*/ 0 w 723900"/>
              <a:gd name="connsiteY8" fmla="*/ 812483 h 812482"/>
              <a:gd name="connsiteX9" fmla="*/ 723900 w 723900"/>
              <a:gd name="connsiteY9" fmla="*/ 812483 h 812482"/>
              <a:gd name="connsiteX10" fmla="*/ 723900 w 723900"/>
              <a:gd name="connsiteY10" fmla="*/ 303171 h 812482"/>
              <a:gd name="connsiteX11" fmla="*/ 600075 w 723900"/>
              <a:gd name="connsiteY11" fmla="*/ 225514 h 812482"/>
              <a:gd name="connsiteX12" fmla="*/ 700240 w 723900"/>
              <a:gd name="connsiteY12" fmla="*/ 308381 h 812482"/>
              <a:gd name="connsiteX13" fmla="*/ 600075 w 723900"/>
              <a:gd name="connsiteY13" fmla="*/ 408489 h 812482"/>
              <a:gd name="connsiteX14" fmla="*/ 361950 w 723900"/>
              <a:gd name="connsiteY14" fmla="*/ 24813 h 812482"/>
              <a:gd name="connsiteX15" fmla="*/ 460800 w 723900"/>
              <a:gd name="connsiteY15" fmla="*/ 107633 h 812482"/>
              <a:gd name="connsiteX16" fmla="*/ 263100 w 723900"/>
              <a:gd name="connsiteY16" fmla="*/ 107633 h 812482"/>
              <a:gd name="connsiteX17" fmla="*/ 142875 w 723900"/>
              <a:gd name="connsiteY17" fmla="*/ 126683 h 812482"/>
              <a:gd name="connsiteX18" fmla="*/ 581025 w 723900"/>
              <a:gd name="connsiteY18" fmla="*/ 126683 h 812482"/>
              <a:gd name="connsiteX19" fmla="*/ 581025 w 723900"/>
              <a:gd name="connsiteY19" fmla="*/ 427539 h 812482"/>
              <a:gd name="connsiteX20" fmla="*/ 466230 w 723900"/>
              <a:gd name="connsiteY20" fmla="*/ 542334 h 812482"/>
              <a:gd name="connsiteX21" fmla="*/ 257632 w 723900"/>
              <a:gd name="connsiteY21" fmla="*/ 542334 h 812482"/>
              <a:gd name="connsiteX22" fmla="*/ 142875 w 723900"/>
              <a:gd name="connsiteY22" fmla="*/ 427539 h 812482"/>
              <a:gd name="connsiteX23" fmla="*/ 123825 w 723900"/>
              <a:gd name="connsiteY23" fmla="*/ 225476 h 812482"/>
              <a:gd name="connsiteX24" fmla="*/ 123825 w 723900"/>
              <a:gd name="connsiteY24" fmla="*/ 408489 h 812482"/>
              <a:gd name="connsiteX25" fmla="*/ 23660 w 723900"/>
              <a:gd name="connsiteY25" fmla="*/ 308324 h 812482"/>
              <a:gd name="connsiteX26" fmla="*/ 19212 w 723900"/>
              <a:gd name="connsiteY26" fmla="*/ 330813 h 812482"/>
              <a:gd name="connsiteX27" fmla="*/ 243707 w 723900"/>
              <a:gd name="connsiteY27" fmla="*/ 555308 h 812482"/>
              <a:gd name="connsiteX28" fmla="*/ 19212 w 723900"/>
              <a:gd name="connsiteY28" fmla="*/ 779802 h 812482"/>
              <a:gd name="connsiteX29" fmla="*/ 19078 w 723900"/>
              <a:gd name="connsiteY29" fmla="*/ 779801 h 812482"/>
              <a:gd name="connsiteX30" fmla="*/ 19050 w 723900"/>
              <a:gd name="connsiteY30" fmla="*/ 779736 h 812482"/>
              <a:gd name="connsiteX31" fmla="*/ 19050 w 723900"/>
              <a:gd name="connsiteY31" fmla="*/ 330879 h 812482"/>
              <a:gd name="connsiteX32" fmla="*/ 19146 w 723900"/>
              <a:gd name="connsiteY32" fmla="*/ 330785 h 812482"/>
              <a:gd name="connsiteX33" fmla="*/ 19212 w 723900"/>
              <a:gd name="connsiteY33" fmla="*/ 330813 h 812482"/>
              <a:gd name="connsiteX34" fmla="*/ 32747 w 723900"/>
              <a:gd name="connsiteY34" fmla="*/ 793433 h 812482"/>
              <a:gd name="connsiteX35" fmla="*/ 32653 w 723900"/>
              <a:gd name="connsiteY35" fmla="*/ 793336 h 812482"/>
              <a:gd name="connsiteX36" fmla="*/ 32680 w 723900"/>
              <a:gd name="connsiteY36" fmla="*/ 793271 h 812482"/>
              <a:gd name="connsiteX37" fmla="*/ 260928 w 723900"/>
              <a:gd name="connsiteY37" fmla="*/ 565033 h 812482"/>
              <a:gd name="connsiteX38" fmla="*/ 462972 w 723900"/>
              <a:gd name="connsiteY38" fmla="*/ 565033 h 812482"/>
              <a:gd name="connsiteX39" fmla="*/ 691220 w 723900"/>
              <a:gd name="connsiteY39" fmla="*/ 793271 h 812482"/>
              <a:gd name="connsiteX40" fmla="*/ 691219 w 723900"/>
              <a:gd name="connsiteY40" fmla="*/ 793405 h 812482"/>
              <a:gd name="connsiteX41" fmla="*/ 691153 w 723900"/>
              <a:gd name="connsiteY41" fmla="*/ 793433 h 812482"/>
              <a:gd name="connsiteX42" fmla="*/ 704688 w 723900"/>
              <a:gd name="connsiteY42" fmla="*/ 779802 h 812482"/>
              <a:gd name="connsiteX43" fmla="*/ 480193 w 723900"/>
              <a:gd name="connsiteY43" fmla="*/ 555308 h 812482"/>
              <a:gd name="connsiteX44" fmla="*/ 704688 w 723900"/>
              <a:gd name="connsiteY44" fmla="*/ 330813 h 812482"/>
              <a:gd name="connsiteX45" fmla="*/ 704822 w 723900"/>
              <a:gd name="connsiteY45" fmla="*/ 330814 h 812482"/>
              <a:gd name="connsiteX46" fmla="*/ 704850 w 723900"/>
              <a:gd name="connsiteY46" fmla="*/ 330879 h 812482"/>
              <a:gd name="connsiteX47" fmla="*/ 704850 w 723900"/>
              <a:gd name="connsiteY47" fmla="*/ 779736 h 812482"/>
              <a:gd name="connsiteX48" fmla="*/ 704754 w 723900"/>
              <a:gd name="connsiteY48" fmla="*/ 779830 h 812482"/>
              <a:gd name="connsiteX49" fmla="*/ 704688 w 723900"/>
              <a:gd name="connsiteY49" fmla="*/ 779802 h 8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3900" h="812482">
                <a:moveTo>
                  <a:pt x="600075" y="200749"/>
                </a:moveTo>
                <a:lnTo>
                  <a:pt x="600075" y="107633"/>
                </a:lnTo>
                <a:lnTo>
                  <a:pt x="490471" y="107633"/>
                </a:lnTo>
                <a:lnTo>
                  <a:pt x="361950" y="0"/>
                </a:lnTo>
                <a:lnTo>
                  <a:pt x="233429" y="107633"/>
                </a:lnTo>
                <a:lnTo>
                  <a:pt x="123825" y="107633"/>
                </a:lnTo>
                <a:lnTo>
                  <a:pt x="123825" y="200749"/>
                </a:lnTo>
                <a:lnTo>
                  <a:pt x="0" y="303171"/>
                </a:lnTo>
                <a:lnTo>
                  <a:pt x="0" y="812483"/>
                </a:lnTo>
                <a:lnTo>
                  <a:pt x="723900" y="812483"/>
                </a:lnTo>
                <a:lnTo>
                  <a:pt x="723900" y="303171"/>
                </a:lnTo>
                <a:close/>
                <a:moveTo>
                  <a:pt x="600075" y="225514"/>
                </a:moveTo>
                <a:lnTo>
                  <a:pt x="700240" y="308381"/>
                </a:lnTo>
                <a:lnTo>
                  <a:pt x="600075" y="408489"/>
                </a:lnTo>
                <a:close/>
                <a:moveTo>
                  <a:pt x="361950" y="24813"/>
                </a:moveTo>
                <a:lnTo>
                  <a:pt x="460800" y="107633"/>
                </a:lnTo>
                <a:lnTo>
                  <a:pt x="263100" y="107633"/>
                </a:lnTo>
                <a:close/>
                <a:moveTo>
                  <a:pt x="142875" y="126683"/>
                </a:moveTo>
                <a:lnTo>
                  <a:pt x="581025" y="126683"/>
                </a:lnTo>
                <a:lnTo>
                  <a:pt x="581025" y="427539"/>
                </a:lnTo>
                <a:lnTo>
                  <a:pt x="466230" y="542334"/>
                </a:lnTo>
                <a:cubicBezTo>
                  <a:pt x="405944" y="491621"/>
                  <a:pt x="317918" y="491621"/>
                  <a:pt x="257632" y="542334"/>
                </a:cubicBezTo>
                <a:lnTo>
                  <a:pt x="142875" y="427539"/>
                </a:lnTo>
                <a:close/>
                <a:moveTo>
                  <a:pt x="123825" y="225476"/>
                </a:moveTo>
                <a:lnTo>
                  <a:pt x="123825" y="408489"/>
                </a:lnTo>
                <a:lnTo>
                  <a:pt x="23660" y="308324"/>
                </a:lnTo>
                <a:close/>
                <a:moveTo>
                  <a:pt x="19212" y="330813"/>
                </a:moveTo>
                <a:lnTo>
                  <a:pt x="243707" y="555308"/>
                </a:lnTo>
                <a:lnTo>
                  <a:pt x="19212" y="779802"/>
                </a:lnTo>
                <a:cubicBezTo>
                  <a:pt x="19175" y="779839"/>
                  <a:pt x="19114" y="779838"/>
                  <a:pt x="19078" y="779801"/>
                </a:cubicBezTo>
                <a:cubicBezTo>
                  <a:pt x="19060" y="779783"/>
                  <a:pt x="19050" y="779760"/>
                  <a:pt x="19050" y="779736"/>
                </a:cubicBezTo>
                <a:lnTo>
                  <a:pt x="19050" y="330879"/>
                </a:lnTo>
                <a:cubicBezTo>
                  <a:pt x="19051" y="330827"/>
                  <a:pt x="19094" y="330785"/>
                  <a:pt x="19146" y="330785"/>
                </a:cubicBezTo>
                <a:cubicBezTo>
                  <a:pt x="19171" y="330786"/>
                  <a:pt x="19195" y="330796"/>
                  <a:pt x="19212" y="330813"/>
                </a:cubicBezTo>
                <a:close/>
                <a:moveTo>
                  <a:pt x="32747" y="793433"/>
                </a:moveTo>
                <a:cubicBezTo>
                  <a:pt x="32695" y="793432"/>
                  <a:pt x="32653" y="793389"/>
                  <a:pt x="32653" y="793336"/>
                </a:cubicBezTo>
                <a:cubicBezTo>
                  <a:pt x="32654" y="793312"/>
                  <a:pt x="32663" y="793288"/>
                  <a:pt x="32680" y="793271"/>
                </a:cubicBezTo>
                <a:lnTo>
                  <a:pt x="260928" y="565033"/>
                </a:lnTo>
                <a:cubicBezTo>
                  <a:pt x="316755" y="509323"/>
                  <a:pt x="407145" y="509323"/>
                  <a:pt x="462972" y="565033"/>
                </a:cubicBezTo>
                <a:lnTo>
                  <a:pt x="691220" y="793271"/>
                </a:lnTo>
                <a:cubicBezTo>
                  <a:pt x="691257" y="793308"/>
                  <a:pt x="691256" y="793369"/>
                  <a:pt x="691219" y="793405"/>
                </a:cubicBezTo>
                <a:cubicBezTo>
                  <a:pt x="691201" y="793422"/>
                  <a:pt x="691178" y="793433"/>
                  <a:pt x="691153" y="793433"/>
                </a:cubicBezTo>
                <a:close/>
                <a:moveTo>
                  <a:pt x="704688" y="779802"/>
                </a:moveTo>
                <a:lnTo>
                  <a:pt x="480193" y="555308"/>
                </a:lnTo>
                <a:lnTo>
                  <a:pt x="704688" y="330813"/>
                </a:lnTo>
                <a:cubicBezTo>
                  <a:pt x="704725" y="330776"/>
                  <a:pt x="704786" y="330777"/>
                  <a:pt x="704822" y="330814"/>
                </a:cubicBezTo>
                <a:cubicBezTo>
                  <a:pt x="704840" y="330832"/>
                  <a:pt x="704850" y="330855"/>
                  <a:pt x="704850" y="330879"/>
                </a:cubicBezTo>
                <a:lnTo>
                  <a:pt x="704850" y="779736"/>
                </a:lnTo>
                <a:cubicBezTo>
                  <a:pt x="704849" y="779788"/>
                  <a:pt x="704806" y="779830"/>
                  <a:pt x="704754" y="779830"/>
                </a:cubicBezTo>
                <a:cubicBezTo>
                  <a:pt x="704729" y="779829"/>
                  <a:pt x="704705" y="779819"/>
                  <a:pt x="704688" y="779802"/>
                </a:cubicBezTo>
                <a:close/>
              </a:path>
            </a:pathLst>
          </a:custGeom>
          <a:solidFill>
            <a:schemeClr val="bg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A65853E-1CBE-513F-01D7-73D488A127AA}"/>
              </a:ext>
            </a:extLst>
          </p:cNvPr>
          <p:cNvSpPr/>
          <p:nvPr/>
        </p:nvSpPr>
        <p:spPr>
          <a:xfrm>
            <a:off x="2241374" y="4144898"/>
            <a:ext cx="248258" cy="247700"/>
          </a:xfrm>
          <a:custGeom>
            <a:avLst/>
            <a:gdLst>
              <a:gd name="connsiteX0" fmla="*/ 102832 w 248258"/>
              <a:gd name="connsiteY0" fmla="*/ 245862 h 247700"/>
              <a:gd name="connsiteX1" fmla="*/ 124472 w 248258"/>
              <a:gd name="connsiteY1" fmla="*/ 247701 h 247700"/>
              <a:gd name="connsiteX2" fmla="*/ 180670 w 248258"/>
              <a:gd name="connsiteY2" fmla="*/ 234146 h 247700"/>
              <a:gd name="connsiteX3" fmla="*/ 185799 w 248258"/>
              <a:gd name="connsiteY3" fmla="*/ 221691 h 247700"/>
              <a:gd name="connsiteX4" fmla="*/ 173344 w 248258"/>
              <a:gd name="connsiteY4" fmla="*/ 216561 h 247700"/>
              <a:gd name="connsiteX5" fmla="*/ 172050 w 248258"/>
              <a:gd name="connsiteY5" fmla="*/ 217221 h 247700"/>
              <a:gd name="connsiteX6" fmla="*/ 31100 w 248258"/>
              <a:gd name="connsiteY6" fmla="*/ 171519 h 247700"/>
              <a:gd name="connsiteX7" fmla="*/ 76802 w 248258"/>
              <a:gd name="connsiteY7" fmla="*/ 30569 h 247700"/>
              <a:gd name="connsiteX8" fmla="*/ 131626 w 248258"/>
              <a:gd name="connsiteY8" fmla="*/ 19367 h 247700"/>
              <a:gd name="connsiteX9" fmla="*/ 229200 w 248258"/>
              <a:gd name="connsiteY9" fmla="*/ 127266 h 247700"/>
              <a:gd name="connsiteX10" fmla="*/ 229200 w 248258"/>
              <a:gd name="connsiteY10" fmla="*/ 152451 h 247700"/>
              <a:gd name="connsiteX11" fmla="*/ 219675 w 248258"/>
              <a:gd name="connsiteY11" fmla="*/ 161976 h 247700"/>
              <a:gd name="connsiteX12" fmla="*/ 213607 w 248258"/>
              <a:gd name="connsiteY12" fmla="*/ 161976 h 247700"/>
              <a:gd name="connsiteX13" fmla="*/ 181575 w 248258"/>
              <a:gd name="connsiteY13" fmla="*/ 129933 h 247700"/>
              <a:gd name="connsiteX14" fmla="*/ 181575 w 248258"/>
              <a:gd name="connsiteY14" fmla="*/ 123876 h 247700"/>
              <a:gd name="connsiteX15" fmla="*/ 124426 w 248258"/>
              <a:gd name="connsiteY15" fmla="*/ 66324 h 247700"/>
              <a:gd name="connsiteX16" fmla="*/ 66876 w 248258"/>
              <a:gd name="connsiteY16" fmla="*/ 123474 h 247700"/>
              <a:gd name="connsiteX17" fmla="*/ 124024 w 248258"/>
              <a:gd name="connsiteY17" fmla="*/ 181025 h 247700"/>
              <a:gd name="connsiteX18" fmla="*/ 170650 w 248258"/>
              <a:gd name="connsiteY18" fmla="*/ 157346 h 247700"/>
              <a:gd name="connsiteX19" fmla="*/ 213607 w 248258"/>
              <a:gd name="connsiteY19" fmla="*/ 181026 h 247700"/>
              <a:gd name="connsiteX20" fmla="*/ 219675 w 248258"/>
              <a:gd name="connsiteY20" fmla="*/ 181026 h 247700"/>
              <a:gd name="connsiteX21" fmla="*/ 248250 w 248258"/>
              <a:gd name="connsiteY21" fmla="*/ 152451 h 247700"/>
              <a:gd name="connsiteX22" fmla="*/ 248250 w 248258"/>
              <a:gd name="connsiteY22" fmla="*/ 127266 h 247700"/>
              <a:gd name="connsiteX23" fmla="*/ 132873 w 248258"/>
              <a:gd name="connsiteY23" fmla="*/ 336 h 247700"/>
              <a:gd name="connsiteX24" fmla="*/ 335 w 248258"/>
              <a:gd name="connsiteY24" fmla="*/ 114787 h 247700"/>
              <a:gd name="connsiteX25" fmla="*/ 102832 w 248258"/>
              <a:gd name="connsiteY25" fmla="*/ 245862 h 247700"/>
              <a:gd name="connsiteX26" fmla="*/ 124425 w 248258"/>
              <a:gd name="connsiteY26" fmla="*/ 161976 h 247700"/>
              <a:gd name="connsiteX27" fmla="*/ 86325 w 248258"/>
              <a:gd name="connsiteY27" fmla="*/ 123876 h 247700"/>
              <a:gd name="connsiteX28" fmla="*/ 124425 w 248258"/>
              <a:gd name="connsiteY28" fmla="*/ 85776 h 247700"/>
              <a:gd name="connsiteX29" fmla="*/ 162525 w 248258"/>
              <a:gd name="connsiteY29" fmla="*/ 123876 h 247700"/>
              <a:gd name="connsiteX30" fmla="*/ 124425 w 248258"/>
              <a:gd name="connsiteY30" fmla="*/ 161976 h 2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258" h="247700">
                <a:moveTo>
                  <a:pt x="102832" y="245862"/>
                </a:moveTo>
                <a:cubicBezTo>
                  <a:pt x="109981" y="247081"/>
                  <a:pt x="117220" y="247696"/>
                  <a:pt x="124472" y="247701"/>
                </a:cubicBezTo>
                <a:cubicBezTo>
                  <a:pt x="144017" y="247721"/>
                  <a:pt x="163284" y="243073"/>
                  <a:pt x="180670" y="234146"/>
                </a:cubicBezTo>
                <a:cubicBezTo>
                  <a:pt x="185526" y="232123"/>
                  <a:pt x="187822" y="226546"/>
                  <a:pt x="185799" y="221691"/>
                </a:cubicBezTo>
                <a:cubicBezTo>
                  <a:pt x="183776" y="216835"/>
                  <a:pt x="178200" y="214538"/>
                  <a:pt x="173344" y="216561"/>
                </a:cubicBezTo>
                <a:cubicBezTo>
                  <a:pt x="172897" y="216748"/>
                  <a:pt x="172464" y="216968"/>
                  <a:pt x="172050" y="217221"/>
                </a:cubicBezTo>
                <a:cubicBezTo>
                  <a:pt x="120507" y="243523"/>
                  <a:pt x="57402" y="223061"/>
                  <a:pt x="31100" y="171519"/>
                </a:cubicBezTo>
                <a:cubicBezTo>
                  <a:pt x="4797" y="119976"/>
                  <a:pt x="25259" y="56871"/>
                  <a:pt x="76802" y="30569"/>
                </a:cubicBezTo>
                <a:cubicBezTo>
                  <a:pt x="93723" y="21933"/>
                  <a:pt x="112674" y="18061"/>
                  <a:pt x="131626" y="19367"/>
                </a:cubicBezTo>
                <a:cubicBezTo>
                  <a:pt x="187401" y="24204"/>
                  <a:pt x="229978" y="71287"/>
                  <a:pt x="229200" y="127266"/>
                </a:cubicBezTo>
                <a:lnTo>
                  <a:pt x="229200" y="152451"/>
                </a:lnTo>
                <a:cubicBezTo>
                  <a:pt x="229200" y="157711"/>
                  <a:pt x="224935" y="161976"/>
                  <a:pt x="219675" y="161976"/>
                </a:cubicBezTo>
                <a:lnTo>
                  <a:pt x="213607" y="161976"/>
                </a:lnTo>
                <a:cubicBezTo>
                  <a:pt x="195921" y="161955"/>
                  <a:pt x="181591" y="147619"/>
                  <a:pt x="181575" y="129933"/>
                </a:cubicBezTo>
                <a:lnTo>
                  <a:pt x="181575" y="123876"/>
                </a:lnTo>
                <a:cubicBezTo>
                  <a:pt x="181686" y="92202"/>
                  <a:pt x="156099" y="66436"/>
                  <a:pt x="124426" y="66324"/>
                </a:cubicBezTo>
                <a:cubicBezTo>
                  <a:pt x="92753" y="66214"/>
                  <a:pt x="66986" y="91800"/>
                  <a:pt x="66876" y="123474"/>
                </a:cubicBezTo>
                <a:cubicBezTo>
                  <a:pt x="66764" y="155147"/>
                  <a:pt x="92351" y="180913"/>
                  <a:pt x="124024" y="181025"/>
                </a:cubicBezTo>
                <a:cubicBezTo>
                  <a:pt x="142469" y="181088"/>
                  <a:pt x="159820" y="172278"/>
                  <a:pt x="170650" y="157346"/>
                </a:cubicBezTo>
                <a:cubicBezTo>
                  <a:pt x="179982" y="172062"/>
                  <a:pt x="196182" y="180991"/>
                  <a:pt x="213607" y="181026"/>
                </a:cubicBezTo>
                <a:lnTo>
                  <a:pt x="219675" y="181026"/>
                </a:lnTo>
                <a:cubicBezTo>
                  <a:pt x="235457" y="181026"/>
                  <a:pt x="248250" y="168232"/>
                  <a:pt x="248250" y="152451"/>
                </a:cubicBezTo>
                <a:lnTo>
                  <a:pt x="248250" y="127266"/>
                </a:lnTo>
                <a:cubicBezTo>
                  <a:pt x="249020" y="61250"/>
                  <a:pt x="198664" y="5851"/>
                  <a:pt x="132873" y="336"/>
                </a:cubicBezTo>
                <a:cubicBezTo>
                  <a:pt x="64670" y="-4659"/>
                  <a:pt x="5330" y="46582"/>
                  <a:pt x="335" y="114787"/>
                </a:cubicBezTo>
                <a:cubicBezTo>
                  <a:pt x="-4320" y="178344"/>
                  <a:pt x="40027" y="235055"/>
                  <a:pt x="102832" y="245862"/>
                </a:cubicBezTo>
                <a:close/>
                <a:moveTo>
                  <a:pt x="124425" y="161976"/>
                </a:moveTo>
                <a:cubicBezTo>
                  <a:pt x="103383" y="161976"/>
                  <a:pt x="86325" y="144917"/>
                  <a:pt x="86325" y="123876"/>
                </a:cubicBezTo>
                <a:cubicBezTo>
                  <a:pt x="86325" y="102834"/>
                  <a:pt x="103383" y="85776"/>
                  <a:pt x="124425" y="85776"/>
                </a:cubicBezTo>
                <a:cubicBezTo>
                  <a:pt x="145466" y="85776"/>
                  <a:pt x="162525" y="102834"/>
                  <a:pt x="162525" y="123876"/>
                </a:cubicBezTo>
                <a:cubicBezTo>
                  <a:pt x="162525" y="144917"/>
                  <a:pt x="145466" y="161976"/>
                  <a:pt x="124425" y="161976"/>
                </a:cubicBezTo>
                <a:close/>
              </a:path>
            </a:pathLst>
          </a:custGeom>
          <a:solidFill>
            <a:schemeClr val="bg1"/>
          </a:solidFill>
          <a:ln w="9525" cap="flat">
            <a:noFill/>
            <a:prstDash val="solid"/>
            <a:miter/>
          </a:ln>
        </p:spPr>
        <p:txBody>
          <a:bodyPr rtlCol="0" anchor="ctr"/>
          <a:lstStyle/>
          <a:p>
            <a:endParaRPr lang="en-GB"/>
          </a:p>
        </p:txBody>
      </p:sp>
      <p:sp>
        <p:nvSpPr>
          <p:cNvPr id="12" name="Text Placeholder 14">
            <a:extLst>
              <a:ext uri="{FF2B5EF4-FFF2-40B4-BE49-F238E27FC236}">
                <a16:creationId xmlns:a16="http://schemas.microsoft.com/office/drawing/2014/main" id="{6880BF74-BAC9-5434-0F51-ED803F30BC94}"/>
              </a:ext>
            </a:extLst>
          </p:cNvPr>
          <p:cNvSpPr>
            <a:spLocks noGrp="1"/>
          </p:cNvSpPr>
          <p:nvPr>
            <p:ph type="body" sz="quarter" idx="12" hasCustomPrompt="1"/>
          </p:nvPr>
        </p:nvSpPr>
        <p:spPr>
          <a:xfrm>
            <a:off x="2917267" y="3906481"/>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E-mail address</a:t>
            </a:r>
            <a:endParaRPr lang="en-GB"/>
          </a:p>
        </p:txBody>
      </p:sp>
      <p:grpSp>
        <p:nvGrpSpPr>
          <p:cNvPr id="5" name="Group 4">
            <a:extLst>
              <a:ext uri="{FF2B5EF4-FFF2-40B4-BE49-F238E27FC236}">
                <a16:creationId xmlns:a16="http://schemas.microsoft.com/office/drawing/2014/main" id="{58E25C95-7390-ED3C-AAA7-3EC511D2AD4F}"/>
              </a:ext>
            </a:extLst>
          </p:cNvPr>
          <p:cNvGrpSpPr/>
          <p:nvPr userDrawn="1"/>
        </p:nvGrpSpPr>
        <p:grpSpPr>
          <a:xfrm>
            <a:off x="1984799" y="2949717"/>
            <a:ext cx="762000" cy="647700"/>
            <a:chOff x="1197990" y="2907187"/>
            <a:chExt cx="762000" cy="647700"/>
          </a:xfrm>
        </p:grpSpPr>
        <p:sp>
          <p:nvSpPr>
            <p:cNvPr id="21" name="Freeform: Shape 20">
              <a:extLst>
                <a:ext uri="{FF2B5EF4-FFF2-40B4-BE49-F238E27FC236}">
                  <a16:creationId xmlns:a16="http://schemas.microsoft.com/office/drawing/2014/main" id="{78663063-D59D-134A-41C1-DAC9CED8B6D5}"/>
                </a:ext>
              </a:extLst>
            </p:cNvPr>
            <p:cNvSpPr/>
            <p:nvPr/>
          </p:nvSpPr>
          <p:spPr>
            <a:xfrm>
              <a:off x="1352885" y="3156780"/>
              <a:ext cx="147466" cy="147466"/>
            </a:xfrm>
            <a:custGeom>
              <a:avLst/>
              <a:gdLst>
                <a:gd name="connsiteX0" fmla="*/ 73704 w 147466"/>
                <a:gd name="connsiteY0" fmla="*/ 147466 h 147466"/>
                <a:gd name="connsiteX1" fmla="*/ 147466 w 147466"/>
                <a:gd name="connsiteY1" fmla="*/ 73762 h 147466"/>
                <a:gd name="connsiteX2" fmla="*/ 73762 w 147466"/>
                <a:gd name="connsiteY2" fmla="*/ 0 h 147466"/>
                <a:gd name="connsiteX3" fmla="*/ 0 w 147466"/>
                <a:gd name="connsiteY3" fmla="*/ 73704 h 147466"/>
                <a:gd name="connsiteX4" fmla="*/ 0 w 147466"/>
                <a:gd name="connsiteY4" fmla="*/ 73733 h 147466"/>
                <a:gd name="connsiteX5" fmla="*/ 73695 w 147466"/>
                <a:gd name="connsiteY5" fmla="*/ 147466 h 147466"/>
                <a:gd name="connsiteX6" fmla="*/ 73704 w 147466"/>
                <a:gd name="connsiteY6" fmla="*/ 147466 h 147466"/>
                <a:gd name="connsiteX7" fmla="*/ 73704 w 147466"/>
                <a:gd name="connsiteY7" fmla="*/ 19060 h 147466"/>
                <a:gd name="connsiteX8" fmla="*/ 128416 w 147466"/>
                <a:gd name="connsiteY8" fmla="*/ 73714 h 147466"/>
                <a:gd name="connsiteX9" fmla="*/ 73762 w 147466"/>
                <a:gd name="connsiteY9" fmla="*/ 128426 h 147466"/>
                <a:gd name="connsiteX10" fmla="*/ 19050 w 147466"/>
                <a:gd name="connsiteY10" fmla="*/ 73771 h 147466"/>
                <a:gd name="connsiteX11" fmla="*/ 19050 w 147466"/>
                <a:gd name="connsiteY11" fmla="*/ 73733 h 147466"/>
                <a:gd name="connsiteX12" fmla="*/ 73704 w 147466"/>
                <a:gd name="connsiteY12" fmla="*/ 19060 h 1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466" h="147466">
                  <a:moveTo>
                    <a:pt x="73704" y="147466"/>
                  </a:moveTo>
                  <a:cubicBezTo>
                    <a:pt x="114426" y="147482"/>
                    <a:pt x="147450" y="114483"/>
                    <a:pt x="147466" y="73762"/>
                  </a:cubicBezTo>
                  <a:cubicBezTo>
                    <a:pt x="147482" y="33040"/>
                    <a:pt x="114483" y="16"/>
                    <a:pt x="73762" y="0"/>
                  </a:cubicBezTo>
                  <a:cubicBezTo>
                    <a:pt x="33040" y="-16"/>
                    <a:pt x="16" y="32983"/>
                    <a:pt x="0" y="73704"/>
                  </a:cubicBezTo>
                  <a:cubicBezTo>
                    <a:pt x="0" y="73714"/>
                    <a:pt x="0" y="73724"/>
                    <a:pt x="0" y="73733"/>
                  </a:cubicBezTo>
                  <a:cubicBezTo>
                    <a:pt x="-10" y="114444"/>
                    <a:pt x="32984" y="147456"/>
                    <a:pt x="73695" y="147466"/>
                  </a:cubicBezTo>
                  <a:cubicBezTo>
                    <a:pt x="73698" y="147466"/>
                    <a:pt x="73702" y="147466"/>
                    <a:pt x="73704" y="147466"/>
                  </a:cubicBezTo>
                  <a:close/>
                  <a:moveTo>
                    <a:pt x="73704" y="19060"/>
                  </a:moveTo>
                  <a:cubicBezTo>
                    <a:pt x="103905" y="19043"/>
                    <a:pt x="128400" y="43513"/>
                    <a:pt x="128416" y="73714"/>
                  </a:cubicBezTo>
                  <a:cubicBezTo>
                    <a:pt x="128432" y="103915"/>
                    <a:pt x="103963" y="128409"/>
                    <a:pt x="73762" y="128426"/>
                  </a:cubicBezTo>
                  <a:cubicBezTo>
                    <a:pt x="43561" y="128442"/>
                    <a:pt x="19066" y="103972"/>
                    <a:pt x="19050" y="73771"/>
                  </a:cubicBezTo>
                  <a:cubicBezTo>
                    <a:pt x="19050" y="73759"/>
                    <a:pt x="19050" y="73745"/>
                    <a:pt x="19050" y="73733"/>
                  </a:cubicBezTo>
                  <a:cubicBezTo>
                    <a:pt x="19077" y="43556"/>
                    <a:pt x="43527" y="19097"/>
                    <a:pt x="73704" y="19060"/>
                  </a:cubicBezTo>
                  <a:close/>
                </a:path>
              </a:pathLst>
            </a:custGeom>
            <a:solidFill>
              <a:schemeClr val="bg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7D6C85-0EBD-D320-AB10-830D26916286}"/>
                </a:ext>
              </a:extLst>
            </p:cNvPr>
            <p:cNvSpPr/>
            <p:nvPr/>
          </p:nvSpPr>
          <p:spPr>
            <a:xfrm>
              <a:off x="1274190" y="3317714"/>
              <a:ext cx="304800" cy="151447"/>
            </a:xfrm>
            <a:custGeom>
              <a:avLst/>
              <a:gdLst>
                <a:gd name="connsiteX0" fmla="*/ 287026 w 304800"/>
                <a:gd name="connsiteY0" fmla="*/ 45006 h 151447"/>
                <a:gd name="connsiteX1" fmla="*/ 214074 w 304800"/>
                <a:gd name="connsiteY1" fmla="*/ 9306 h 151447"/>
                <a:gd name="connsiteX2" fmla="*/ 152400 w 304800"/>
                <a:gd name="connsiteY2" fmla="*/ 0 h 151447"/>
                <a:gd name="connsiteX3" fmla="*/ 90849 w 304800"/>
                <a:gd name="connsiteY3" fmla="*/ 9296 h 151447"/>
                <a:gd name="connsiteX4" fmla="*/ 17859 w 304800"/>
                <a:gd name="connsiteY4" fmla="*/ 44958 h 151447"/>
                <a:gd name="connsiteX5" fmla="*/ 0 w 304800"/>
                <a:gd name="connsiteY5" fmla="*/ 80963 h 151447"/>
                <a:gd name="connsiteX6" fmla="*/ 0 w 304800"/>
                <a:gd name="connsiteY6" fmla="*/ 151448 h 151447"/>
                <a:gd name="connsiteX7" fmla="*/ 304800 w 304800"/>
                <a:gd name="connsiteY7" fmla="*/ 151448 h 151447"/>
                <a:gd name="connsiteX8" fmla="*/ 304800 w 304800"/>
                <a:gd name="connsiteY8" fmla="*/ 80963 h 151447"/>
                <a:gd name="connsiteX9" fmla="*/ 287026 w 304800"/>
                <a:gd name="connsiteY9" fmla="*/ 45006 h 151447"/>
                <a:gd name="connsiteX10" fmla="*/ 285750 w 304800"/>
                <a:gd name="connsiteY10" fmla="*/ 132398 h 151447"/>
                <a:gd name="connsiteX11" fmla="*/ 19050 w 304800"/>
                <a:gd name="connsiteY11" fmla="*/ 132398 h 151447"/>
                <a:gd name="connsiteX12" fmla="*/ 19050 w 304800"/>
                <a:gd name="connsiteY12" fmla="*/ 80963 h 151447"/>
                <a:gd name="connsiteX13" fmla="*/ 29413 w 304800"/>
                <a:gd name="connsiteY13" fmla="*/ 60084 h 151447"/>
                <a:gd name="connsiteX14" fmla="*/ 95964 w 304800"/>
                <a:gd name="connsiteY14" fmla="*/ 27623 h 151447"/>
                <a:gd name="connsiteX15" fmla="*/ 152400 w 304800"/>
                <a:gd name="connsiteY15" fmla="*/ 19050 h 151447"/>
                <a:gd name="connsiteX16" fmla="*/ 208721 w 304800"/>
                <a:gd name="connsiteY16" fmla="*/ 27623 h 151447"/>
                <a:gd name="connsiteX17" fmla="*/ 275034 w 304800"/>
                <a:gd name="connsiteY17" fmla="*/ 59836 h 151447"/>
                <a:gd name="connsiteX18" fmla="*/ 285750 w 304800"/>
                <a:gd name="connsiteY18" fmla="*/ 80963 h 1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00" h="151447">
                  <a:moveTo>
                    <a:pt x="287026" y="45006"/>
                  </a:moveTo>
                  <a:cubicBezTo>
                    <a:pt x="265371" y="28298"/>
                    <a:pt x="240555" y="16153"/>
                    <a:pt x="214074" y="9306"/>
                  </a:cubicBezTo>
                  <a:cubicBezTo>
                    <a:pt x="194088" y="3179"/>
                    <a:pt x="173305" y="44"/>
                    <a:pt x="152400" y="0"/>
                  </a:cubicBezTo>
                  <a:cubicBezTo>
                    <a:pt x="131560" y="341"/>
                    <a:pt x="110861" y="3467"/>
                    <a:pt x="90849" y="9296"/>
                  </a:cubicBezTo>
                  <a:cubicBezTo>
                    <a:pt x="64652" y="16905"/>
                    <a:pt x="39961" y="28968"/>
                    <a:pt x="17859" y="44958"/>
                  </a:cubicBezTo>
                  <a:cubicBezTo>
                    <a:pt x="6796" y="53665"/>
                    <a:pt x="238" y="66886"/>
                    <a:pt x="0" y="80963"/>
                  </a:cubicBezTo>
                  <a:lnTo>
                    <a:pt x="0" y="151448"/>
                  </a:lnTo>
                  <a:lnTo>
                    <a:pt x="304800" y="151448"/>
                  </a:lnTo>
                  <a:lnTo>
                    <a:pt x="304800" y="80963"/>
                  </a:lnTo>
                  <a:cubicBezTo>
                    <a:pt x="304577" y="66916"/>
                    <a:pt x="298051" y="53713"/>
                    <a:pt x="287026" y="45006"/>
                  </a:cubicBezTo>
                  <a:close/>
                  <a:moveTo>
                    <a:pt x="285750" y="132398"/>
                  </a:moveTo>
                  <a:lnTo>
                    <a:pt x="19050" y="132398"/>
                  </a:lnTo>
                  <a:lnTo>
                    <a:pt x="19050" y="80963"/>
                  </a:lnTo>
                  <a:cubicBezTo>
                    <a:pt x="19231" y="72809"/>
                    <a:pt x="23029" y="65159"/>
                    <a:pt x="29413" y="60084"/>
                  </a:cubicBezTo>
                  <a:cubicBezTo>
                    <a:pt x="49617" y="45603"/>
                    <a:pt x="72115" y="34628"/>
                    <a:pt x="95964" y="27623"/>
                  </a:cubicBezTo>
                  <a:cubicBezTo>
                    <a:pt x="114312" y="22270"/>
                    <a:pt x="133291" y="19388"/>
                    <a:pt x="152400" y="19050"/>
                  </a:cubicBezTo>
                  <a:cubicBezTo>
                    <a:pt x="171494" y="19112"/>
                    <a:pt x="190473" y="22001"/>
                    <a:pt x="208721" y="27623"/>
                  </a:cubicBezTo>
                  <a:cubicBezTo>
                    <a:pt x="232773" y="33777"/>
                    <a:pt x="255330" y="44734"/>
                    <a:pt x="275034" y="59836"/>
                  </a:cubicBezTo>
                  <a:cubicBezTo>
                    <a:pt x="281598" y="64912"/>
                    <a:pt x="285532" y="72668"/>
                    <a:pt x="285750" y="80963"/>
                  </a:cubicBezTo>
                  <a:close/>
                </a:path>
              </a:pathLst>
            </a:custGeom>
            <a:solidFill>
              <a:schemeClr val="bg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1FFDC22-3CC2-F1EA-70F6-6FEDF98A6A75}"/>
                </a:ext>
              </a:extLst>
            </p:cNvPr>
            <p:cNvSpPr/>
            <p:nvPr/>
          </p:nvSpPr>
          <p:spPr>
            <a:xfrm>
              <a:off x="1655190" y="32215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49FC6E1-D65A-4C23-66FD-D2CC03FEE4B5}"/>
                </a:ext>
              </a:extLst>
            </p:cNvPr>
            <p:cNvSpPr/>
            <p:nvPr/>
          </p:nvSpPr>
          <p:spPr>
            <a:xfrm>
              <a:off x="1655190" y="32977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4B9A5A-47E1-F599-8E6D-D5AB79861BB2}"/>
                </a:ext>
              </a:extLst>
            </p:cNvPr>
            <p:cNvSpPr/>
            <p:nvPr/>
          </p:nvSpPr>
          <p:spPr>
            <a:xfrm>
              <a:off x="1655190" y="33739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6D64C98-BF07-A851-41EF-440BE3C3A409}"/>
                </a:ext>
              </a:extLst>
            </p:cNvPr>
            <p:cNvSpPr/>
            <p:nvPr/>
          </p:nvSpPr>
          <p:spPr>
            <a:xfrm>
              <a:off x="1655190" y="34501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1F117B1-BC31-A3C8-9704-CB3FD8116101}"/>
                </a:ext>
              </a:extLst>
            </p:cNvPr>
            <p:cNvSpPr/>
            <p:nvPr/>
          </p:nvSpPr>
          <p:spPr>
            <a:xfrm>
              <a:off x="1197990" y="2907187"/>
              <a:ext cx="762000" cy="647700"/>
            </a:xfrm>
            <a:custGeom>
              <a:avLst/>
              <a:gdLst>
                <a:gd name="connsiteX0" fmla="*/ 723900 w 762000"/>
                <a:gd name="connsiteY0" fmla="*/ 114300 h 647700"/>
                <a:gd name="connsiteX1" fmla="*/ 447675 w 762000"/>
                <a:gd name="connsiteY1" fmla="*/ 114300 h 647700"/>
                <a:gd name="connsiteX2" fmla="*/ 447675 w 762000"/>
                <a:gd name="connsiteY2" fmla="*/ 38100 h 647700"/>
                <a:gd name="connsiteX3" fmla="*/ 409575 w 762000"/>
                <a:gd name="connsiteY3" fmla="*/ 0 h 647700"/>
                <a:gd name="connsiteX4" fmla="*/ 352425 w 762000"/>
                <a:gd name="connsiteY4" fmla="*/ 0 h 647700"/>
                <a:gd name="connsiteX5" fmla="*/ 314325 w 762000"/>
                <a:gd name="connsiteY5" fmla="*/ 38100 h 647700"/>
                <a:gd name="connsiteX6" fmla="*/ 314325 w 762000"/>
                <a:gd name="connsiteY6" fmla="*/ 114300 h 647700"/>
                <a:gd name="connsiteX7" fmla="*/ 38100 w 762000"/>
                <a:gd name="connsiteY7" fmla="*/ 114300 h 647700"/>
                <a:gd name="connsiteX8" fmla="*/ 0 w 762000"/>
                <a:gd name="connsiteY8" fmla="*/ 152400 h 647700"/>
                <a:gd name="connsiteX9" fmla="*/ 0 w 762000"/>
                <a:gd name="connsiteY9" fmla="*/ 609600 h 647700"/>
                <a:gd name="connsiteX10" fmla="*/ 38100 w 762000"/>
                <a:gd name="connsiteY10" fmla="*/ 647700 h 647700"/>
                <a:gd name="connsiteX11" fmla="*/ 723900 w 762000"/>
                <a:gd name="connsiteY11" fmla="*/ 647700 h 647700"/>
                <a:gd name="connsiteX12" fmla="*/ 762000 w 762000"/>
                <a:gd name="connsiteY12" fmla="*/ 609600 h 647700"/>
                <a:gd name="connsiteX13" fmla="*/ 762000 w 762000"/>
                <a:gd name="connsiteY13" fmla="*/ 152400 h 647700"/>
                <a:gd name="connsiteX14" fmla="*/ 723900 w 762000"/>
                <a:gd name="connsiteY14" fmla="*/ 114300 h 647700"/>
                <a:gd name="connsiteX15" fmla="*/ 333375 w 762000"/>
                <a:gd name="connsiteY15" fmla="*/ 38100 h 647700"/>
                <a:gd name="connsiteX16" fmla="*/ 352425 w 762000"/>
                <a:gd name="connsiteY16" fmla="*/ 19050 h 647700"/>
                <a:gd name="connsiteX17" fmla="*/ 409575 w 762000"/>
                <a:gd name="connsiteY17" fmla="*/ 19050 h 647700"/>
                <a:gd name="connsiteX18" fmla="*/ 428625 w 762000"/>
                <a:gd name="connsiteY18" fmla="*/ 38100 h 647700"/>
                <a:gd name="connsiteX19" fmla="*/ 428625 w 762000"/>
                <a:gd name="connsiteY19" fmla="*/ 142875 h 647700"/>
                <a:gd name="connsiteX20" fmla="*/ 409575 w 762000"/>
                <a:gd name="connsiteY20" fmla="*/ 161925 h 647700"/>
                <a:gd name="connsiteX21" fmla="*/ 352425 w 762000"/>
                <a:gd name="connsiteY21" fmla="*/ 161925 h 647700"/>
                <a:gd name="connsiteX22" fmla="*/ 333375 w 762000"/>
                <a:gd name="connsiteY22" fmla="*/ 142875 h 647700"/>
                <a:gd name="connsiteX23" fmla="*/ 742950 w 762000"/>
                <a:gd name="connsiteY23" fmla="*/ 609600 h 647700"/>
                <a:gd name="connsiteX24" fmla="*/ 723900 w 762000"/>
                <a:gd name="connsiteY24" fmla="*/ 628650 h 647700"/>
                <a:gd name="connsiteX25" fmla="*/ 38100 w 762000"/>
                <a:gd name="connsiteY25" fmla="*/ 628650 h 647700"/>
                <a:gd name="connsiteX26" fmla="*/ 19050 w 762000"/>
                <a:gd name="connsiteY26" fmla="*/ 609600 h 647700"/>
                <a:gd name="connsiteX27" fmla="*/ 19050 w 762000"/>
                <a:gd name="connsiteY27" fmla="*/ 152400 h 647700"/>
                <a:gd name="connsiteX28" fmla="*/ 38100 w 762000"/>
                <a:gd name="connsiteY28" fmla="*/ 133350 h 647700"/>
                <a:gd name="connsiteX29" fmla="*/ 314325 w 762000"/>
                <a:gd name="connsiteY29" fmla="*/ 133350 h 647700"/>
                <a:gd name="connsiteX30" fmla="*/ 314325 w 762000"/>
                <a:gd name="connsiteY30" fmla="*/ 142875 h 647700"/>
                <a:gd name="connsiteX31" fmla="*/ 352425 w 762000"/>
                <a:gd name="connsiteY31" fmla="*/ 180975 h 647700"/>
                <a:gd name="connsiteX32" fmla="*/ 409575 w 762000"/>
                <a:gd name="connsiteY32" fmla="*/ 180975 h 647700"/>
                <a:gd name="connsiteX33" fmla="*/ 447675 w 762000"/>
                <a:gd name="connsiteY33" fmla="*/ 142875 h 647700"/>
                <a:gd name="connsiteX34" fmla="*/ 447675 w 762000"/>
                <a:gd name="connsiteY34" fmla="*/ 133350 h 647700"/>
                <a:gd name="connsiteX35" fmla="*/ 723900 w 762000"/>
                <a:gd name="connsiteY35" fmla="*/ 133350 h 647700"/>
                <a:gd name="connsiteX36" fmla="*/ 742950 w 762000"/>
                <a:gd name="connsiteY36" fmla="*/ 1524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2000" h="647700">
                  <a:moveTo>
                    <a:pt x="723900" y="114300"/>
                  </a:moveTo>
                  <a:lnTo>
                    <a:pt x="447675" y="114300"/>
                  </a:lnTo>
                  <a:lnTo>
                    <a:pt x="447675" y="38100"/>
                  </a:lnTo>
                  <a:cubicBezTo>
                    <a:pt x="447675" y="17058"/>
                    <a:pt x="430617" y="0"/>
                    <a:pt x="409575" y="0"/>
                  </a:cubicBezTo>
                  <a:lnTo>
                    <a:pt x="352425" y="0"/>
                  </a:lnTo>
                  <a:cubicBezTo>
                    <a:pt x="331383" y="0"/>
                    <a:pt x="314325" y="17058"/>
                    <a:pt x="314325" y="38100"/>
                  </a:cubicBezTo>
                  <a:lnTo>
                    <a:pt x="314325" y="114300"/>
                  </a:lnTo>
                  <a:lnTo>
                    <a:pt x="38100" y="114300"/>
                  </a:lnTo>
                  <a:cubicBezTo>
                    <a:pt x="17058" y="114300"/>
                    <a:pt x="0" y="131358"/>
                    <a:pt x="0" y="152400"/>
                  </a:cubicBezTo>
                  <a:lnTo>
                    <a:pt x="0" y="609600"/>
                  </a:lnTo>
                  <a:cubicBezTo>
                    <a:pt x="0" y="630642"/>
                    <a:pt x="17058" y="647700"/>
                    <a:pt x="38100" y="647700"/>
                  </a:cubicBezTo>
                  <a:lnTo>
                    <a:pt x="723900" y="647700"/>
                  </a:lnTo>
                  <a:cubicBezTo>
                    <a:pt x="744942" y="647700"/>
                    <a:pt x="762000" y="630642"/>
                    <a:pt x="762000" y="609600"/>
                  </a:cubicBezTo>
                  <a:lnTo>
                    <a:pt x="762000" y="152400"/>
                  </a:lnTo>
                  <a:cubicBezTo>
                    <a:pt x="762000" y="131358"/>
                    <a:pt x="744942" y="114300"/>
                    <a:pt x="723900" y="114300"/>
                  </a:cubicBezTo>
                  <a:close/>
                  <a:moveTo>
                    <a:pt x="333375" y="38100"/>
                  </a:moveTo>
                  <a:cubicBezTo>
                    <a:pt x="333375" y="27579"/>
                    <a:pt x="341904" y="19050"/>
                    <a:pt x="352425" y="19050"/>
                  </a:cubicBezTo>
                  <a:lnTo>
                    <a:pt x="409575" y="19050"/>
                  </a:lnTo>
                  <a:cubicBezTo>
                    <a:pt x="420096" y="19050"/>
                    <a:pt x="428625" y="27579"/>
                    <a:pt x="428625" y="38100"/>
                  </a:cubicBezTo>
                  <a:lnTo>
                    <a:pt x="428625" y="142875"/>
                  </a:lnTo>
                  <a:cubicBezTo>
                    <a:pt x="428625" y="153396"/>
                    <a:pt x="420096" y="161925"/>
                    <a:pt x="409575" y="161925"/>
                  </a:cubicBezTo>
                  <a:lnTo>
                    <a:pt x="352425" y="161925"/>
                  </a:lnTo>
                  <a:cubicBezTo>
                    <a:pt x="341904" y="161925"/>
                    <a:pt x="333375" y="153396"/>
                    <a:pt x="333375" y="142875"/>
                  </a:cubicBezTo>
                  <a:close/>
                  <a:moveTo>
                    <a:pt x="742950" y="609600"/>
                  </a:moveTo>
                  <a:cubicBezTo>
                    <a:pt x="742950" y="620121"/>
                    <a:pt x="734421" y="628650"/>
                    <a:pt x="723900" y="628650"/>
                  </a:cubicBezTo>
                  <a:lnTo>
                    <a:pt x="38100" y="628650"/>
                  </a:lnTo>
                  <a:cubicBezTo>
                    <a:pt x="27579" y="628650"/>
                    <a:pt x="19050" y="620121"/>
                    <a:pt x="19050" y="609600"/>
                  </a:cubicBezTo>
                  <a:lnTo>
                    <a:pt x="19050" y="152400"/>
                  </a:lnTo>
                  <a:cubicBezTo>
                    <a:pt x="19050" y="141879"/>
                    <a:pt x="27579" y="133350"/>
                    <a:pt x="38100" y="133350"/>
                  </a:cubicBezTo>
                  <a:lnTo>
                    <a:pt x="314325" y="133350"/>
                  </a:lnTo>
                  <a:lnTo>
                    <a:pt x="314325" y="142875"/>
                  </a:lnTo>
                  <a:cubicBezTo>
                    <a:pt x="314325" y="163917"/>
                    <a:pt x="331383" y="180975"/>
                    <a:pt x="352425" y="180975"/>
                  </a:cubicBezTo>
                  <a:lnTo>
                    <a:pt x="409575" y="180975"/>
                  </a:lnTo>
                  <a:cubicBezTo>
                    <a:pt x="430617" y="180975"/>
                    <a:pt x="447675" y="163917"/>
                    <a:pt x="447675" y="142875"/>
                  </a:cubicBezTo>
                  <a:lnTo>
                    <a:pt x="447675" y="133350"/>
                  </a:lnTo>
                  <a:lnTo>
                    <a:pt x="723900" y="133350"/>
                  </a:lnTo>
                  <a:cubicBezTo>
                    <a:pt x="734421" y="133350"/>
                    <a:pt x="742950" y="141879"/>
                    <a:pt x="742950" y="152400"/>
                  </a:cubicBezTo>
                  <a:close/>
                </a:path>
              </a:pathLst>
            </a:custGeom>
            <a:solidFill>
              <a:schemeClr val="bg1"/>
            </a:solidFill>
            <a:ln w="9525" cap="flat">
              <a:noFill/>
              <a:prstDash val="solid"/>
              <a:miter/>
            </a:ln>
          </p:spPr>
          <p:txBody>
            <a:bodyPr rtlCol="0" anchor="ctr"/>
            <a:lstStyle/>
            <a:p>
              <a:endParaRPr lang="en-GB"/>
            </a:p>
          </p:txBody>
        </p:sp>
      </p:grpSp>
      <p:grpSp>
        <p:nvGrpSpPr>
          <p:cNvPr id="31" name="Group 30">
            <a:extLst>
              <a:ext uri="{FF2B5EF4-FFF2-40B4-BE49-F238E27FC236}">
                <a16:creationId xmlns:a16="http://schemas.microsoft.com/office/drawing/2014/main" id="{9ED87E65-0EB9-8DAF-B73C-0B72BB4849C0}"/>
              </a:ext>
            </a:extLst>
          </p:cNvPr>
          <p:cNvGrpSpPr/>
          <p:nvPr userDrawn="1"/>
        </p:nvGrpSpPr>
        <p:grpSpPr>
          <a:xfrm>
            <a:off x="2060999" y="1901510"/>
            <a:ext cx="609600" cy="647700"/>
            <a:chOff x="2952161" y="2056943"/>
            <a:chExt cx="609600" cy="647700"/>
          </a:xfrm>
        </p:grpSpPr>
        <p:sp>
          <p:nvSpPr>
            <p:cNvPr id="29" name="Freeform: Shape 28">
              <a:extLst>
                <a:ext uri="{FF2B5EF4-FFF2-40B4-BE49-F238E27FC236}">
                  <a16:creationId xmlns:a16="http://schemas.microsoft.com/office/drawing/2014/main" id="{234A75B6-9689-FEF6-22D5-AFDDE9FD6E05}"/>
                </a:ext>
              </a:extLst>
            </p:cNvPr>
            <p:cNvSpPr/>
            <p:nvPr/>
          </p:nvSpPr>
          <p:spPr>
            <a:xfrm>
              <a:off x="3104561" y="2056943"/>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solidFill>
              <a:schemeClr val="bg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F8F6B99-B650-349B-F98A-BF62BAD98D16}"/>
                </a:ext>
              </a:extLst>
            </p:cNvPr>
            <p:cNvSpPr/>
            <p:nvPr/>
          </p:nvSpPr>
          <p:spPr>
            <a:xfrm>
              <a:off x="2952161" y="2399843"/>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solidFill>
              <a:schemeClr val="bg1"/>
            </a:solidFill>
            <a:ln w="9525" cap="flat">
              <a:noFill/>
              <a:prstDash val="solid"/>
              <a:miter/>
            </a:ln>
          </p:spPr>
          <p:txBody>
            <a:bodyPr rtlCol="0" anchor="ctr"/>
            <a:lstStyle/>
            <a:p>
              <a:endParaRPr lang="en-GB"/>
            </a:p>
          </p:txBody>
        </p:sp>
      </p:grpSp>
      <p:sp>
        <p:nvSpPr>
          <p:cNvPr id="32" name="Text Placeholder 14">
            <a:extLst>
              <a:ext uri="{FF2B5EF4-FFF2-40B4-BE49-F238E27FC236}">
                <a16:creationId xmlns:a16="http://schemas.microsoft.com/office/drawing/2014/main" id="{8F81D350-FBC4-AF2A-902A-A50AF6DDF0FC}"/>
              </a:ext>
            </a:extLst>
          </p:cNvPr>
          <p:cNvSpPr>
            <a:spLocks noGrp="1"/>
          </p:cNvSpPr>
          <p:nvPr>
            <p:ph type="body" sz="quarter" idx="13" hasCustomPrompt="1"/>
          </p:nvPr>
        </p:nvSpPr>
        <p:spPr>
          <a:xfrm>
            <a:off x="2908409" y="4992400"/>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LinkedIn</a:t>
            </a:r>
            <a:endParaRPr lang="en-GB"/>
          </a:p>
        </p:txBody>
      </p:sp>
      <p:pic>
        <p:nvPicPr>
          <p:cNvPr id="34" name="Graphic 33">
            <a:extLst>
              <a:ext uri="{FF2B5EF4-FFF2-40B4-BE49-F238E27FC236}">
                <a16:creationId xmlns:a16="http://schemas.microsoft.com/office/drawing/2014/main" id="{EB87F475-6DE2-4B93-7805-9CF5E8112B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6563" y="5118247"/>
            <a:ext cx="767631" cy="648000"/>
          </a:xfrm>
          <a:prstGeom prst="rect">
            <a:avLst/>
          </a:prstGeom>
        </p:spPr>
      </p:pic>
      <p:pic>
        <p:nvPicPr>
          <p:cNvPr id="4" name="Picture 2">
            <a:extLst>
              <a:ext uri="{FF2B5EF4-FFF2-40B4-BE49-F238E27FC236}">
                <a16:creationId xmlns:a16="http://schemas.microsoft.com/office/drawing/2014/main" id="{4BA79B85-C2C5-382A-C533-7EF193D31C5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82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5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fade">
                                      <p:cBhvr>
                                        <p:cTn id="33" dur="1000"/>
                                        <p:tgtEl>
                                          <p:spTgt spid="32">
                                            <p:txEl>
                                              <p:pRg st="0" end="0"/>
                                            </p:txEl>
                                          </p:spTgt>
                                        </p:tgtEl>
                                      </p:cBhvr>
                                    </p:animEffect>
                                  </p:childTnLst>
                                </p:cTn>
                              </p:par>
                              <p:par>
                                <p:cTn id="34" presetID="10" presetClass="entr" presetSubtype="0" fill="hold" nodeType="withEffect">
                                  <p:stCondLst>
                                    <p:cond delay="25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8" grpId="0" animBg="1"/>
      <p:bldP spid="19"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32" grpId="0" build="p">
        <p:tmplLst>
          <p:tmpl lvl="1">
            <p:tnLst>
              <p:par>
                <p:cTn presetID="10" presetClass="entr" presetSubtype="0" fill="hold" nodeType="click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low us">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6CDBDE3-64A0-99F1-94DA-2C4BF6DD0554}"/>
              </a:ext>
            </a:extLst>
          </p:cNvPr>
          <p:cNvPicPr>
            <a:picLocks noChangeAspect="1"/>
          </p:cNvPicPr>
          <p:nvPr userDrawn="1"/>
        </p:nvPicPr>
        <p:blipFill rotWithShape="1">
          <a:blip r:embed="rId2">
            <a:alphaModFix/>
            <a:duotone>
              <a:prstClr val="black"/>
              <a:schemeClr val="accent1">
                <a:tint val="45000"/>
                <a:satMod val="400000"/>
              </a:schemeClr>
            </a:duotone>
            <a:extLst>
              <a:ext uri="{28A0092B-C50C-407E-A947-70E740481C1C}">
                <a14:useLocalDpi xmlns:a14="http://schemas.microsoft.com/office/drawing/2010/main" val="0"/>
              </a:ext>
            </a:extLst>
          </a:blip>
          <a:srcRect l="7053" t="11791" r="6639" b="10689"/>
          <a:stretch/>
        </p:blipFill>
        <p:spPr>
          <a:xfrm>
            <a:off x="4415522" y="137154"/>
            <a:ext cx="3360956" cy="3018777"/>
          </a:xfrm>
          <a:prstGeom prst="rect">
            <a:avLst/>
          </a:prstGeom>
        </p:spPr>
      </p:pic>
      <p:sp>
        <p:nvSpPr>
          <p:cNvPr id="6" name="TextBox 5">
            <a:extLst>
              <a:ext uri="{FF2B5EF4-FFF2-40B4-BE49-F238E27FC236}">
                <a16:creationId xmlns:a16="http://schemas.microsoft.com/office/drawing/2014/main" id="{8853CF34-ABCC-DAB8-A2B1-316A47EB6EA3}"/>
              </a:ext>
            </a:extLst>
          </p:cNvPr>
          <p:cNvSpPr txBox="1"/>
          <p:nvPr userDrawn="1"/>
        </p:nvSpPr>
        <p:spPr>
          <a:xfrm>
            <a:off x="4381500" y="3350603"/>
            <a:ext cx="3429000" cy="447795"/>
          </a:xfrm>
          <a:prstGeom prst="rect">
            <a:avLst/>
          </a:prstGeom>
          <a:noFill/>
        </p:spPr>
        <p:txBody>
          <a:bodyPr wrap="square" lIns="144000" tIns="144000" rIns="144000" bIns="144000" numCol="1" spcCol="360000" rtlCol="0" anchor="ctr" anchorCtr="0">
            <a:noAutofit/>
          </a:bodyPr>
          <a:lstStyle/>
          <a:p>
            <a:pPr algn="ctr">
              <a:spcAft>
                <a:spcPts val="1200"/>
              </a:spcAft>
            </a:pPr>
            <a:r>
              <a:rPr lang="en-GB" b="1" i="0">
                <a:solidFill>
                  <a:schemeClr val="tx1"/>
                </a:solidFill>
                <a:effectLst/>
                <a:latin typeface="Open Sans" panose="020B0606030504020204" pitchFamily="34" charset="0"/>
              </a:rPr>
              <a:t>Follow us</a:t>
            </a:r>
            <a:endParaRPr lang="en-GB" b="0" i="0">
              <a:solidFill>
                <a:schemeClr val="tx1"/>
              </a:solidFill>
              <a:effectLst/>
              <a:latin typeface="Open Sans" panose="020B0606030504020204" pitchFamily="34" charset="0"/>
            </a:endParaRPr>
          </a:p>
        </p:txBody>
      </p:sp>
      <p:sp>
        <p:nvSpPr>
          <p:cNvPr id="13" name="TextBox 12">
            <a:extLst>
              <a:ext uri="{FF2B5EF4-FFF2-40B4-BE49-F238E27FC236}">
                <a16:creationId xmlns:a16="http://schemas.microsoft.com/office/drawing/2014/main" id="{CAD79AE1-7252-4FBC-420D-3BB502F07FDC}"/>
              </a:ext>
            </a:extLst>
          </p:cNvPr>
          <p:cNvSpPr txBox="1"/>
          <p:nvPr userDrawn="1"/>
        </p:nvSpPr>
        <p:spPr>
          <a:xfrm>
            <a:off x="3040817" y="4088143"/>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4" name="TextBox 13">
            <a:extLst>
              <a:ext uri="{FF2B5EF4-FFF2-40B4-BE49-F238E27FC236}">
                <a16:creationId xmlns:a16="http://schemas.microsoft.com/office/drawing/2014/main" id="{7E695624-539B-846D-BCBE-A330B93C4871}"/>
              </a:ext>
            </a:extLst>
          </p:cNvPr>
          <p:cNvSpPr txBox="1"/>
          <p:nvPr userDrawn="1"/>
        </p:nvSpPr>
        <p:spPr>
          <a:xfrm>
            <a:off x="2018563" y="4859120"/>
            <a:ext cx="3254063"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Facebook.com/</a:t>
            </a:r>
            <a:r>
              <a:rPr lang="en-GB" sz="1200" b="1" i="0" err="1">
                <a:solidFill>
                  <a:schemeClr val="tx1"/>
                </a:solidFill>
                <a:effectLst/>
                <a:latin typeface="Open Sans" panose="020B0606030504020204" pitchFamily="34" charset="0"/>
              </a:rPr>
              <a:t>barkinganddagenham</a:t>
            </a:r>
            <a:endParaRPr lang="en-GB" sz="1200" b="1" i="0">
              <a:solidFill>
                <a:schemeClr val="tx1"/>
              </a:solidFill>
              <a:effectLst/>
              <a:latin typeface="Open Sans" panose="020B0606030504020204" pitchFamily="34" charset="0"/>
            </a:endParaRPr>
          </a:p>
        </p:txBody>
      </p:sp>
      <p:sp>
        <p:nvSpPr>
          <p:cNvPr id="15" name="TextBox 14">
            <a:extLst>
              <a:ext uri="{FF2B5EF4-FFF2-40B4-BE49-F238E27FC236}">
                <a16:creationId xmlns:a16="http://schemas.microsoft.com/office/drawing/2014/main" id="{DDED3F25-997F-2C98-510A-98F0CD29F1A3}"/>
              </a:ext>
            </a:extLst>
          </p:cNvPr>
          <p:cNvSpPr txBox="1"/>
          <p:nvPr userDrawn="1"/>
        </p:nvSpPr>
        <p:spPr>
          <a:xfrm>
            <a:off x="3040817" y="5685462"/>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6" name="TextBox 15">
            <a:extLst>
              <a:ext uri="{FF2B5EF4-FFF2-40B4-BE49-F238E27FC236}">
                <a16:creationId xmlns:a16="http://schemas.microsoft.com/office/drawing/2014/main" id="{9E56BF02-D499-0B4A-1300-1AEA90880F49}"/>
              </a:ext>
            </a:extLst>
          </p:cNvPr>
          <p:cNvSpPr txBox="1"/>
          <p:nvPr userDrawn="1"/>
        </p:nvSpPr>
        <p:spPr>
          <a:xfrm>
            <a:off x="6937247" y="4025438"/>
            <a:ext cx="2393068"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7" name="TextBox 16">
            <a:extLst>
              <a:ext uri="{FF2B5EF4-FFF2-40B4-BE49-F238E27FC236}">
                <a16:creationId xmlns:a16="http://schemas.microsoft.com/office/drawing/2014/main" id="{319F40ED-4F12-F4BD-D05B-7A69803636F9}"/>
              </a:ext>
            </a:extLst>
          </p:cNvPr>
          <p:cNvSpPr txBox="1"/>
          <p:nvPr userDrawn="1"/>
        </p:nvSpPr>
        <p:spPr>
          <a:xfrm>
            <a:off x="6937247" y="4836375"/>
            <a:ext cx="2488762"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8" name="TextBox 17">
            <a:extLst>
              <a:ext uri="{FF2B5EF4-FFF2-40B4-BE49-F238E27FC236}">
                <a16:creationId xmlns:a16="http://schemas.microsoft.com/office/drawing/2014/main" id="{98C39662-B388-E6A3-7159-8739180BB923}"/>
              </a:ext>
            </a:extLst>
          </p:cNvPr>
          <p:cNvSpPr txBox="1"/>
          <p:nvPr userDrawn="1"/>
        </p:nvSpPr>
        <p:spPr>
          <a:xfrm>
            <a:off x="6937247" y="5647312"/>
            <a:ext cx="2231809"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www.lbb</a:t>
            </a:r>
            <a:r>
              <a:rPr lang="en-GB" sz="1200" b="1">
                <a:solidFill>
                  <a:schemeClr val="tx1"/>
                </a:solidFill>
                <a:latin typeface="Open Sans" panose="020B0606030504020204" pitchFamily="34" charset="0"/>
              </a:rPr>
              <a:t>d.gov.uk</a:t>
            </a:r>
            <a:endParaRPr lang="en-GB" sz="1200" b="1" i="0">
              <a:solidFill>
                <a:schemeClr val="tx1"/>
              </a:solidFill>
              <a:effectLst/>
              <a:latin typeface="Open Sans" panose="020B0606030504020204" pitchFamily="34" charset="0"/>
            </a:endParaRPr>
          </a:p>
        </p:txBody>
      </p:sp>
      <p:pic>
        <p:nvPicPr>
          <p:cNvPr id="21" name="Graphic 20" descr="Browser window with solid fill">
            <a:extLst>
              <a:ext uri="{FF2B5EF4-FFF2-40B4-BE49-F238E27FC236}">
                <a16:creationId xmlns:a16="http://schemas.microsoft.com/office/drawing/2014/main" id="{C5AFAFDD-73DB-9D07-0AFA-BAAFE4049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9376" y="5544153"/>
            <a:ext cx="720000" cy="720000"/>
          </a:xfrm>
          <a:prstGeom prst="rect">
            <a:avLst/>
          </a:prstGeom>
        </p:spPr>
      </p:pic>
      <p:pic>
        <p:nvPicPr>
          <p:cNvPr id="26" name="Graphic 25">
            <a:extLst>
              <a:ext uri="{FF2B5EF4-FFF2-40B4-BE49-F238E27FC236}">
                <a16:creationId xmlns:a16="http://schemas.microsoft.com/office/drawing/2014/main" id="{11179F43-B513-E882-BCA7-3E585E2FC0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79109" y="3515382"/>
            <a:ext cx="111288" cy="93944"/>
          </a:xfrm>
          <a:prstGeom prst="rect">
            <a:avLst/>
          </a:prstGeom>
        </p:spPr>
      </p:pic>
      <p:pic>
        <p:nvPicPr>
          <p:cNvPr id="8196" name="Picture 4" descr="Twitter - Free social media icons">
            <a:extLst>
              <a:ext uri="{FF2B5EF4-FFF2-40B4-BE49-F238E27FC236}">
                <a16:creationId xmlns:a16="http://schemas.microsoft.com/office/drawing/2014/main" id="{AEB07A30-BDAA-A80C-9346-9852413FB2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7262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acebook - Free social media icons">
            <a:extLst>
              <a:ext uri="{FF2B5EF4-FFF2-40B4-BE49-F238E27FC236}">
                <a16:creationId xmlns:a16="http://schemas.microsoft.com/office/drawing/2014/main" id="{F8BE54FF-C13E-E8D2-3377-17D8658C8A4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272626" y="470455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nstagram - Free social icons">
            <a:extLst>
              <a:ext uri="{FF2B5EF4-FFF2-40B4-BE49-F238E27FC236}">
                <a16:creationId xmlns:a16="http://schemas.microsoft.com/office/drawing/2014/main" id="{D3614814-3493-5F69-68BC-2F61B20D3B8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272626" y="551795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Youtube - Free social media icons">
            <a:extLst>
              <a:ext uri="{FF2B5EF4-FFF2-40B4-BE49-F238E27FC236}">
                <a16:creationId xmlns:a16="http://schemas.microsoft.com/office/drawing/2014/main" id="{1AFE906B-50C5-FAED-F775-EB7ACC8D7C4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19937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Linkedin - Free social media icons">
            <a:extLst>
              <a:ext uri="{FF2B5EF4-FFF2-40B4-BE49-F238E27FC236}">
                <a16:creationId xmlns:a16="http://schemas.microsoft.com/office/drawing/2014/main" id="{1536C9B9-7853-EB7B-3978-7E7E3477B2B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199376" y="4700273"/>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8FB36C6A-B4C8-395F-7FF7-84CA77FEAE40}"/>
              </a:ext>
            </a:extLst>
          </p:cNvPr>
          <p:cNvSpPr/>
          <p:nvPr userDrawn="1"/>
        </p:nvSpPr>
        <p:spPr>
          <a:xfrm>
            <a:off x="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4F86047-E6A1-32ED-4497-01150407113B}"/>
              </a:ext>
            </a:extLst>
          </p:cNvPr>
          <p:cNvSpPr/>
          <p:nvPr userDrawn="1"/>
        </p:nvSpPr>
        <p:spPr>
          <a:xfrm>
            <a:off x="1010941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752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act">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F8063-3AFF-D17D-E989-E00C41FE84FC}"/>
              </a:ext>
            </a:extLst>
          </p:cNvPr>
          <p:cNvSpPr txBox="1"/>
          <p:nvPr userDrawn="1"/>
        </p:nvSpPr>
        <p:spPr>
          <a:xfrm>
            <a:off x="3044858" y="424205"/>
            <a:ext cx="5957740" cy="640515"/>
          </a:xfrm>
          <a:prstGeom prst="rect">
            <a:avLst/>
          </a:prstGeom>
          <a:noFill/>
        </p:spPr>
        <p:txBody>
          <a:bodyPr wrap="square" lIns="180000" tIns="180000" rIns="180000" bIns="180000" rtlCol="0" anchor="ctr" anchorCtr="0">
            <a:noAutofit/>
          </a:bodyPr>
          <a:lstStyle/>
          <a:p>
            <a:pPr algn="ctr"/>
            <a:r>
              <a:rPr lang="en-GB" sz="4400" b="1">
                <a:solidFill>
                  <a:schemeClr val="bg1"/>
                </a:solidFill>
              </a:rPr>
              <a:t>Contact</a:t>
            </a:r>
          </a:p>
        </p:txBody>
      </p:sp>
      <p:sp>
        <p:nvSpPr>
          <p:cNvPr id="10" name="Text Placeholder 14">
            <a:extLst>
              <a:ext uri="{FF2B5EF4-FFF2-40B4-BE49-F238E27FC236}">
                <a16:creationId xmlns:a16="http://schemas.microsoft.com/office/drawing/2014/main" id="{DECFDD1A-572E-A694-3D25-35DDEC13CB2B}"/>
              </a:ext>
            </a:extLst>
          </p:cNvPr>
          <p:cNvSpPr>
            <a:spLocks noGrp="1"/>
          </p:cNvSpPr>
          <p:nvPr>
            <p:ph type="body" sz="quarter" idx="10" hasCustomPrompt="1"/>
          </p:nvPr>
        </p:nvSpPr>
        <p:spPr>
          <a:xfrm>
            <a:off x="2908409" y="1739013"/>
            <a:ext cx="7513272" cy="914743"/>
          </a:xfrm>
          <a:prstGeom prst="rect">
            <a:avLst/>
          </a:prstGeom>
          <a:noFill/>
        </p:spPr>
        <p:txBody>
          <a:bodyPr lIns="108000" tIns="108000" rIns="108000" bIns="108000" anchor="ctr" anchorCtr="0"/>
          <a:lstStyle>
            <a:lvl1pPr marL="0" indent="0" algn="l">
              <a:buNone/>
              <a:defRPr sz="2400" b="1">
                <a:solidFill>
                  <a:schemeClr val="bg1"/>
                </a:solidFill>
              </a:defRPr>
            </a:lvl1pPr>
          </a:lstStyle>
          <a:p>
            <a:pPr lvl="0"/>
            <a:r>
              <a:rPr lang="en-US"/>
              <a:t>Name</a:t>
            </a:r>
            <a:endParaRPr lang="en-GB"/>
          </a:p>
        </p:txBody>
      </p:sp>
      <p:sp>
        <p:nvSpPr>
          <p:cNvPr id="11" name="Text Placeholder 14">
            <a:extLst>
              <a:ext uri="{FF2B5EF4-FFF2-40B4-BE49-F238E27FC236}">
                <a16:creationId xmlns:a16="http://schemas.microsoft.com/office/drawing/2014/main" id="{58A3A4D1-4148-70F2-B380-527B6FE5169F}"/>
              </a:ext>
            </a:extLst>
          </p:cNvPr>
          <p:cNvSpPr>
            <a:spLocks noGrp="1"/>
          </p:cNvSpPr>
          <p:nvPr>
            <p:ph type="body" sz="quarter" idx="11" hasCustomPrompt="1"/>
          </p:nvPr>
        </p:nvSpPr>
        <p:spPr>
          <a:xfrm>
            <a:off x="2917267" y="2820562"/>
            <a:ext cx="7513272" cy="914743"/>
          </a:xfrm>
          <a:prstGeom prst="rect">
            <a:avLst/>
          </a:prstGeom>
          <a:noFill/>
        </p:spPr>
        <p:txBody>
          <a:bodyPr lIns="108000" tIns="108000" rIns="108000" bIns="108000" anchor="ctr" anchorCtr="0"/>
          <a:lstStyle>
            <a:lvl1pPr marL="0" indent="0" algn="l">
              <a:buNone/>
              <a:defRPr sz="2400" b="0">
                <a:solidFill>
                  <a:schemeClr val="bg1"/>
                </a:solidFill>
              </a:defRPr>
            </a:lvl1pPr>
          </a:lstStyle>
          <a:p>
            <a:pPr lvl="0"/>
            <a:r>
              <a:rPr lang="en-US"/>
              <a:t>Job title</a:t>
            </a:r>
            <a:endParaRPr lang="en-GB"/>
          </a:p>
        </p:txBody>
      </p:sp>
      <p:sp>
        <p:nvSpPr>
          <p:cNvPr id="18" name="Freeform: Shape 17">
            <a:extLst>
              <a:ext uri="{FF2B5EF4-FFF2-40B4-BE49-F238E27FC236}">
                <a16:creationId xmlns:a16="http://schemas.microsoft.com/office/drawing/2014/main" id="{F12AFA68-38A3-39E2-531D-CB8A2C727023}"/>
              </a:ext>
            </a:extLst>
          </p:cNvPr>
          <p:cNvSpPr/>
          <p:nvPr/>
        </p:nvSpPr>
        <p:spPr>
          <a:xfrm>
            <a:off x="2003849" y="3951591"/>
            <a:ext cx="723900" cy="812482"/>
          </a:xfrm>
          <a:custGeom>
            <a:avLst/>
            <a:gdLst>
              <a:gd name="connsiteX0" fmla="*/ 600075 w 723900"/>
              <a:gd name="connsiteY0" fmla="*/ 200749 h 812482"/>
              <a:gd name="connsiteX1" fmla="*/ 600075 w 723900"/>
              <a:gd name="connsiteY1" fmla="*/ 107633 h 812482"/>
              <a:gd name="connsiteX2" fmla="*/ 490471 w 723900"/>
              <a:gd name="connsiteY2" fmla="*/ 107633 h 812482"/>
              <a:gd name="connsiteX3" fmla="*/ 361950 w 723900"/>
              <a:gd name="connsiteY3" fmla="*/ 0 h 812482"/>
              <a:gd name="connsiteX4" fmla="*/ 233429 w 723900"/>
              <a:gd name="connsiteY4" fmla="*/ 107633 h 812482"/>
              <a:gd name="connsiteX5" fmla="*/ 123825 w 723900"/>
              <a:gd name="connsiteY5" fmla="*/ 107633 h 812482"/>
              <a:gd name="connsiteX6" fmla="*/ 123825 w 723900"/>
              <a:gd name="connsiteY6" fmla="*/ 200749 h 812482"/>
              <a:gd name="connsiteX7" fmla="*/ 0 w 723900"/>
              <a:gd name="connsiteY7" fmla="*/ 303171 h 812482"/>
              <a:gd name="connsiteX8" fmla="*/ 0 w 723900"/>
              <a:gd name="connsiteY8" fmla="*/ 812483 h 812482"/>
              <a:gd name="connsiteX9" fmla="*/ 723900 w 723900"/>
              <a:gd name="connsiteY9" fmla="*/ 812483 h 812482"/>
              <a:gd name="connsiteX10" fmla="*/ 723900 w 723900"/>
              <a:gd name="connsiteY10" fmla="*/ 303171 h 812482"/>
              <a:gd name="connsiteX11" fmla="*/ 600075 w 723900"/>
              <a:gd name="connsiteY11" fmla="*/ 225514 h 812482"/>
              <a:gd name="connsiteX12" fmla="*/ 700240 w 723900"/>
              <a:gd name="connsiteY12" fmla="*/ 308381 h 812482"/>
              <a:gd name="connsiteX13" fmla="*/ 600075 w 723900"/>
              <a:gd name="connsiteY13" fmla="*/ 408489 h 812482"/>
              <a:gd name="connsiteX14" fmla="*/ 361950 w 723900"/>
              <a:gd name="connsiteY14" fmla="*/ 24813 h 812482"/>
              <a:gd name="connsiteX15" fmla="*/ 460800 w 723900"/>
              <a:gd name="connsiteY15" fmla="*/ 107633 h 812482"/>
              <a:gd name="connsiteX16" fmla="*/ 263100 w 723900"/>
              <a:gd name="connsiteY16" fmla="*/ 107633 h 812482"/>
              <a:gd name="connsiteX17" fmla="*/ 142875 w 723900"/>
              <a:gd name="connsiteY17" fmla="*/ 126683 h 812482"/>
              <a:gd name="connsiteX18" fmla="*/ 581025 w 723900"/>
              <a:gd name="connsiteY18" fmla="*/ 126683 h 812482"/>
              <a:gd name="connsiteX19" fmla="*/ 581025 w 723900"/>
              <a:gd name="connsiteY19" fmla="*/ 427539 h 812482"/>
              <a:gd name="connsiteX20" fmla="*/ 466230 w 723900"/>
              <a:gd name="connsiteY20" fmla="*/ 542334 h 812482"/>
              <a:gd name="connsiteX21" fmla="*/ 257632 w 723900"/>
              <a:gd name="connsiteY21" fmla="*/ 542334 h 812482"/>
              <a:gd name="connsiteX22" fmla="*/ 142875 w 723900"/>
              <a:gd name="connsiteY22" fmla="*/ 427539 h 812482"/>
              <a:gd name="connsiteX23" fmla="*/ 123825 w 723900"/>
              <a:gd name="connsiteY23" fmla="*/ 225476 h 812482"/>
              <a:gd name="connsiteX24" fmla="*/ 123825 w 723900"/>
              <a:gd name="connsiteY24" fmla="*/ 408489 h 812482"/>
              <a:gd name="connsiteX25" fmla="*/ 23660 w 723900"/>
              <a:gd name="connsiteY25" fmla="*/ 308324 h 812482"/>
              <a:gd name="connsiteX26" fmla="*/ 19212 w 723900"/>
              <a:gd name="connsiteY26" fmla="*/ 330813 h 812482"/>
              <a:gd name="connsiteX27" fmla="*/ 243707 w 723900"/>
              <a:gd name="connsiteY27" fmla="*/ 555308 h 812482"/>
              <a:gd name="connsiteX28" fmla="*/ 19212 w 723900"/>
              <a:gd name="connsiteY28" fmla="*/ 779802 h 812482"/>
              <a:gd name="connsiteX29" fmla="*/ 19078 w 723900"/>
              <a:gd name="connsiteY29" fmla="*/ 779801 h 812482"/>
              <a:gd name="connsiteX30" fmla="*/ 19050 w 723900"/>
              <a:gd name="connsiteY30" fmla="*/ 779736 h 812482"/>
              <a:gd name="connsiteX31" fmla="*/ 19050 w 723900"/>
              <a:gd name="connsiteY31" fmla="*/ 330879 h 812482"/>
              <a:gd name="connsiteX32" fmla="*/ 19146 w 723900"/>
              <a:gd name="connsiteY32" fmla="*/ 330785 h 812482"/>
              <a:gd name="connsiteX33" fmla="*/ 19212 w 723900"/>
              <a:gd name="connsiteY33" fmla="*/ 330813 h 812482"/>
              <a:gd name="connsiteX34" fmla="*/ 32747 w 723900"/>
              <a:gd name="connsiteY34" fmla="*/ 793433 h 812482"/>
              <a:gd name="connsiteX35" fmla="*/ 32653 w 723900"/>
              <a:gd name="connsiteY35" fmla="*/ 793336 h 812482"/>
              <a:gd name="connsiteX36" fmla="*/ 32680 w 723900"/>
              <a:gd name="connsiteY36" fmla="*/ 793271 h 812482"/>
              <a:gd name="connsiteX37" fmla="*/ 260928 w 723900"/>
              <a:gd name="connsiteY37" fmla="*/ 565033 h 812482"/>
              <a:gd name="connsiteX38" fmla="*/ 462972 w 723900"/>
              <a:gd name="connsiteY38" fmla="*/ 565033 h 812482"/>
              <a:gd name="connsiteX39" fmla="*/ 691220 w 723900"/>
              <a:gd name="connsiteY39" fmla="*/ 793271 h 812482"/>
              <a:gd name="connsiteX40" fmla="*/ 691219 w 723900"/>
              <a:gd name="connsiteY40" fmla="*/ 793405 h 812482"/>
              <a:gd name="connsiteX41" fmla="*/ 691153 w 723900"/>
              <a:gd name="connsiteY41" fmla="*/ 793433 h 812482"/>
              <a:gd name="connsiteX42" fmla="*/ 704688 w 723900"/>
              <a:gd name="connsiteY42" fmla="*/ 779802 h 812482"/>
              <a:gd name="connsiteX43" fmla="*/ 480193 w 723900"/>
              <a:gd name="connsiteY43" fmla="*/ 555308 h 812482"/>
              <a:gd name="connsiteX44" fmla="*/ 704688 w 723900"/>
              <a:gd name="connsiteY44" fmla="*/ 330813 h 812482"/>
              <a:gd name="connsiteX45" fmla="*/ 704822 w 723900"/>
              <a:gd name="connsiteY45" fmla="*/ 330814 h 812482"/>
              <a:gd name="connsiteX46" fmla="*/ 704850 w 723900"/>
              <a:gd name="connsiteY46" fmla="*/ 330879 h 812482"/>
              <a:gd name="connsiteX47" fmla="*/ 704850 w 723900"/>
              <a:gd name="connsiteY47" fmla="*/ 779736 h 812482"/>
              <a:gd name="connsiteX48" fmla="*/ 704754 w 723900"/>
              <a:gd name="connsiteY48" fmla="*/ 779830 h 812482"/>
              <a:gd name="connsiteX49" fmla="*/ 704688 w 723900"/>
              <a:gd name="connsiteY49" fmla="*/ 779802 h 8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3900" h="812482">
                <a:moveTo>
                  <a:pt x="600075" y="200749"/>
                </a:moveTo>
                <a:lnTo>
                  <a:pt x="600075" y="107633"/>
                </a:lnTo>
                <a:lnTo>
                  <a:pt x="490471" y="107633"/>
                </a:lnTo>
                <a:lnTo>
                  <a:pt x="361950" y="0"/>
                </a:lnTo>
                <a:lnTo>
                  <a:pt x="233429" y="107633"/>
                </a:lnTo>
                <a:lnTo>
                  <a:pt x="123825" y="107633"/>
                </a:lnTo>
                <a:lnTo>
                  <a:pt x="123825" y="200749"/>
                </a:lnTo>
                <a:lnTo>
                  <a:pt x="0" y="303171"/>
                </a:lnTo>
                <a:lnTo>
                  <a:pt x="0" y="812483"/>
                </a:lnTo>
                <a:lnTo>
                  <a:pt x="723900" y="812483"/>
                </a:lnTo>
                <a:lnTo>
                  <a:pt x="723900" y="303171"/>
                </a:lnTo>
                <a:close/>
                <a:moveTo>
                  <a:pt x="600075" y="225514"/>
                </a:moveTo>
                <a:lnTo>
                  <a:pt x="700240" y="308381"/>
                </a:lnTo>
                <a:lnTo>
                  <a:pt x="600075" y="408489"/>
                </a:lnTo>
                <a:close/>
                <a:moveTo>
                  <a:pt x="361950" y="24813"/>
                </a:moveTo>
                <a:lnTo>
                  <a:pt x="460800" y="107633"/>
                </a:lnTo>
                <a:lnTo>
                  <a:pt x="263100" y="107633"/>
                </a:lnTo>
                <a:close/>
                <a:moveTo>
                  <a:pt x="142875" y="126683"/>
                </a:moveTo>
                <a:lnTo>
                  <a:pt x="581025" y="126683"/>
                </a:lnTo>
                <a:lnTo>
                  <a:pt x="581025" y="427539"/>
                </a:lnTo>
                <a:lnTo>
                  <a:pt x="466230" y="542334"/>
                </a:lnTo>
                <a:cubicBezTo>
                  <a:pt x="405944" y="491621"/>
                  <a:pt x="317918" y="491621"/>
                  <a:pt x="257632" y="542334"/>
                </a:cubicBezTo>
                <a:lnTo>
                  <a:pt x="142875" y="427539"/>
                </a:lnTo>
                <a:close/>
                <a:moveTo>
                  <a:pt x="123825" y="225476"/>
                </a:moveTo>
                <a:lnTo>
                  <a:pt x="123825" y="408489"/>
                </a:lnTo>
                <a:lnTo>
                  <a:pt x="23660" y="308324"/>
                </a:lnTo>
                <a:close/>
                <a:moveTo>
                  <a:pt x="19212" y="330813"/>
                </a:moveTo>
                <a:lnTo>
                  <a:pt x="243707" y="555308"/>
                </a:lnTo>
                <a:lnTo>
                  <a:pt x="19212" y="779802"/>
                </a:lnTo>
                <a:cubicBezTo>
                  <a:pt x="19175" y="779839"/>
                  <a:pt x="19114" y="779838"/>
                  <a:pt x="19078" y="779801"/>
                </a:cubicBezTo>
                <a:cubicBezTo>
                  <a:pt x="19060" y="779783"/>
                  <a:pt x="19050" y="779760"/>
                  <a:pt x="19050" y="779736"/>
                </a:cubicBezTo>
                <a:lnTo>
                  <a:pt x="19050" y="330879"/>
                </a:lnTo>
                <a:cubicBezTo>
                  <a:pt x="19051" y="330827"/>
                  <a:pt x="19094" y="330785"/>
                  <a:pt x="19146" y="330785"/>
                </a:cubicBezTo>
                <a:cubicBezTo>
                  <a:pt x="19171" y="330786"/>
                  <a:pt x="19195" y="330796"/>
                  <a:pt x="19212" y="330813"/>
                </a:cubicBezTo>
                <a:close/>
                <a:moveTo>
                  <a:pt x="32747" y="793433"/>
                </a:moveTo>
                <a:cubicBezTo>
                  <a:pt x="32695" y="793432"/>
                  <a:pt x="32653" y="793389"/>
                  <a:pt x="32653" y="793336"/>
                </a:cubicBezTo>
                <a:cubicBezTo>
                  <a:pt x="32654" y="793312"/>
                  <a:pt x="32663" y="793288"/>
                  <a:pt x="32680" y="793271"/>
                </a:cubicBezTo>
                <a:lnTo>
                  <a:pt x="260928" y="565033"/>
                </a:lnTo>
                <a:cubicBezTo>
                  <a:pt x="316755" y="509323"/>
                  <a:pt x="407145" y="509323"/>
                  <a:pt x="462972" y="565033"/>
                </a:cubicBezTo>
                <a:lnTo>
                  <a:pt x="691220" y="793271"/>
                </a:lnTo>
                <a:cubicBezTo>
                  <a:pt x="691257" y="793308"/>
                  <a:pt x="691256" y="793369"/>
                  <a:pt x="691219" y="793405"/>
                </a:cubicBezTo>
                <a:cubicBezTo>
                  <a:pt x="691201" y="793422"/>
                  <a:pt x="691178" y="793433"/>
                  <a:pt x="691153" y="793433"/>
                </a:cubicBezTo>
                <a:close/>
                <a:moveTo>
                  <a:pt x="704688" y="779802"/>
                </a:moveTo>
                <a:lnTo>
                  <a:pt x="480193" y="555308"/>
                </a:lnTo>
                <a:lnTo>
                  <a:pt x="704688" y="330813"/>
                </a:lnTo>
                <a:cubicBezTo>
                  <a:pt x="704725" y="330776"/>
                  <a:pt x="704786" y="330777"/>
                  <a:pt x="704822" y="330814"/>
                </a:cubicBezTo>
                <a:cubicBezTo>
                  <a:pt x="704840" y="330832"/>
                  <a:pt x="704850" y="330855"/>
                  <a:pt x="704850" y="330879"/>
                </a:cubicBezTo>
                <a:lnTo>
                  <a:pt x="704850" y="779736"/>
                </a:lnTo>
                <a:cubicBezTo>
                  <a:pt x="704849" y="779788"/>
                  <a:pt x="704806" y="779830"/>
                  <a:pt x="704754" y="779830"/>
                </a:cubicBezTo>
                <a:cubicBezTo>
                  <a:pt x="704729" y="779829"/>
                  <a:pt x="704705" y="779819"/>
                  <a:pt x="704688" y="779802"/>
                </a:cubicBezTo>
                <a:close/>
              </a:path>
            </a:pathLst>
          </a:custGeom>
          <a:solidFill>
            <a:schemeClr val="bg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A65853E-1CBE-513F-01D7-73D488A127AA}"/>
              </a:ext>
            </a:extLst>
          </p:cNvPr>
          <p:cNvSpPr/>
          <p:nvPr/>
        </p:nvSpPr>
        <p:spPr>
          <a:xfrm>
            <a:off x="2241374" y="4144898"/>
            <a:ext cx="248258" cy="247700"/>
          </a:xfrm>
          <a:custGeom>
            <a:avLst/>
            <a:gdLst>
              <a:gd name="connsiteX0" fmla="*/ 102832 w 248258"/>
              <a:gd name="connsiteY0" fmla="*/ 245862 h 247700"/>
              <a:gd name="connsiteX1" fmla="*/ 124472 w 248258"/>
              <a:gd name="connsiteY1" fmla="*/ 247701 h 247700"/>
              <a:gd name="connsiteX2" fmla="*/ 180670 w 248258"/>
              <a:gd name="connsiteY2" fmla="*/ 234146 h 247700"/>
              <a:gd name="connsiteX3" fmla="*/ 185799 w 248258"/>
              <a:gd name="connsiteY3" fmla="*/ 221691 h 247700"/>
              <a:gd name="connsiteX4" fmla="*/ 173344 w 248258"/>
              <a:gd name="connsiteY4" fmla="*/ 216561 h 247700"/>
              <a:gd name="connsiteX5" fmla="*/ 172050 w 248258"/>
              <a:gd name="connsiteY5" fmla="*/ 217221 h 247700"/>
              <a:gd name="connsiteX6" fmla="*/ 31100 w 248258"/>
              <a:gd name="connsiteY6" fmla="*/ 171519 h 247700"/>
              <a:gd name="connsiteX7" fmla="*/ 76802 w 248258"/>
              <a:gd name="connsiteY7" fmla="*/ 30569 h 247700"/>
              <a:gd name="connsiteX8" fmla="*/ 131626 w 248258"/>
              <a:gd name="connsiteY8" fmla="*/ 19367 h 247700"/>
              <a:gd name="connsiteX9" fmla="*/ 229200 w 248258"/>
              <a:gd name="connsiteY9" fmla="*/ 127266 h 247700"/>
              <a:gd name="connsiteX10" fmla="*/ 229200 w 248258"/>
              <a:gd name="connsiteY10" fmla="*/ 152451 h 247700"/>
              <a:gd name="connsiteX11" fmla="*/ 219675 w 248258"/>
              <a:gd name="connsiteY11" fmla="*/ 161976 h 247700"/>
              <a:gd name="connsiteX12" fmla="*/ 213607 w 248258"/>
              <a:gd name="connsiteY12" fmla="*/ 161976 h 247700"/>
              <a:gd name="connsiteX13" fmla="*/ 181575 w 248258"/>
              <a:gd name="connsiteY13" fmla="*/ 129933 h 247700"/>
              <a:gd name="connsiteX14" fmla="*/ 181575 w 248258"/>
              <a:gd name="connsiteY14" fmla="*/ 123876 h 247700"/>
              <a:gd name="connsiteX15" fmla="*/ 124426 w 248258"/>
              <a:gd name="connsiteY15" fmla="*/ 66324 h 247700"/>
              <a:gd name="connsiteX16" fmla="*/ 66876 w 248258"/>
              <a:gd name="connsiteY16" fmla="*/ 123474 h 247700"/>
              <a:gd name="connsiteX17" fmla="*/ 124024 w 248258"/>
              <a:gd name="connsiteY17" fmla="*/ 181025 h 247700"/>
              <a:gd name="connsiteX18" fmla="*/ 170650 w 248258"/>
              <a:gd name="connsiteY18" fmla="*/ 157346 h 247700"/>
              <a:gd name="connsiteX19" fmla="*/ 213607 w 248258"/>
              <a:gd name="connsiteY19" fmla="*/ 181026 h 247700"/>
              <a:gd name="connsiteX20" fmla="*/ 219675 w 248258"/>
              <a:gd name="connsiteY20" fmla="*/ 181026 h 247700"/>
              <a:gd name="connsiteX21" fmla="*/ 248250 w 248258"/>
              <a:gd name="connsiteY21" fmla="*/ 152451 h 247700"/>
              <a:gd name="connsiteX22" fmla="*/ 248250 w 248258"/>
              <a:gd name="connsiteY22" fmla="*/ 127266 h 247700"/>
              <a:gd name="connsiteX23" fmla="*/ 132873 w 248258"/>
              <a:gd name="connsiteY23" fmla="*/ 336 h 247700"/>
              <a:gd name="connsiteX24" fmla="*/ 335 w 248258"/>
              <a:gd name="connsiteY24" fmla="*/ 114787 h 247700"/>
              <a:gd name="connsiteX25" fmla="*/ 102832 w 248258"/>
              <a:gd name="connsiteY25" fmla="*/ 245862 h 247700"/>
              <a:gd name="connsiteX26" fmla="*/ 124425 w 248258"/>
              <a:gd name="connsiteY26" fmla="*/ 161976 h 247700"/>
              <a:gd name="connsiteX27" fmla="*/ 86325 w 248258"/>
              <a:gd name="connsiteY27" fmla="*/ 123876 h 247700"/>
              <a:gd name="connsiteX28" fmla="*/ 124425 w 248258"/>
              <a:gd name="connsiteY28" fmla="*/ 85776 h 247700"/>
              <a:gd name="connsiteX29" fmla="*/ 162525 w 248258"/>
              <a:gd name="connsiteY29" fmla="*/ 123876 h 247700"/>
              <a:gd name="connsiteX30" fmla="*/ 124425 w 248258"/>
              <a:gd name="connsiteY30" fmla="*/ 161976 h 2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258" h="247700">
                <a:moveTo>
                  <a:pt x="102832" y="245862"/>
                </a:moveTo>
                <a:cubicBezTo>
                  <a:pt x="109981" y="247081"/>
                  <a:pt x="117220" y="247696"/>
                  <a:pt x="124472" y="247701"/>
                </a:cubicBezTo>
                <a:cubicBezTo>
                  <a:pt x="144017" y="247721"/>
                  <a:pt x="163284" y="243073"/>
                  <a:pt x="180670" y="234146"/>
                </a:cubicBezTo>
                <a:cubicBezTo>
                  <a:pt x="185526" y="232123"/>
                  <a:pt x="187822" y="226546"/>
                  <a:pt x="185799" y="221691"/>
                </a:cubicBezTo>
                <a:cubicBezTo>
                  <a:pt x="183776" y="216835"/>
                  <a:pt x="178200" y="214538"/>
                  <a:pt x="173344" y="216561"/>
                </a:cubicBezTo>
                <a:cubicBezTo>
                  <a:pt x="172897" y="216748"/>
                  <a:pt x="172464" y="216968"/>
                  <a:pt x="172050" y="217221"/>
                </a:cubicBezTo>
                <a:cubicBezTo>
                  <a:pt x="120507" y="243523"/>
                  <a:pt x="57402" y="223061"/>
                  <a:pt x="31100" y="171519"/>
                </a:cubicBezTo>
                <a:cubicBezTo>
                  <a:pt x="4797" y="119976"/>
                  <a:pt x="25259" y="56871"/>
                  <a:pt x="76802" y="30569"/>
                </a:cubicBezTo>
                <a:cubicBezTo>
                  <a:pt x="93723" y="21933"/>
                  <a:pt x="112674" y="18061"/>
                  <a:pt x="131626" y="19367"/>
                </a:cubicBezTo>
                <a:cubicBezTo>
                  <a:pt x="187401" y="24204"/>
                  <a:pt x="229978" y="71287"/>
                  <a:pt x="229200" y="127266"/>
                </a:cubicBezTo>
                <a:lnTo>
                  <a:pt x="229200" y="152451"/>
                </a:lnTo>
                <a:cubicBezTo>
                  <a:pt x="229200" y="157711"/>
                  <a:pt x="224935" y="161976"/>
                  <a:pt x="219675" y="161976"/>
                </a:cubicBezTo>
                <a:lnTo>
                  <a:pt x="213607" y="161976"/>
                </a:lnTo>
                <a:cubicBezTo>
                  <a:pt x="195921" y="161955"/>
                  <a:pt x="181591" y="147619"/>
                  <a:pt x="181575" y="129933"/>
                </a:cubicBezTo>
                <a:lnTo>
                  <a:pt x="181575" y="123876"/>
                </a:lnTo>
                <a:cubicBezTo>
                  <a:pt x="181686" y="92202"/>
                  <a:pt x="156099" y="66436"/>
                  <a:pt x="124426" y="66324"/>
                </a:cubicBezTo>
                <a:cubicBezTo>
                  <a:pt x="92753" y="66214"/>
                  <a:pt x="66986" y="91800"/>
                  <a:pt x="66876" y="123474"/>
                </a:cubicBezTo>
                <a:cubicBezTo>
                  <a:pt x="66764" y="155147"/>
                  <a:pt x="92351" y="180913"/>
                  <a:pt x="124024" y="181025"/>
                </a:cubicBezTo>
                <a:cubicBezTo>
                  <a:pt x="142469" y="181088"/>
                  <a:pt x="159820" y="172278"/>
                  <a:pt x="170650" y="157346"/>
                </a:cubicBezTo>
                <a:cubicBezTo>
                  <a:pt x="179982" y="172062"/>
                  <a:pt x="196182" y="180991"/>
                  <a:pt x="213607" y="181026"/>
                </a:cubicBezTo>
                <a:lnTo>
                  <a:pt x="219675" y="181026"/>
                </a:lnTo>
                <a:cubicBezTo>
                  <a:pt x="235457" y="181026"/>
                  <a:pt x="248250" y="168232"/>
                  <a:pt x="248250" y="152451"/>
                </a:cubicBezTo>
                <a:lnTo>
                  <a:pt x="248250" y="127266"/>
                </a:lnTo>
                <a:cubicBezTo>
                  <a:pt x="249020" y="61250"/>
                  <a:pt x="198664" y="5851"/>
                  <a:pt x="132873" y="336"/>
                </a:cubicBezTo>
                <a:cubicBezTo>
                  <a:pt x="64670" y="-4659"/>
                  <a:pt x="5330" y="46582"/>
                  <a:pt x="335" y="114787"/>
                </a:cubicBezTo>
                <a:cubicBezTo>
                  <a:pt x="-4320" y="178344"/>
                  <a:pt x="40027" y="235055"/>
                  <a:pt x="102832" y="245862"/>
                </a:cubicBezTo>
                <a:close/>
                <a:moveTo>
                  <a:pt x="124425" y="161976"/>
                </a:moveTo>
                <a:cubicBezTo>
                  <a:pt x="103383" y="161976"/>
                  <a:pt x="86325" y="144917"/>
                  <a:pt x="86325" y="123876"/>
                </a:cubicBezTo>
                <a:cubicBezTo>
                  <a:pt x="86325" y="102834"/>
                  <a:pt x="103383" y="85776"/>
                  <a:pt x="124425" y="85776"/>
                </a:cubicBezTo>
                <a:cubicBezTo>
                  <a:pt x="145466" y="85776"/>
                  <a:pt x="162525" y="102834"/>
                  <a:pt x="162525" y="123876"/>
                </a:cubicBezTo>
                <a:cubicBezTo>
                  <a:pt x="162525" y="144917"/>
                  <a:pt x="145466" y="161976"/>
                  <a:pt x="124425" y="161976"/>
                </a:cubicBezTo>
                <a:close/>
              </a:path>
            </a:pathLst>
          </a:custGeom>
          <a:solidFill>
            <a:schemeClr val="bg1"/>
          </a:solidFill>
          <a:ln w="9525" cap="flat">
            <a:noFill/>
            <a:prstDash val="solid"/>
            <a:miter/>
          </a:ln>
        </p:spPr>
        <p:txBody>
          <a:bodyPr rtlCol="0" anchor="ctr"/>
          <a:lstStyle/>
          <a:p>
            <a:endParaRPr lang="en-GB"/>
          </a:p>
        </p:txBody>
      </p:sp>
      <p:sp>
        <p:nvSpPr>
          <p:cNvPr id="12" name="Text Placeholder 14">
            <a:extLst>
              <a:ext uri="{FF2B5EF4-FFF2-40B4-BE49-F238E27FC236}">
                <a16:creationId xmlns:a16="http://schemas.microsoft.com/office/drawing/2014/main" id="{6880BF74-BAC9-5434-0F51-ED803F30BC94}"/>
              </a:ext>
            </a:extLst>
          </p:cNvPr>
          <p:cNvSpPr>
            <a:spLocks noGrp="1"/>
          </p:cNvSpPr>
          <p:nvPr>
            <p:ph type="body" sz="quarter" idx="12" hasCustomPrompt="1"/>
          </p:nvPr>
        </p:nvSpPr>
        <p:spPr>
          <a:xfrm>
            <a:off x="2917267" y="3906481"/>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E-mail address</a:t>
            </a:r>
            <a:endParaRPr lang="en-GB"/>
          </a:p>
        </p:txBody>
      </p:sp>
      <p:grpSp>
        <p:nvGrpSpPr>
          <p:cNvPr id="5" name="Group 4">
            <a:extLst>
              <a:ext uri="{FF2B5EF4-FFF2-40B4-BE49-F238E27FC236}">
                <a16:creationId xmlns:a16="http://schemas.microsoft.com/office/drawing/2014/main" id="{58E25C95-7390-ED3C-AAA7-3EC511D2AD4F}"/>
              </a:ext>
            </a:extLst>
          </p:cNvPr>
          <p:cNvGrpSpPr/>
          <p:nvPr userDrawn="1"/>
        </p:nvGrpSpPr>
        <p:grpSpPr>
          <a:xfrm>
            <a:off x="1984799" y="2949717"/>
            <a:ext cx="762000" cy="647700"/>
            <a:chOff x="1197990" y="2907187"/>
            <a:chExt cx="762000" cy="647700"/>
          </a:xfrm>
        </p:grpSpPr>
        <p:sp>
          <p:nvSpPr>
            <p:cNvPr id="21" name="Freeform: Shape 20">
              <a:extLst>
                <a:ext uri="{FF2B5EF4-FFF2-40B4-BE49-F238E27FC236}">
                  <a16:creationId xmlns:a16="http://schemas.microsoft.com/office/drawing/2014/main" id="{78663063-D59D-134A-41C1-DAC9CED8B6D5}"/>
                </a:ext>
              </a:extLst>
            </p:cNvPr>
            <p:cNvSpPr/>
            <p:nvPr/>
          </p:nvSpPr>
          <p:spPr>
            <a:xfrm>
              <a:off x="1352885" y="3156780"/>
              <a:ext cx="147466" cy="147466"/>
            </a:xfrm>
            <a:custGeom>
              <a:avLst/>
              <a:gdLst>
                <a:gd name="connsiteX0" fmla="*/ 73704 w 147466"/>
                <a:gd name="connsiteY0" fmla="*/ 147466 h 147466"/>
                <a:gd name="connsiteX1" fmla="*/ 147466 w 147466"/>
                <a:gd name="connsiteY1" fmla="*/ 73762 h 147466"/>
                <a:gd name="connsiteX2" fmla="*/ 73762 w 147466"/>
                <a:gd name="connsiteY2" fmla="*/ 0 h 147466"/>
                <a:gd name="connsiteX3" fmla="*/ 0 w 147466"/>
                <a:gd name="connsiteY3" fmla="*/ 73704 h 147466"/>
                <a:gd name="connsiteX4" fmla="*/ 0 w 147466"/>
                <a:gd name="connsiteY4" fmla="*/ 73733 h 147466"/>
                <a:gd name="connsiteX5" fmla="*/ 73695 w 147466"/>
                <a:gd name="connsiteY5" fmla="*/ 147466 h 147466"/>
                <a:gd name="connsiteX6" fmla="*/ 73704 w 147466"/>
                <a:gd name="connsiteY6" fmla="*/ 147466 h 147466"/>
                <a:gd name="connsiteX7" fmla="*/ 73704 w 147466"/>
                <a:gd name="connsiteY7" fmla="*/ 19060 h 147466"/>
                <a:gd name="connsiteX8" fmla="*/ 128416 w 147466"/>
                <a:gd name="connsiteY8" fmla="*/ 73714 h 147466"/>
                <a:gd name="connsiteX9" fmla="*/ 73762 w 147466"/>
                <a:gd name="connsiteY9" fmla="*/ 128426 h 147466"/>
                <a:gd name="connsiteX10" fmla="*/ 19050 w 147466"/>
                <a:gd name="connsiteY10" fmla="*/ 73771 h 147466"/>
                <a:gd name="connsiteX11" fmla="*/ 19050 w 147466"/>
                <a:gd name="connsiteY11" fmla="*/ 73733 h 147466"/>
                <a:gd name="connsiteX12" fmla="*/ 73704 w 147466"/>
                <a:gd name="connsiteY12" fmla="*/ 19060 h 14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466" h="147466">
                  <a:moveTo>
                    <a:pt x="73704" y="147466"/>
                  </a:moveTo>
                  <a:cubicBezTo>
                    <a:pt x="114426" y="147482"/>
                    <a:pt x="147450" y="114483"/>
                    <a:pt x="147466" y="73762"/>
                  </a:cubicBezTo>
                  <a:cubicBezTo>
                    <a:pt x="147482" y="33040"/>
                    <a:pt x="114483" y="16"/>
                    <a:pt x="73762" y="0"/>
                  </a:cubicBezTo>
                  <a:cubicBezTo>
                    <a:pt x="33040" y="-16"/>
                    <a:pt x="16" y="32983"/>
                    <a:pt x="0" y="73704"/>
                  </a:cubicBezTo>
                  <a:cubicBezTo>
                    <a:pt x="0" y="73714"/>
                    <a:pt x="0" y="73724"/>
                    <a:pt x="0" y="73733"/>
                  </a:cubicBezTo>
                  <a:cubicBezTo>
                    <a:pt x="-10" y="114444"/>
                    <a:pt x="32984" y="147456"/>
                    <a:pt x="73695" y="147466"/>
                  </a:cubicBezTo>
                  <a:cubicBezTo>
                    <a:pt x="73698" y="147466"/>
                    <a:pt x="73702" y="147466"/>
                    <a:pt x="73704" y="147466"/>
                  </a:cubicBezTo>
                  <a:close/>
                  <a:moveTo>
                    <a:pt x="73704" y="19060"/>
                  </a:moveTo>
                  <a:cubicBezTo>
                    <a:pt x="103905" y="19043"/>
                    <a:pt x="128400" y="43513"/>
                    <a:pt x="128416" y="73714"/>
                  </a:cubicBezTo>
                  <a:cubicBezTo>
                    <a:pt x="128432" y="103915"/>
                    <a:pt x="103963" y="128409"/>
                    <a:pt x="73762" y="128426"/>
                  </a:cubicBezTo>
                  <a:cubicBezTo>
                    <a:pt x="43561" y="128442"/>
                    <a:pt x="19066" y="103972"/>
                    <a:pt x="19050" y="73771"/>
                  </a:cubicBezTo>
                  <a:cubicBezTo>
                    <a:pt x="19050" y="73759"/>
                    <a:pt x="19050" y="73745"/>
                    <a:pt x="19050" y="73733"/>
                  </a:cubicBezTo>
                  <a:cubicBezTo>
                    <a:pt x="19077" y="43556"/>
                    <a:pt x="43527" y="19097"/>
                    <a:pt x="73704" y="19060"/>
                  </a:cubicBezTo>
                  <a:close/>
                </a:path>
              </a:pathLst>
            </a:custGeom>
            <a:solidFill>
              <a:schemeClr val="bg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7D6C85-0EBD-D320-AB10-830D26916286}"/>
                </a:ext>
              </a:extLst>
            </p:cNvPr>
            <p:cNvSpPr/>
            <p:nvPr/>
          </p:nvSpPr>
          <p:spPr>
            <a:xfrm>
              <a:off x="1274190" y="3317714"/>
              <a:ext cx="304800" cy="151447"/>
            </a:xfrm>
            <a:custGeom>
              <a:avLst/>
              <a:gdLst>
                <a:gd name="connsiteX0" fmla="*/ 287026 w 304800"/>
                <a:gd name="connsiteY0" fmla="*/ 45006 h 151447"/>
                <a:gd name="connsiteX1" fmla="*/ 214074 w 304800"/>
                <a:gd name="connsiteY1" fmla="*/ 9306 h 151447"/>
                <a:gd name="connsiteX2" fmla="*/ 152400 w 304800"/>
                <a:gd name="connsiteY2" fmla="*/ 0 h 151447"/>
                <a:gd name="connsiteX3" fmla="*/ 90849 w 304800"/>
                <a:gd name="connsiteY3" fmla="*/ 9296 h 151447"/>
                <a:gd name="connsiteX4" fmla="*/ 17859 w 304800"/>
                <a:gd name="connsiteY4" fmla="*/ 44958 h 151447"/>
                <a:gd name="connsiteX5" fmla="*/ 0 w 304800"/>
                <a:gd name="connsiteY5" fmla="*/ 80963 h 151447"/>
                <a:gd name="connsiteX6" fmla="*/ 0 w 304800"/>
                <a:gd name="connsiteY6" fmla="*/ 151448 h 151447"/>
                <a:gd name="connsiteX7" fmla="*/ 304800 w 304800"/>
                <a:gd name="connsiteY7" fmla="*/ 151448 h 151447"/>
                <a:gd name="connsiteX8" fmla="*/ 304800 w 304800"/>
                <a:gd name="connsiteY8" fmla="*/ 80963 h 151447"/>
                <a:gd name="connsiteX9" fmla="*/ 287026 w 304800"/>
                <a:gd name="connsiteY9" fmla="*/ 45006 h 151447"/>
                <a:gd name="connsiteX10" fmla="*/ 285750 w 304800"/>
                <a:gd name="connsiteY10" fmla="*/ 132398 h 151447"/>
                <a:gd name="connsiteX11" fmla="*/ 19050 w 304800"/>
                <a:gd name="connsiteY11" fmla="*/ 132398 h 151447"/>
                <a:gd name="connsiteX12" fmla="*/ 19050 w 304800"/>
                <a:gd name="connsiteY12" fmla="*/ 80963 h 151447"/>
                <a:gd name="connsiteX13" fmla="*/ 29413 w 304800"/>
                <a:gd name="connsiteY13" fmla="*/ 60084 h 151447"/>
                <a:gd name="connsiteX14" fmla="*/ 95964 w 304800"/>
                <a:gd name="connsiteY14" fmla="*/ 27623 h 151447"/>
                <a:gd name="connsiteX15" fmla="*/ 152400 w 304800"/>
                <a:gd name="connsiteY15" fmla="*/ 19050 h 151447"/>
                <a:gd name="connsiteX16" fmla="*/ 208721 w 304800"/>
                <a:gd name="connsiteY16" fmla="*/ 27623 h 151447"/>
                <a:gd name="connsiteX17" fmla="*/ 275034 w 304800"/>
                <a:gd name="connsiteY17" fmla="*/ 59836 h 151447"/>
                <a:gd name="connsiteX18" fmla="*/ 285750 w 304800"/>
                <a:gd name="connsiteY18" fmla="*/ 80963 h 1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00" h="151447">
                  <a:moveTo>
                    <a:pt x="287026" y="45006"/>
                  </a:moveTo>
                  <a:cubicBezTo>
                    <a:pt x="265371" y="28298"/>
                    <a:pt x="240555" y="16153"/>
                    <a:pt x="214074" y="9306"/>
                  </a:cubicBezTo>
                  <a:cubicBezTo>
                    <a:pt x="194088" y="3179"/>
                    <a:pt x="173305" y="44"/>
                    <a:pt x="152400" y="0"/>
                  </a:cubicBezTo>
                  <a:cubicBezTo>
                    <a:pt x="131560" y="341"/>
                    <a:pt x="110861" y="3467"/>
                    <a:pt x="90849" y="9296"/>
                  </a:cubicBezTo>
                  <a:cubicBezTo>
                    <a:pt x="64652" y="16905"/>
                    <a:pt x="39961" y="28968"/>
                    <a:pt x="17859" y="44958"/>
                  </a:cubicBezTo>
                  <a:cubicBezTo>
                    <a:pt x="6796" y="53665"/>
                    <a:pt x="238" y="66886"/>
                    <a:pt x="0" y="80963"/>
                  </a:cubicBezTo>
                  <a:lnTo>
                    <a:pt x="0" y="151448"/>
                  </a:lnTo>
                  <a:lnTo>
                    <a:pt x="304800" y="151448"/>
                  </a:lnTo>
                  <a:lnTo>
                    <a:pt x="304800" y="80963"/>
                  </a:lnTo>
                  <a:cubicBezTo>
                    <a:pt x="304577" y="66916"/>
                    <a:pt x="298051" y="53713"/>
                    <a:pt x="287026" y="45006"/>
                  </a:cubicBezTo>
                  <a:close/>
                  <a:moveTo>
                    <a:pt x="285750" y="132398"/>
                  </a:moveTo>
                  <a:lnTo>
                    <a:pt x="19050" y="132398"/>
                  </a:lnTo>
                  <a:lnTo>
                    <a:pt x="19050" y="80963"/>
                  </a:lnTo>
                  <a:cubicBezTo>
                    <a:pt x="19231" y="72809"/>
                    <a:pt x="23029" y="65159"/>
                    <a:pt x="29413" y="60084"/>
                  </a:cubicBezTo>
                  <a:cubicBezTo>
                    <a:pt x="49617" y="45603"/>
                    <a:pt x="72115" y="34628"/>
                    <a:pt x="95964" y="27623"/>
                  </a:cubicBezTo>
                  <a:cubicBezTo>
                    <a:pt x="114312" y="22270"/>
                    <a:pt x="133291" y="19388"/>
                    <a:pt x="152400" y="19050"/>
                  </a:cubicBezTo>
                  <a:cubicBezTo>
                    <a:pt x="171494" y="19112"/>
                    <a:pt x="190473" y="22001"/>
                    <a:pt x="208721" y="27623"/>
                  </a:cubicBezTo>
                  <a:cubicBezTo>
                    <a:pt x="232773" y="33777"/>
                    <a:pt x="255330" y="44734"/>
                    <a:pt x="275034" y="59836"/>
                  </a:cubicBezTo>
                  <a:cubicBezTo>
                    <a:pt x="281598" y="64912"/>
                    <a:pt x="285532" y="72668"/>
                    <a:pt x="285750" y="80963"/>
                  </a:cubicBezTo>
                  <a:close/>
                </a:path>
              </a:pathLst>
            </a:custGeom>
            <a:solidFill>
              <a:schemeClr val="bg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1FFDC22-3CC2-F1EA-70F6-6FEDF98A6A75}"/>
                </a:ext>
              </a:extLst>
            </p:cNvPr>
            <p:cNvSpPr/>
            <p:nvPr/>
          </p:nvSpPr>
          <p:spPr>
            <a:xfrm>
              <a:off x="1655190" y="32215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49FC6E1-D65A-4C23-66FD-D2CC03FEE4B5}"/>
                </a:ext>
              </a:extLst>
            </p:cNvPr>
            <p:cNvSpPr/>
            <p:nvPr/>
          </p:nvSpPr>
          <p:spPr>
            <a:xfrm>
              <a:off x="1655190" y="32977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4B9A5A-47E1-F599-8E6D-D5AB79861BB2}"/>
                </a:ext>
              </a:extLst>
            </p:cNvPr>
            <p:cNvSpPr/>
            <p:nvPr/>
          </p:nvSpPr>
          <p:spPr>
            <a:xfrm>
              <a:off x="1655190" y="33739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6D64C98-BF07-A851-41EF-440BE3C3A409}"/>
                </a:ext>
              </a:extLst>
            </p:cNvPr>
            <p:cNvSpPr/>
            <p:nvPr/>
          </p:nvSpPr>
          <p:spPr>
            <a:xfrm>
              <a:off x="1655190" y="3450112"/>
              <a:ext cx="228600" cy="19050"/>
            </a:xfrm>
            <a:custGeom>
              <a:avLst/>
              <a:gdLst>
                <a:gd name="connsiteX0" fmla="*/ 0 w 228600"/>
                <a:gd name="connsiteY0" fmla="*/ 0 h 19050"/>
                <a:gd name="connsiteX1" fmla="*/ 228600 w 228600"/>
                <a:gd name="connsiteY1" fmla="*/ 0 h 19050"/>
                <a:gd name="connsiteX2" fmla="*/ 228600 w 228600"/>
                <a:gd name="connsiteY2" fmla="*/ 19050 h 19050"/>
                <a:gd name="connsiteX3" fmla="*/ 0 w 2286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28600" h="19050">
                  <a:moveTo>
                    <a:pt x="0" y="0"/>
                  </a:moveTo>
                  <a:lnTo>
                    <a:pt x="228600" y="0"/>
                  </a:lnTo>
                  <a:lnTo>
                    <a:pt x="228600" y="19050"/>
                  </a:lnTo>
                  <a:lnTo>
                    <a:pt x="0" y="19050"/>
                  </a:lnTo>
                  <a:close/>
                </a:path>
              </a:pathLst>
            </a:custGeom>
            <a:solidFill>
              <a:schemeClr val="bg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1F117B1-BC31-A3C8-9704-CB3FD8116101}"/>
                </a:ext>
              </a:extLst>
            </p:cNvPr>
            <p:cNvSpPr/>
            <p:nvPr/>
          </p:nvSpPr>
          <p:spPr>
            <a:xfrm>
              <a:off x="1197990" y="2907187"/>
              <a:ext cx="762000" cy="647700"/>
            </a:xfrm>
            <a:custGeom>
              <a:avLst/>
              <a:gdLst>
                <a:gd name="connsiteX0" fmla="*/ 723900 w 762000"/>
                <a:gd name="connsiteY0" fmla="*/ 114300 h 647700"/>
                <a:gd name="connsiteX1" fmla="*/ 447675 w 762000"/>
                <a:gd name="connsiteY1" fmla="*/ 114300 h 647700"/>
                <a:gd name="connsiteX2" fmla="*/ 447675 w 762000"/>
                <a:gd name="connsiteY2" fmla="*/ 38100 h 647700"/>
                <a:gd name="connsiteX3" fmla="*/ 409575 w 762000"/>
                <a:gd name="connsiteY3" fmla="*/ 0 h 647700"/>
                <a:gd name="connsiteX4" fmla="*/ 352425 w 762000"/>
                <a:gd name="connsiteY4" fmla="*/ 0 h 647700"/>
                <a:gd name="connsiteX5" fmla="*/ 314325 w 762000"/>
                <a:gd name="connsiteY5" fmla="*/ 38100 h 647700"/>
                <a:gd name="connsiteX6" fmla="*/ 314325 w 762000"/>
                <a:gd name="connsiteY6" fmla="*/ 114300 h 647700"/>
                <a:gd name="connsiteX7" fmla="*/ 38100 w 762000"/>
                <a:gd name="connsiteY7" fmla="*/ 114300 h 647700"/>
                <a:gd name="connsiteX8" fmla="*/ 0 w 762000"/>
                <a:gd name="connsiteY8" fmla="*/ 152400 h 647700"/>
                <a:gd name="connsiteX9" fmla="*/ 0 w 762000"/>
                <a:gd name="connsiteY9" fmla="*/ 609600 h 647700"/>
                <a:gd name="connsiteX10" fmla="*/ 38100 w 762000"/>
                <a:gd name="connsiteY10" fmla="*/ 647700 h 647700"/>
                <a:gd name="connsiteX11" fmla="*/ 723900 w 762000"/>
                <a:gd name="connsiteY11" fmla="*/ 647700 h 647700"/>
                <a:gd name="connsiteX12" fmla="*/ 762000 w 762000"/>
                <a:gd name="connsiteY12" fmla="*/ 609600 h 647700"/>
                <a:gd name="connsiteX13" fmla="*/ 762000 w 762000"/>
                <a:gd name="connsiteY13" fmla="*/ 152400 h 647700"/>
                <a:gd name="connsiteX14" fmla="*/ 723900 w 762000"/>
                <a:gd name="connsiteY14" fmla="*/ 114300 h 647700"/>
                <a:gd name="connsiteX15" fmla="*/ 333375 w 762000"/>
                <a:gd name="connsiteY15" fmla="*/ 38100 h 647700"/>
                <a:gd name="connsiteX16" fmla="*/ 352425 w 762000"/>
                <a:gd name="connsiteY16" fmla="*/ 19050 h 647700"/>
                <a:gd name="connsiteX17" fmla="*/ 409575 w 762000"/>
                <a:gd name="connsiteY17" fmla="*/ 19050 h 647700"/>
                <a:gd name="connsiteX18" fmla="*/ 428625 w 762000"/>
                <a:gd name="connsiteY18" fmla="*/ 38100 h 647700"/>
                <a:gd name="connsiteX19" fmla="*/ 428625 w 762000"/>
                <a:gd name="connsiteY19" fmla="*/ 142875 h 647700"/>
                <a:gd name="connsiteX20" fmla="*/ 409575 w 762000"/>
                <a:gd name="connsiteY20" fmla="*/ 161925 h 647700"/>
                <a:gd name="connsiteX21" fmla="*/ 352425 w 762000"/>
                <a:gd name="connsiteY21" fmla="*/ 161925 h 647700"/>
                <a:gd name="connsiteX22" fmla="*/ 333375 w 762000"/>
                <a:gd name="connsiteY22" fmla="*/ 142875 h 647700"/>
                <a:gd name="connsiteX23" fmla="*/ 742950 w 762000"/>
                <a:gd name="connsiteY23" fmla="*/ 609600 h 647700"/>
                <a:gd name="connsiteX24" fmla="*/ 723900 w 762000"/>
                <a:gd name="connsiteY24" fmla="*/ 628650 h 647700"/>
                <a:gd name="connsiteX25" fmla="*/ 38100 w 762000"/>
                <a:gd name="connsiteY25" fmla="*/ 628650 h 647700"/>
                <a:gd name="connsiteX26" fmla="*/ 19050 w 762000"/>
                <a:gd name="connsiteY26" fmla="*/ 609600 h 647700"/>
                <a:gd name="connsiteX27" fmla="*/ 19050 w 762000"/>
                <a:gd name="connsiteY27" fmla="*/ 152400 h 647700"/>
                <a:gd name="connsiteX28" fmla="*/ 38100 w 762000"/>
                <a:gd name="connsiteY28" fmla="*/ 133350 h 647700"/>
                <a:gd name="connsiteX29" fmla="*/ 314325 w 762000"/>
                <a:gd name="connsiteY29" fmla="*/ 133350 h 647700"/>
                <a:gd name="connsiteX30" fmla="*/ 314325 w 762000"/>
                <a:gd name="connsiteY30" fmla="*/ 142875 h 647700"/>
                <a:gd name="connsiteX31" fmla="*/ 352425 w 762000"/>
                <a:gd name="connsiteY31" fmla="*/ 180975 h 647700"/>
                <a:gd name="connsiteX32" fmla="*/ 409575 w 762000"/>
                <a:gd name="connsiteY32" fmla="*/ 180975 h 647700"/>
                <a:gd name="connsiteX33" fmla="*/ 447675 w 762000"/>
                <a:gd name="connsiteY33" fmla="*/ 142875 h 647700"/>
                <a:gd name="connsiteX34" fmla="*/ 447675 w 762000"/>
                <a:gd name="connsiteY34" fmla="*/ 133350 h 647700"/>
                <a:gd name="connsiteX35" fmla="*/ 723900 w 762000"/>
                <a:gd name="connsiteY35" fmla="*/ 133350 h 647700"/>
                <a:gd name="connsiteX36" fmla="*/ 742950 w 762000"/>
                <a:gd name="connsiteY36" fmla="*/ 1524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2000" h="647700">
                  <a:moveTo>
                    <a:pt x="723900" y="114300"/>
                  </a:moveTo>
                  <a:lnTo>
                    <a:pt x="447675" y="114300"/>
                  </a:lnTo>
                  <a:lnTo>
                    <a:pt x="447675" y="38100"/>
                  </a:lnTo>
                  <a:cubicBezTo>
                    <a:pt x="447675" y="17058"/>
                    <a:pt x="430617" y="0"/>
                    <a:pt x="409575" y="0"/>
                  </a:cubicBezTo>
                  <a:lnTo>
                    <a:pt x="352425" y="0"/>
                  </a:lnTo>
                  <a:cubicBezTo>
                    <a:pt x="331383" y="0"/>
                    <a:pt x="314325" y="17058"/>
                    <a:pt x="314325" y="38100"/>
                  </a:cubicBezTo>
                  <a:lnTo>
                    <a:pt x="314325" y="114300"/>
                  </a:lnTo>
                  <a:lnTo>
                    <a:pt x="38100" y="114300"/>
                  </a:lnTo>
                  <a:cubicBezTo>
                    <a:pt x="17058" y="114300"/>
                    <a:pt x="0" y="131358"/>
                    <a:pt x="0" y="152400"/>
                  </a:cubicBezTo>
                  <a:lnTo>
                    <a:pt x="0" y="609600"/>
                  </a:lnTo>
                  <a:cubicBezTo>
                    <a:pt x="0" y="630642"/>
                    <a:pt x="17058" y="647700"/>
                    <a:pt x="38100" y="647700"/>
                  </a:cubicBezTo>
                  <a:lnTo>
                    <a:pt x="723900" y="647700"/>
                  </a:lnTo>
                  <a:cubicBezTo>
                    <a:pt x="744942" y="647700"/>
                    <a:pt x="762000" y="630642"/>
                    <a:pt x="762000" y="609600"/>
                  </a:cubicBezTo>
                  <a:lnTo>
                    <a:pt x="762000" y="152400"/>
                  </a:lnTo>
                  <a:cubicBezTo>
                    <a:pt x="762000" y="131358"/>
                    <a:pt x="744942" y="114300"/>
                    <a:pt x="723900" y="114300"/>
                  </a:cubicBezTo>
                  <a:close/>
                  <a:moveTo>
                    <a:pt x="333375" y="38100"/>
                  </a:moveTo>
                  <a:cubicBezTo>
                    <a:pt x="333375" y="27579"/>
                    <a:pt x="341904" y="19050"/>
                    <a:pt x="352425" y="19050"/>
                  </a:cubicBezTo>
                  <a:lnTo>
                    <a:pt x="409575" y="19050"/>
                  </a:lnTo>
                  <a:cubicBezTo>
                    <a:pt x="420096" y="19050"/>
                    <a:pt x="428625" y="27579"/>
                    <a:pt x="428625" y="38100"/>
                  </a:cubicBezTo>
                  <a:lnTo>
                    <a:pt x="428625" y="142875"/>
                  </a:lnTo>
                  <a:cubicBezTo>
                    <a:pt x="428625" y="153396"/>
                    <a:pt x="420096" y="161925"/>
                    <a:pt x="409575" y="161925"/>
                  </a:cubicBezTo>
                  <a:lnTo>
                    <a:pt x="352425" y="161925"/>
                  </a:lnTo>
                  <a:cubicBezTo>
                    <a:pt x="341904" y="161925"/>
                    <a:pt x="333375" y="153396"/>
                    <a:pt x="333375" y="142875"/>
                  </a:cubicBezTo>
                  <a:close/>
                  <a:moveTo>
                    <a:pt x="742950" y="609600"/>
                  </a:moveTo>
                  <a:cubicBezTo>
                    <a:pt x="742950" y="620121"/>
                    <a:pt x="734421" y="628650"/>
                    <a:pt x="723900" y="628650"/>
                  </a:cubicBezTo>
                  <a:lnTo>
                    <a:pt x="38100" y="628650"/>
                  </a:lnTo>
                  <a:cubicBezTo>
                    <a:pt x="27579" y="628650"/>
                    <a:pt x="19050" y="620121"/>
                    <a:pt x="19050" y="609600"/>
                  </a:cubicBezTo>
                  <a:lnTo>
                    <a:pt x="19050" y="152400"/>
                  </a:lnTo>
                  <a:cubicBezTo>
                    <a:pt x="19050" y="141879"/>
                    <a:pt x="27579" y="133350"/>
                    <a:pt x="38100" y="133350"/>
                  </a:cubicBezTo>
                  <a:lnTo>
                    <a:pt x="314325" y="133350"/>
                  </a:lnTo>
                  <a:lnTo>
                    <a:pt x="314325" y="142875"/>
                  </a:lnTo>
                  <a:cubicBezTo>
                    <a:pt x="314325" y="163917"/>
                    <a:pt x="331383" y="180975"/>
                    <a:pt x="352425" y="180975"/>
                  </a:cubicBezTo>
                  <a:lnTo>
                    <a:pt x="409575" y="180975"/>
                  </a:lnTo>
                  <a:cubicBezTo>
                    <a:pt x="430617" y="180975"/>
                    <a:pt x="447675" y="163917"/>
                    <a:pt x="447675" y="142875"/>
                  </a:cubicBezTo>
                  <a:lnTo>
                    <a:pt x="447675" y="133350"/>
                  </a:lnTo>
                  <a:lnTo>
                    <a:pt x="723900" y="133350"/>
                  </a:lnTo>
                  <a:cubicBezTo>
                    <a:pt x="734421" y="133350"/>
                    <a:pt x="742950" y="141879"/>
                    <a:pt x="742950" y="152400"/>
                  </a:cubicBezTo>
                  <a:close/>
                </a:path>
              </a:pathLst>
            </a:custGeom>
            <a:solidFill>
              <a:schemeClr val="bg1"/>
            </a:solidFill>
            <a:ln w="9525" cap="flat">
              <a:noFill/>
              <a:prstDash val="solid"/>
              <a:miter/>
            </a:ln>
          </p:spPr>
          <p:txBody>
            <a:bodyPr rtlCol="0" anchor="ctr"/>
            <a:lstStyle/>
            <a:p>
              <a:endParaRPr lang="en-GB"/>
            </a:p>
          </p:txBody>
        </p:sp>
      </p:grpSp>
      <p:grpSp>
        <p:nvGrpSpPr>
          <p:cNvPr id="31" name="Group 30">
            <a:extLst>
              <a:ext uri="{FF2B5EF4-FFF2-40B4-BE49-F238E27FC236}">
                <a16:creationId xmlns:a16="http://schemas.microsoft.com/office/drawing/2014/main" id="{9ED87E65-0EB9-8DAF-B73C-0B72BB4849C0}"/>
              </a:ext>
            </a:extLst>
          </p:cNvPr>
          <p:cNvGrpSpPr/>
          <p:nvPr userDrawn="1"/>
        </p:nvGrpSpPr>
        <p:grpSpPr>
          <a:xfrm>
            <a:off x="2060999" y="1901510"/>
            <a:ext cx="609600" cy="647700"/>
            <a:chOff x="2952161" y="2056943"/>
            <a:chExt cx="609600" cy="647700"/>
          </a:xfrm>
        </p:grpSpPr>
        <p:sp>
          <p:nvSpPr>
            <p:cNvPr id="29" name="Freeform: Shape 28">
              <a:extLst>
                <a:ext uri="{FF2B5EF4-FFF2-40B4-BE49-F238E27FC236}">
                  <a16:creationId xmlns:a16="http://schemas.microsoft.com/office/drawing/2014/main" id="{234A75B6-9689-FEF6-22D5-AFDDE9FD6E05}"/>
                </a:ext>
              </a:extLst>
            </p:cNvPr>
            <p:cNvSpPr/>
            <p:nvPr/>
          </p:nvSpPr>
          <p:spPr>
            <a:xfrm>
              <a:off x="3104561" y="2056943"/>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solidFill>
              <a:schemeClr val="bg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F8F6B99-B650-349B-F98A-BF62BAD98D16}"/>
                </a:ext>
              </a:extLst>
            </p:cNvPr>
            <p:cNvSpPr/>
            <p:nvPr/>
          </p:nvSpPr>
          <p:spPr>
            <a:xfrm>
              <a:off x="2952161" y="2399843"/>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solidFill>
              <a:schemeClr val="bg1"/>
            </a:solidFill>
            <a:ln w="9525" cap="flat">
              <a:noFill/>
              <a:prstDash val="solid"/>
              <a:miter/>
            </a:ln>
          </p:spPr>
          <p:txBody>
            <a:bodyPr rtlCol="0" anchor="ctr"/>
            <a:lstStyle/>
            <a:p>
              <a:endParaRPr lang="en-GB"/>
            </a:p>
          </p:txBody>
        </p:sp>
      </p:grpSp>
      <p:sp>
        <p:nvSpPr>
          <p:cNvPr id="32" name="Text Placeholder 14">
            <a:extLst>
              <a:ext uri="{FF2B5EF4-FFF2-40B4-BE49-F238E27FC236}">
                <a16:creationId xmlns:a16="http://schemas.microsoft.com/office/drawing/2014/main" id="{8F81D350-FBC4-AF2A-902A-A50AF6DDF0FC}"/>
              </a:ext>
            </a:extLst>
          </p:cNvPr>
          <p:cNvSpPr>
            <a:spLocks noGrp="1"/>
          </p:cNvSpPr>
          <p:nvPr>
            <p:ph type="body" sz="quarter" idx="13" hasCustomPrompt="1"/>
          </p:nvPr>
        </p:nvSpPr>
        <p:spPr>
          <a:xfrm>
            <a:off x="2908409" y="4992400"/>
            <a:ext cx="7513272" cy="914743"/>
          </a:xfrm>
          <a:prstGeom prst="rect">
            <a:avLst/>
          </a:prstGeom>
          <a:noFill/>
        </p:spPr>
        <p:txBody>
          <a:bodyPr lIns="108000" tIns="108000" rIns="108000" bIns="108000" anchor="ctr" anchorCtr="0"/>
          <a:lstStyle>
            <a:lvl1pPr>
              <a:defRPr lang="en-GB" sz="2400" b="0" dirty="0">
                <a:solidFill>
                  <a:schemeClr val="bg1"/>
                </a:solidFill>
              </a:defRPr>
            </a:lvl1pPr>
          </a:lstStyle>
          <a:p>
            <a:pPr marL="0" lvl="0" indent="0">
              <a:buNone/>
            </a:pPr>
            <a:r>
              <a:rPr lang="en-US"/>
              <a:t>LinkedIn</a:t>
            </a:r>
            <a:endParaRPr lang="en-GB"/>
          </a:p>
        </p:txBody>
      </p:sp>
      <p:pic>
        <p:nvPicPr>
          <p:cNvPr id="34" name="Graphic 33">
            <a:extLst>
              <a:ext uri="{FF2B5EF4-FFF2-40B4-BE49-F238E27FC236}">
                <a16:creationId xmlns:a16="http://schemas.microsoft.com/office/drawing/2014/main" id="{EB87F475-6DE2-4B93-7805-9CF5E8112B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6563" y="5118247"/>
            <a:ext cx="767631" cy="648000"/>
          </a:xfrm>
          <a:prstGeom prst="rect">
            <a:avLst/>
          </a:prstGeom>
        </p:spPr>
      </p:pic>
      <p:pic>
        <p:nvPicPr>
          <p:cNvPr id="4" name="Picture 2">
            <a:extLst>
              <a:ext uri="{FF2B5EF4-FFF2-40B4-BE49-F238E27FC236}">
                <a16:creationId xmlns:a16="http://schemas.microsoft.com/office/drawing/2014/main" id="{4BA79B85-C2C5-382A-C533-7EF193D31C5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009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5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fade">
                                      <p:cBhvr>
                                        <p:cTn id="33" dur="1000"/>
                                        <p:tgtEl>
                                          <p:spTgt spid="32">
                                            <p:txEl>
                                              <p:pRg st="0" end="0"/>
                                            </p:txEl>
                                          </p:spTgt>
                                        </p:tgtEl>
                                      </p:cBhvr>
                                    </p:animEffect>
                                  </p:childTnLst>
                                </p:cTn>
                              </p:par>
                              <p:par>
                                <p:cTn id="34" presetID="10" presetClass="entr" presetSubtype="0" fill="hold" nodeType="withEffect">
                                  <p:stCondLst>
                                    <p:cond delay="25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8" grpId="0" animBg="1"/>
      <p:bldP spid="19"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32" grpId="0" build="p">
        <p:tmplLst>
          <p:tmpl lvl="1">
            <p:tnLst>
              <p:par>
                <p:cTn presetID="10" presetClass="entr" presetSubtype="0" fill="hold" nodeType="click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ollow us">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6CDBDE3-64A0-99F1-94DA-2C4BF6DD0554}"/>
              </a:ext>
            </a:extLst>
          </p:cNvPr>
          <p:cNvPicPr>
            <a:picLocks noChangeAspect="1"/>
          </p:cNvPicPr>
          <p:nvPr userDrawn="1"/>
        </p:nvPicPr>
        <p:blipFill rotWithShape="1">
          <a:blip r:embed="rId2">
            <a:alphaModFix/>
            <a:duotone>
              <a:prstClr val="black"/>
              <a:schemeClr val="accent1">
                <a:tint val="45000"/>
                <a:satMod val="400000"/>
              </a:schemeClr>
            </a:duotone>
            <a:extLst>
              <a:ext uri="{28A0092B-C50C-407E-A947-70E740481C1C}">
                <a14:useLocalDpi xmlns:a14="http://schemas.microsoft.com/office/drawing/2010/main" val="0"/>
              </a:ext>
            </a:extLst>
          </a:blip>
          <a:srcRect l="7053" t="11791" r="6639" b="10689"/>
          <a:stretch/>
        </p:blipFill>
        <p:spPr>
          <a:xfrm>
            <a:off x="4415522" y="137154"/>
            <a:ext cx="3360956" cy="3018777"/>
          </a:xfrm>
          <a:prstGeom prst="rect">
            <a:avLst/>
          </a:prstGeom>
        </p:spPr>
      </p:pic>
      <p:sp>
        <p:nvSpPr>
          <p:cNvPr id="6" name="TextBox 5">
            <a:extLst>
              <a:ext uri="{FF2B5EF4-FFF2-40B4-BE49-F238E27FC236}">
                <a16:creationId xmlns:a16="http://schemas.microsoft.com/office/drawing/2014/main" id="{8853CF34-ABCC-DAB8-A2B1-316A47EB6EA3}"/>
              </a:ext>
            </a:extLst>
          </p:cNvPr>
          <p:cNvSpPr txBox="1"/>
          <p:nvPr userDrawn="1"/>
        </p:nvSpPr>
        <p:spPr>
          <a:xfrm>
            <a:off x="4381500" y="3350603"/>
            <a:ext cx="3429000" cy="447795"/>
          </a:xfrm>
          <a:prstGeom prst="rect">
            <a:avLst/>
          </a:prstGeom>
          <a:noFill/>
        </p:spPr>
        <p:txBody>
          <a:bodyPr wrap="square" lIns="144000" tIns="144000" rIns="144000" bIns="144000" numCol="1" spcCol="360000" rtlCol="0" anchor="ctr" anchorCtr="0">
            <a:noAutofit/>
          </a:bodyPr>
          <a:lstStyle/>
          <a:p>
            <a:pPr algn="ctr">
              <a:spcAft>
                <a:spcPts val="1200"/>
              </a:spcAft>
            </a:pPr>
            <a:r>
              <a:rPr lang="en-GB" b="1" i="0">
                <a:solidFill>
                  <a:schemeClr val="tx1"/>
                </a:solidFill>
                <a:effectLst/>
                <a:latin typeface="Open Sans" panose="020B0606030504020204" pitchFamily="34" charset="0"/>
              </a:rPr>
              <a:t>Follow us</a:t>
            </a:r>
            <a:endParaRPr lang="en-GB" b="0" i="0">
              <a:solidFill>
                <a:schemeClr val="tx1"/>
              </a:solidFill>
              <a:effectLst/>
              <a:latin typeface="Open Sans" panose="020B0606030504020204" pitchFamily="34" charset="0"/>
            </a:endParaRPr>
          </a:p>
        </p:txBody>
      </p:sp>
      <p:sp>
        <p:nvSpPr>
          <p:cNvPr id="13" name="TextBox 12">
            <a:extLst>
              <a:ext uri="{FF2B5EF4-FFF2-40B4-BE49-F238E27FC236}">
                <a16:creationId xmlns:a16="http://schemas.microsoft.com/office/drawing/2014/main" id="{CAD79AE1-7252-4FBC-420D-3BB502F07FDC}"/>
              </a:ext>
            </a:extLst>
          </p:cNvPr>
          <p:cNvSpPr txBox="1"/>
          <p:nvPr userDrawn="1"/>
        </p:nvSpPr>
        <p:spPr>
          <a:xfrm>
            <a:off x="3040817" y="4088143"/>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4" name="TextBox 13">
            <a:extLst>
              <a:ext uri="{FF2B5EF4-FFF2-40B4-BE49-F238E27FC236}">
                <a16:creationId xmlns:a16="http://schemas.microsoft.com/office/drawing/2014/main" id="{7E695624-539B-846D-BCBE-A330B93C4871}"/>
              </a:ext>
            </a:extLst>
          </p:cNvPr>
          <p:cNvSpPr txBox="1"/>
          <p:nvPr userDrawn="1"/>
        </p:nvSpPr>
        <p:spPr>
          <a:xfrm>
            <a:off x="2018563" y="4859120"/>
            <a:ext cx="3254063"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Facebook.com/</a:t>
            </a:r>
            <a:r>
              <a:rPr lang="en-GB" sz="1200" b="1" i="0" err="1">
                <a:solidFill>
                  <a:schemeClr val="tx1"/>
                </a:solidFill>
                <a:effectLst/>
                <a:latin typeface="Open Sans" panose="020B0606030504020204" pitchFamily="34" charset="0"/>
              </a:rPr>
              <a:t>barkinganddagenham</a:t>
            </a:r>
            <a:endParaRPr lang="en-GB" sz="1200" b="1" i="0">
              <a:solidFill>
                <a:schemeClr val="tx1"/>
              </a:solidFill>
              <a:effectLst/>
              <a:latin typeface="Open Sans" panose="020B0606030504020204" pitchFamily="34" charset="0"/>
            </a:endParaRPr>
          </a:p>
        </p:txBody>
      </p:sp>
      <p:sp>
        <p:nvSpPr>
          <p:cNvPr id="15" name="TextBox 14">
            <a:extLst>
              <a:ext uri="{FF2B5EF4-FFF2-40B4-BE49-F238E27FC236}">
                <a16:creationId xmlns:a16="http://schemas.microsoft.com/office/drawing/2014/main" id="{DDED3F25-997F-2C98-510A-98F0CD29F1A3}"/>
              </a:ext>
            </a:extLst>
          </p:cNvPr>
          <p:cNvSpPr txBox="1"/>
          <p:nvPr userDrawn="1"/>
        </p:nvSpPr>
        <p:spPr>
          <a:xfrm>
            <a:off x="3040817" y="5685462"/>
            <a:ext cx="2231809" cy="447795"/>
          </a:xfrm>
          <a:prstGeom prst="rect">
            <a:avLst/>
          </a:prstGeom>
          <a:noFill/>
        </p:spPr>
        <p:txBody>
          <a:bodyPr wrap="square" lIns="144000" tIns="144000" rIns="144000" bIns="144000" numCol="1" spcCol="360000" rtlCol="0">
            <a:noAutofit/>
          </a:bodyPr>
          <a:lstStyle/>
          <a:p>
            <a:pPr algn="r">
              <a:spcAft>
                <a:spcPts val="1200"/>
              </a:spcAft>
            </a:pPr>
            <a:r>
              <a:rPr lang="en-GB" sz="1200" b="1" i="0">
                <a:solidFill>
                  <a:schemeClr val="tx1"/>
                </a:solidFill>
                <a:effectLst/>
                <a:latin typeface="Open Sans" panose="020B0606030504020204" pitchFamily="34" charset="0"/>
              </a:rPr>
              <a:t>@lbbdcouncil</a:t>
            </a:r>
          </a:p>
        </p:txBody>
      </p:sp>
      <p:sp>
        <p:nvSpPr>
          <p:cNvPr id="16" name="TextBox 15">
            <a:extLst>
              <a:ext uri="{FF2B5EF4-FFF2-40B4-BE49-F238E27FC236}">
                <a16:creationId xmlns:a16="http://schemas.microsoft.com/office/drawing/2014/main" id="{9E56BF02-D499-0B4A-1300-1AEA90880F49}"/>
              </a:ext>
            </a:extLst>
          </p:cNvPr>
          <p:cNvSpPr txBox="1"/>
          <p:nvPr userDrawn="1"/>
        </p:nvSpPr>
        <p:spPr>
          <a:xfrm>
            <a:off x="6937247" y="4025438"/>
            <a:ext cx="2393068"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7" name="TextBox 16">
            <a:extLst>
              <a:ext uri="{FF2B5EF4-FFF2-40B4-BE49-F238E27FC236}">
                <a16:creationId xmlns:a16="http://schemas.microsoft.com/office/drawing/2014/main" id="{319F40ED-4F12-F4BD-D05B-7A69803636F9}"/>
              </a:ext>
            </a:extLst>
          </p:cNvPr>
          <p:cNvSpPr txBox="1"/>
          <p:nvPr userDrawn="1"/>
        </p:nvSpPr>
        <p:spPr>
          <a:xfrm>
            <a:off x="6937247" y="4836375"/>
            <a:ext cx="2488762"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@LBBarkingandDagenham</a:t>
            </a:r>
          </a:p>
        </p:txBody>
      </p:sp>
      <p:sp>
        <p:nvSpPr>
          <p:cNvPr id="18" name="TextBox 17">
            <a:extLst>
              <a:ext uri="{FF2B5EF4-FFF2-40B4-BE49-F238E27FC236}">
                <a16:creationId xmlns:a16="http://schemas.microsoft.com/office/drawing/2014/main" id="{98C39662-B388-E6A3-7159-8739180BB923}"/>
              </a:ext>
            </a:extLst>
          </p:cNvPr>
          <p:cNvSpPr txBox="1"/>
          <p:nvPr userDrawn="1"/>
        </p:nvSpPr>
        <p:spPr>
          <a:xfrm>
            <a:off x="6937247" y="5647312"/>
            <a:ext cx="2231809" cy="447795"/>
          </a:xfrm>
          <a:prstGeom prst="rect">
            <a:avLst/>
          </a:prstGeom>
          <a:noFill/>
        </p:spPr>
        <p:txBody>
          <a:bodyPr wrap="square" lIns="144000" tIns="144000" rIns="144000" bIns="144000" numCol="1" spcCol="360000" rtlCol="0">
            <a:noAutofit/>
          </a:bodyPr>
          <a:lstStyle/>
          <a:p>
            <a:pPr>
              <a:spcAft>
                <a:spcPts val="1200"/>
              </a:spcAft>
            </a:pPr>
            <a:r>
              <a:rPr lang="en-GB" sz="1200" b="1" i="0">
                <a:solidFill>
                  <a:schemeClr val="tx1"/>
                </a:solidFill>
                <a:effectLst/>
                <a:latin typeface="Open Sans" panose="020B0606030504020204" pitchFamily="34" charset="0"/>
              </a:rPr>
              <a:t>www.lbb</a:t>
            </a:r>
            <a:r>
              <a:rPr lang="en-GB" sz="1200" b="1">
                <a:solidFill>
                  <a:schemeClr val="tx1"/>
                </a:solidFill>
                <a:latin typeface="Open Sans" panose="020B0606030504020204" pitchFamily="34" charset="0"/>
              </a:rPr>
              <a:t>d.gov.uk</a:t>
            </a:r>
            <a:endParaRPr lang="en-GB" sz="1200" b="1" i="0">
              <a:solidFill>
                <a:schemeClr val="tx1"/>
              </a:solidFill>
              <a:effectLst/>
              <a:latin typeface="Open Sans" panose="020B0606030504020204" pitchFamily="34" charset="0"/>
            </a:endParaRPr>
          </a:p>
        </p:txBody>
      </p:sp>
      <p:pic>
        <p:nvPicPr>
          <p:cNvPr id="21" name="Graphic 20" descr="Browser window with solid fill">
            <a:extLst>
              <a:ext uri="{FF2B5EF4-FFF2-40B4-BE49-F238E27FC236}">
                <a16:creationId xmlns:a16="http://schemas.microsoft.com/office/drawing/2014/main" id="{C5AFAFDD-73DB-9D07-0AFA-BAAFE4049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9376" y="5544153"/>
            <a:ext cx="720000" cy="720000"/>
          </a:xfrm>
          <a:prstGeom prst="rect">
            <a:avLst/>
          </a:prstGeom>
        </p:spPr>
      </p:pic>
      <p:pic>
        <p:nvPicPr>
          <p:cNvPr id="26" name="Graphic 25">
            <a:extLst>
              <a:ext uri="{FF2B5EF4-FFF2-40B4-BE49-F238E27FC236}">
                <a16:creationId xmlns:a16="http://schemas.microsoft.com/office/drawing/2014/main" id="{11179F43-B513-E882-BCA7-3E585E2FC0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79109" y="3515382"/>
            <a:ext cx="111288" cy="93944"/>
          </a:xfrm>
          <a:prstGeom prst="rect">
            <a:avLst/>
          </a:prstGeom>
        </p:spPr>
      </p:pic>
      <p:pic>
        <p:nvPicPr>
          <p:cNvPr id="8196" name="Picture 4" descr="Twitter - Free social media icons">
            <a:extLst>
              <a:ext uri="{FF2B5EF4-FFF2-40B4-BE49-F238E27FC236}">
                <a16:creationId xmlns:a16="http://schemas.microsoft.com/office/drawing/2014/main" id="{AEB07A30-BDAA-A80C-9346-9852413FB2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7262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acebook - Free social media icons">
            <a:extLst>
              <a:ext uri="{FF2B5EF4-FFF2-40B4-BE49-F238E27FC236}">
                <a16:creationId xmlns:a16="http://schemas.microsoft.com/office/drawing/2014/main" id="{F8BE54FF-C13E-E8D2-3377-17D8658C8A4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272626" y="470455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nstagram - Free social icons">
            <a:extLst>
              <a:ext uri="{FF2B5EF4-FFF2-40B4-BE49-F238E27FC236}">
                <a16:creationId xmlns:a16="http://schemas.microsoft.com/office/drawing/2014/main" id="{D3614814-3493-5F69-68BC-2F61B20D3B8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272626" y="551795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Youtube - Free social media icons">
            <a:extLst>
              <a:ext uri="{FF2B5EF4-FFF2-40B4-BE49-F238E27FC236}">
                <a16:creationId xmlns:a16="http://schemas.microsoft.com/office/drawing/2014/main" id="{1AFE906B-50C5-FAED-F775-EB7ACC8D7C4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199376" y="389147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Linkedin - Free social media icons">
            <a:extLst>
              <a:ext uri="{FF2B5EF4-FFF2-40B4-BE49-F238E27FC236}">
                <a16:creationId xmlns:a16="http://schemas.microsoft.com/office/drawing/2014/main" id="{1536C9B9-7853-EB7B-3978-7E7E3477B2B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199376" y="4700273"/>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8FB36C6A-B4C8-395F-7FF7-84CA77FEAE40}"/>
              </a:ext>
            </a:extLst>
          </p:cNvPr>
          <p:cNvSpPr/>
          <p:nvPr userDrawn="1"/>
        </p:nvSpPr>
        <p:spPr>
          <a:xfrm>
            <a:off x="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4F86047-E6A1-32ED-4497-01150407113B}"/>
              </a:ext>
            </a:extLst>
          </p:cNvPr>
          <p:cNvSpPr/>
          <p:nvPr userDrawn="1"/>
        </p:nvSpPr>
        <p:spPr>
          <a:xfrm>
            <a:off x="10109410" y="0"/>
            <a:ext cx="211587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523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hapter">
    <p:bg>
      <p:bgPr>
        <a:solidFill>
          <a:schemeClr val="accent1"/>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F207B38-C88F-2D4B-E6AD-8FB545B46F5C}"/>
              </a:ext>
            </a:extLst>
          </p:cNvPr>
          <p:cNvSpPr>
            <a:spLocks noGrp="1"/>
          </p:cNvSpPr>
          <p:nvPr>
            <p:ph type="body" sz="quarter" idx="10" hasCustomPrompt="1"/>
          </p:nvPr>
        </p:nvSpPr>
        <p:spPr>
          <a:xfrm>
            <a:off x="4722814" y="1128713"/>
            <a:ext cx="7032412" cy="4600575"/>
          </a:xfrm>
          <a:prstGeom prst="rect">
            <a:avLst/>
          </a:prstGeom>
        </p:spPr>
        <p:txBody>
          <a:bodyPr lIns="180000" tIns="180000" rIns="180000" bIns="180000" anchor="ctr" anchorCtr="0"/>
          <a:lstStyle>
            <a:lvl1pPr marL="0" indent="0">
              <a:buNone/>
              <a:defRPr sz="4400" b="1">
                <a:solidFill>
                  <a:schemeClr val="bg1"/>
                </a:solidFill>
              </a:defRPr>
            </a:lvl1pPr>
          </a:lstStyle>
          <a:p>
            <a:pPr lvl="0"/>
            <a:r>
              <a:rPr lang="en-US"/>
              <a:t>Chapter name</a:t>
            </a:r>
            <a:endParaRPr lang="en-GB"/>
          </a:p>
        </p:txBody>
      </p:sp>
      <p:cxnSp>
        <p:nvCxnSpPr>
          <p:cNvPr id="3" name="Straight Connector 2">
            <a:extLst>
              <a:ext uri="{FF2B5EF4-FFF2-40B4-BE49-F238E27FC236}">
                <a16:creationId xmlns:a16="http://schemas.microsoft.com/office/drawing/2014/main" id="{7938BA7F-D342-9B8C-F0CF-808127740246}"/>
              </a:ext>
            </a:extLst>
          </p:cNvPr>
          <p:cNvCxnSpPr>
            <a:cxnSpLocks/>
          </p:cNvCxnSpPr>
          <p:nvPr userDrawn="1"/>
        </p:nvCxnSpPr>
        <p:spPr>
          <a:xfrm>
            <a:off x="4524866" y="1058159"/>
            <a:ext cx="0" cy="474168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4">
            <a:extLst>
              <a:ext uri="{FF2B5EF4-FFF2-40B4-BE49-F238E27FC236}">
                <a16:creationId xmlns:a16="http://schemas.microsoft.com/office/drawing/2014/main" id="{01F35C6E-7FD8-48EF-615D-68DEA3340FDD}"/>
              </a:ext>
            </a:extLst>
          </p:cNvPr>
          <p:cNvSpPr>
            <a:spLocks noGrp="1"/>
          </p:cNvSpPr>
          <p:nvPr>
            <p:ph type="body" sz="quarter" idx="11" hasCustomPrompt="1"/>
          </p:nvPr>
        </p:nvSpPr>
        <p:spPr>
          <a:xfrm>
            <a:off x="350348" y="1128712"/>
            <a:ext cx="3976570" cy="4600575"/>
          </a:xfrm>
          <a:prstGeom prst="rect">
            <a:avLst/>
          </a:prstGeom>
        </p:spPr>
        <p:txBody>
          <a:bodyPr lIns="180000" tIns="180000" rIns="180000" bIns="180000" anchor="ctr" anchorCtr="0"/>
          <a:lstStyle>
            <a:lvl1pPr marL="0" indent="0" algn="r">
              <a:buNone/>
              <a:defRPr sz="4400" b="1">
                <a:solidFill>
                  <a:schemeClr val="bg1"/>
                </a:solidFill>
              </a:defRPr>
            </a:lvl1pPr>
          </a:lstStyle>
          <a:p>
            <a:pPr lvl="0"/>
            <a:r>
              <a:rPr lang="en-US"/>
              <a:t>Chapter number</a:t>
            </a:r>
            <a:endParaRPr lang="en-GB"/>
          </a:p>
        </p:txBody>
      </p:sp>
      <p:pic>
        <p:nvPicPr>
          <p:cNvPr id="2" name="Picture 2">
            <a:extLst>
              <a:ext uri="{FF2B5EF4-FFF2-40B4-BE49-F238E27FC236}">
                <a16:creationId xmlns:a16="http://schemas.microsoft.com/office/drawing/2014/main" id="{942BD04D-70A1-7F78-BD91-CCC9FA99A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4686" y="-106325"/>
            <a:ext cx="1866666" cy="9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25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66C8-47C3-1FBC-5264-DBC9B2897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52F55D-5FE9-0759-208E-18C2476A1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3D726C-F0A7-CFE6-50F3-AE3F7FC6E9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1D449-D2B3-4B9E-BA1E-E88EC768F63D}" type="datetimeFigureOut">
              <a:rPr lang="en-GB" smtClean="0"/>
              <a:t>28/09/23</a:t>
            </a:fld>
            <a:endParaRPr lang="en-GB"/>
          </a:p>
        </p:txBody>
      </p:sp>
      <p:sp>
        <p:nvSpPr>
          <p:cNvPr id="5" name="Footer Placeholder 4">
            <a:extLst>
              <a:ext uri="{FF2B5EF4-FFF2-40B4-BE49-F238E27FC236}">
                <a16:creationId xmlns:a16="http://schemas.microsoft.com/office/drawing/2014/main" id="{C0947702-D4DD-5623-7290-F3D50E034D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643226-9DAF-63DE-34D6-3876D7AE9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20CAD-DF51-4217-8247-991C6EC71CE6}" type="slidenum">
              <a:rPr lang="en-GB" smtClean="0"/>
              <a:t>‹#›</a:t>
            </a:fld>
            <a:endParaRPr lang="en-GB"/>
          </a:p>
        </p:txBody>
      </p:sp>
    </p:spTree>
    <p:extLst>
      <p:ext uri="{BB962C8B-B14F-4D97-AF65-F5344CB8AC3E}">
        <p14:creationId xmlns:p14="http://schemas.microsoft.com/office/powerpoint/2010/main" val="21226375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695" r:id="rId9"/>
    <p:sldLayoutId id="2147483696" r:id="rId10"/>
    <p:sldLayoutId id="2147483666" r:id="rId11"/>
    <p:sldLayoutId id="2147483665" r:id="rId12"/>
    <p:sldLayoutId id="2147483663" r:id="rId13"/>
    <p:sldLayoutId id="21474837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londontradingstandards.org.uk/responsible-retailer-agreement-on-knife-sale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D187AC-599C-ADCE-49C8-9FD81D2D9C15}"/>
              </a:ext>
            </a:extLst>
          </p:cNvPr>
          <p:cNvSpPr>
            <a:spLocks noGrp="1"/>
          </p:cNvSpPr>
          <p:nvPr>
            <p:ph type="body" sz="quarter" idx="10"/>
          </p:nvPr>
        </p:nvSpPr>
        <p:spPr>
          <a:xfrm>
            <a:off x="4722814" y="2236906"/>
            <a:ext cx="7032412" cy="2735786"/>
          </a:xfrm>
        </p:spPr>
        <p:txBody>
          <a:bodyPr>
            <a:normAutofit fontScale="92500" lnSpcReduction="10000"/>
          </a:bodyPr>
          <a:lstStyle/>
          <a:p>
            <a:r>
              <a:rPr lang="en-GB" dirty="0"/>
              <a:t>Enforcement, Regulatory Services and Community Safety </a:t>
            </a:r>
          </a:p>
          <a:p>
            <a:r>
              <a:rPr lang="en-GB" dirty="0"/>
              <a:t>Knife Crime Overview</a:t>
            </a:r>
          </a:p>
        </p:txBody>
      </p:sp>
      <p:sp>
        <p:nvSpPr>
          <p:cNvPr id="2" name="Text Placeholder 4">
            <a:extLst>
              <a:ext uri="{FF2B5EF4-FFF2-40B4-BE49-F238E27FC236}">
                <a16:creationId xmlns:a16="http://schemas.microsoft.com/office/drawing/2014/main" id="{5ADAB608-E5AF-F30F-B238-2BA38AC4552D}"/>
              </a:ext>
            </a:extLst>
          </p:cNvPr>
          <p:cNvSpPr txBox="1">
            <a:spLocks/>
          </p:cNvSpPr>
          <p:nvPr/>
        </p:nvSpPr>
        <p:spPr>
          <a:xfrm>
            <a:off x="7380513" y="6354147"/>
            <a:ext cx="5141167" cy="584050"/>
          </a:xfrm>
          <a:prstGeom prst="rect">
            <a:avLst/>
          </a:prstGeom>
        </p:spPr>
        <p:txBody>
          <a:bodyPr vert="horz" lIns="180000" tIns="180000" rIns="180000" bIns="1800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white"/>
                </a:solidFill>
                <a:effectLst/>
                <a:uLnTx/>
                <a:uFillTx/>
                <a:latin typeface="Segoe UI"/>
                <a:ea typeface="+mn-ea"/>
                <a:cs typeface="+mn-cs"/>
              </a:rPr>
              <a:t>Julia Kanji-Head of Regulatory Services</a:t>
            </a:r>
          </a:p>
        </p:txBody>
      </p:sp>
      <p:sp>
        <p:nvSpPr>
          <p:cNvPr id="4" name="TextBox 3">
            <a:extLst>
              <a:ext uri="{FF2B5EF4-FFF2-40B4-BE49-F238E27FC236}">
                <a16:creationId xmlns:a16="http://schemas.microsoft.com/office/drawing/2014/main" id="{05DBFBB8-2608-AAA5-A3C6-62B6866C5146}"/>
              </a:ext>
            </a:extLst>
          </p:cNvPr>
          <p:cNvSpPr txBox="1"/>
          <p:nvPr/>
        </p:nvSpPr>
        <p:spPr>
          <a:xfrm>
            <a:off x="3304761" y="3284090"/>
            <a:ext cx="6609520" cy="369332"/>
          </a:xfrm>
          <a:prstGeom prst="rect">
            <a:avLst/>
          </a:prstGeom>
          <a:noFill/>
        </p:spPr>
        <p:txBody>
          <a:bodyPr wrap="square">
            <a:spAutoFit/>
          </a:bodyPr>
          <a:lstStyle/>
          <a:p>
            <a:r>
              <a:rPr lang="en-GB"/>
              <a:t> </a:t>
            </a:r>
          </a:p>
        </p:txBody>
      </p:sp>
      <p:pic>
        <p:nvPicPr>
          <p:cNvPr id="6" name="Picture 5">
            <a:extLst>
              <a:ext uri="{FF2B5EF4-FFF2-40B4-BE49-F238E27FC236}">
                <a16:creationId xmlns:a16="http://schemas.microsoft.com/office/drawing/2014/main" id="{F7ED910D-4053-3E6B-DFA0-CBEA4F7D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 y="5207511"/>
            <a:ext cx="3786666" cy="976119"/>
          </a:xfrm>
          <a:prstGeom prst="rect">
            <a:avLst/>
          </a:prstGeom>
          <a:ln>
            <a:solidFill>
              <a:schemeClr val="accent1"/>
            </a:solidFill>
          </a:ln>
        </p:spPr>
      </p:pic>
    </p:spTree>
    <p:extLst>
      <p:ext uri="{BB962C8B-B14F-4D97-AF65-F5344CB8AC3E}">
        <p14:creationId xmlns:p14="http://schemas.microsoft.com/office/powerpoint/2010/main" val="188762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6510" y="498764"/>
            <a:ext cx="7204364" cy="523220"/>
          </a:xfrm>
          <a:prstGeom prst="rect">
            <a:avLst/>
          </a:prstGeom>
          <a:noFill/>
        </p:spPr>
        <p:txBody>
          <a:bodyPr wrap="square" rtlCol="0">
            <a:spAutoFit/>
          </a:bodyPr>
          <a:lstStyle/>
          <a:p>
            <a:r>
              <a:rPr lang="en-GB" sz="2800" b="1" u="sng" dirty="0"/>
              <a:t>Stop and Search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67" y="171057"/>
            <a:ext cx="3333224" cy="859231"/>
          </a:xfrm>
          <a:prstGeom prst="rect">
            <a:avLst/>
          </a:prstGeom>
        </p:spPr>
      </p:pic>
      <p:pic>
        <p:nvPicPr>
          <p:cNvPr id="3" name="Picture 2"/>
          <p:cNvPicPr>
            <a:picLocks noChangeAspect="1"/>
          </p:cNvPicPr>
          <p:nvPr/>
        </p:nvPicPr>
        <p:blipFill rotWithShape="1">
          <a:blip r:embed="rId4"/>
          <a:srcRect l="79132" t="18647" r="14694" b="76561"/>
          <a:stretch/>
        </p:blipFill>
        <p:spPr>
          <a:xfrm>
            <a:off x="1399429" y="1828801"/>
            <a:ext cx="1129086" cy="492981"/>
          </a:xfrm>
          <a:prstGeom prst="rect">
            <a:avLst/>
          </a:prstGeom>
        </p:spPr>
      </p:pic>
      <p:pic>
        <p:nvPicPr>
          <p:cNvPr id="7" name="Picture 6"/>
          <p:cNvPicPr>
            <a:picLocks noChangeAspect="1"/>
          </p:cNvPicPr>
          <p:nvPr/>
        </p:nvPicPr>
        <p:blipFill rotWithShape="1">
          <a:blip r:embed="rId5"/>
          <a:srcRect t="2600"/>
          <a:stretch/>
        </p:blipFill>
        <p:spPr>
          <a:xfrm>
            <a:off x="368053" y="2321782"/>
            <a:ext cx="11296867" cy="3337178"/>
          </a:xfrm>
          <a:prstGeom prst="rect">
            <a:avLst/>
          </a:prstGeom>
        </p:spPr>
      </p:pic>
      <p:pic>
        <p:nvPicPr>
          <p:cNvPr id="8" name="Picture 7"/>
          <p:cNvPicPr>
            <a:picLocks noChangeAspect="1"/>
          </p:cNvPicPr>
          <p:nvPr/>
        </p:nvPicPr>
        <p:blipFill rotWithShape="1">
          <a:blip r:embed="rId6"/>
          <a:srcRect l="17580" t="35652" r="76247" b="56928"/>
          <a:stretch/>
        </p:blipFill>
        <p:spPr>
          <a:xfrm>
            <a:off x="9306471" y="741090"/>
            <a:ext cx="1451644" cy="981392"/>
          </a:xfrm>
          <a:prstGeom prst="rect">
            <a:avLst/>
          </a:prstGeom>
        </p:spPr>
      </p:pic>
      <p:sp>
        <p:nvSpPr>
          <p:cNvPr id="4" name="TextBox 3"/>
          <p:cNvSpPr txBox="1"/>
          <p:nvPr/>
        </p:nvSpPr>
        <p:spPr>
          <a:xfrm>
            <a:off x="9655277" y="2075291"/>
            <a:ext cx="2046842" cy="369332"/>
          </a:xfrm>
          <a:prstGeom prst="rect">
            <a:avLst/>
          </a:prstGeom>
          <a:noFill/>
        </p:spPr>
        <p:txBody>
          <a:bodyPr wrap="none" rtlCol="0">
            <a:spAutoFit/>
          </a:bodyPr>
          <a:lstStyle/>
          <a:p>
            <a:r>
              <a:rPr lang="en-GB" dirty="0"/>
              <a:t>Year Aug 22 – Jul 23</a:t>
            </a:r>
          </a:p>
        </p:txBody>
      </p:sp>
    </p:spTree>
    <p:extLst>
      <p:ext uri="{BB962C8B-B14F-4D97-AF65-F5344CB8AC3E}">
        <p14:creationId xmlns:p14="http://schemas.microsoft.com/office/powerpoint/2010/main" val="744587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6510" y="498764"/>
            <a:ext cx="7204364" cy="523220"/>
          </a:xfrm>
          <a:prstGeom prst="rect">
            <a:avLst/>
          </a:prstGeom>
          <a:noFill/>
        </p:spPr>
        <p:txBody>
          <a:bodyPr wrap="square" rtlCol="0">
            <a:spAutoFit/>
          </a:bodyPr>
          <a:lstStyle/>
          <a:p>
            <a:r>
              <a:rPr lang="en-GB" sz="2800" b="1" u="sng" dirty="0"/>
              <a:t>Stop and Search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67" y="171057"/>
            <a:ext cx="3333224" cy="859231"/>
          </a:xfrm>
          <a:prstGeom prst="rect">
            <a:avLst/>
          </a:prstGeom>
        </p:spPr>
      </p:pic>
      <p:pic>
        <p:nvPicPr>
          <p:cNvPr id="5" name="Picture 4"/>
          <p:cNvPicPr>
            <a:picLocks noChangeAspect="1"/>
          </p:cNvPicPr>
          <p:nvPr/>
        </p:nvPicPr>
        <p:blipFill rotWithShape="1">
          <a:blip r:embed="rId4"/>
          <a:srcRect l="21922" t="13353" r="50444" b="9028"/>
          <a:stretch/>
        </p:blipFill>
        <p:spPr>
          <a:xfrm>
            <a:off x="1097280" y="1343769"/>
            <a:ext cx="3093058" cy="4887029"/>
          </a:xfrm>
          <a:prstGeom prst="rect">
            <a:avLst/>
          </a:prstGeom>
        </p:spPr>
      </p:pic>
      <p:pic>
        <p:nvPicPr>
          <p:cNvPr id="7" name="Picture 6"/>
          <p:cNvPicPr>
            <a:picLocks noChangeAspect="1"/>
          </p:cNvPicPr>
          <p:nvPr/>
        </p:nvPicPr>
        <p:blipFill rotWithShape="1">
          <a:blip r:embed="rId5"/>
          <a:srcRect l="574" t="59322" r="63512" b="8678"/>
          <a:stretch/>
        </p:blipFill>
        <p:spPr>
          <a:xfrm>
            <a:off x="4052381" y="1687286"/>
            <a:ext cx="7970812" cy="3995057"/>
          </a:xfrm>
          <a:prstGeom prst="rect">
            <a:avLst/>
          </a:prstGeom>
        </p:spPr>
      </p:pic>
      <p:sp>
        <p:nvSpPr>
          <p:cNvPr id="8" name="TextBox 7"/>
          <p:cNvSpPr txBox="1"/>
          <p:nvPr/>
        </p:nvSpPr>
        <p:spPr>
          <a:xfrm>
            <a:off x="8986684" y="760374"/>
            <a:ext cx="2221057" cy="369332"/>
          </a:xfrm>
          <a:prstGeom prst="rect">
            <a:avLst/>
          </a:prstGeom>
          <a:noFill/>
        </p:spPr>
        <p:txBody>
          <a:bodyPr wrap="none" rtlCol="0">
            <a:spAutoFit/>
          </a:bodyPr>
          <a:lstStyle/>
          <a:p>
            <a:r>
              <a:rPr lang="en-GB" dirty="0"/>
              <a:t>Year Aug 22 – Jul 23</a:t>
            </a:r>
          </a:p>
        </p:txBody>
      </p:sp>
    </p:spTree>
    <p:extLst>
      <p:ext uri="{BB962C8B-B14F-4D97-AF65-F5344CB8AC3E}">
        <p14:creationId xmlns:p14="http://schemas.microsoft.com/office/powerpoint/2010/main" val="3376449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6510" y="498764"/>
            <a:ext cx="7204364" cy="523220"/>
          </a:xfrm>
          <a:prstGeom prst="rect">
            <a:avLst/>
          </a:prstGeom>
          <a:noFill/>
        </p:spPr>
        <p:txBody>
          <a:bodyPr wrap="square" rtlCol="0">
            <a:spAutoFit/>
          </a:bodyPr>
          <a:lstStyle/>
          <a:p>
            <a:r>
              <a:rPr lang="en-GB" sz="2800" b="1" u="sng" dirty="0"/>
              <a:t>Stop and search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67" y="171057"/>
            <a:ext cx="3333224" cy="859231"/>
          </a:xfrm>
          <a:prstGeom prst="rect">
            <a:avLst/>
          </a:prstGeom>
        </p:spPr>
      </p:pic>
      <p:pic>
        <p:nvPicPr>
          <p:cNvPr id="4" name="Picture 3"/>
          <p:cNvPicPr>
            <a:picLocks noChangeAspect="1"/>
          </p:cNvPicPr>
          <p:nvPr/>
        </p:nvPicPr>
        <p:blipFill rotWithShape="1">
          <a:blip r:embed="rId4"/>
          <a:srcRect l="49892" t="58576" r="18835" b="21060"/>
          <a:stretch/>
        </p:blipFill>
        <p:spPr>
          <a:xfrm>
            <a:off x="4175671" y="1910420"/>
            <a:ext cx="6256062" cy="2291465"/>
          </a:xfrm>
          <a:prstGeom prst="rect">
            <a:avLst/>
          </a:prstGeom>
        </p:spPr>
      </p:pic>
      <p:pic>
        <p:nvPicPr>
          <p:cNvPr id="3" name="Picture 2"/>
          <p:cNvPicPr>
            <a:picLocks noChangeAspect="1"/>
          </p:cNvPicPr>
          <p:nvPr/>
        </p:nvPicPr>
        <p:blipFill rotWithShape="1">
          <a:blip r:embed="rId5"/>
          <a:srcRect l="449" t="28115" r="67464" b="27362"/>
          <a:stretch/>
        </p:blipFill>
        <p:spPr>
          <a:xfrm>
            <a:off x="392344" y="1252061"/>
            <a:ext cx="3524913" cy="2862739"/>
          </a:xfrm>
          <a:prstGeom prst="rect">
            <a:avLst/>
          </a:prstGeom>
        </p:spPr>
      </p:pic>
      <p:pic>
        <p:nvPicPr>
          <p:cNvPr id="5" name="Picture 4"/>
          <p:cNvPicPr>
            <a:picLocks noChangeAspect="1"/>
          </p:cNvPicPr>
          <p:nvPr/>
        </p:nvPicPr>
        <p:blipFill rotWithShape="1">
          <a:blip r:embed="rId6"/>
          <a:srcRect l="70870" t="14425" r="8260" b="42772"/>
          <a:stretch/>
        </p:blipFill>
        <p:spPr>
          <a:xfrm>
            <a:off x="9398100" y="1030288"/>
            <a:ext cx="2584094" cy="2981228"/>
          </a:xfrm>
          <a:prstGeom prst="rect">
            <a:avLst/>
          </a:prstGeom>
        </p:spPr>
      </p:pic>
      <p:sp>
        <p:nvSpPr>
          <p:cNvPr id="7" name="Rectangle 6"/>
          <p:cNvSpPr/>
          <p:nvPr/>
        </p:nvSpPr>
        <p:spPr>
          <a:xfrm>
            <a:off x="7893277" y="575708"/>
            <a:ext cx="2046842" cy="369332"/>
          </a:xfrm>
          <a:prstGeom prst="rect">
            <a:avLst/>
          </a:prstGeom>
        </p:spPr>
        <p:txBody>
          <a:bodyPr wrap="none">
            <a:spAutoFit/>
          </a:bodyPr>
          <a:lstStyle/>
          <a:p>
            <a:r>
              <a:rPr lang="en-GB" dirty="0"/>
              <a:t>Year Aug 22 – Jul 23</a:t>
            </a:r>
          </a:p>
        </p:txBody>
      </p:sp>
      <p:pic>
        <p:nvPicPr>
          <p:cNvPr id="8" name="Picture 7"/>
          <p:cNvPicPr>
            <a:picLocks noChangeAspect="1"/>
          </p:cNvPicPr>
          <p:nvPr/>
        </p:nvPicPr>
        <p:blipFill rotWithShape="1">
          <a:blip r:embed="rId4"/>
          <a:srcRect l="68029" t="76676" r="4332" b="7566"/>
          <a:stretch/>
        </p:blipFill>
        <p:spPr>
          <a:xfrm>
            <a:off x="3580632" y="4526432"/>
            <a:ext cx="6135213" cy="2094807"/>
          </a:xfrm>
          <a:prstGeom prst="rect">
            <a:avLst/>
          </a:prstGeom>
        </p:spPr>
      </p:pic>
    </p:spTree>
    <p:extLst>
      <p:ext uri="{BB962C8B-B14F-4D97-AF65-F5344CB8AC3E}">
        <p14:creationId xmlns:p14="http://schemas.microsoft.com/office/powerpoint/2010/main" val="1824514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0.wp.com/www.eastlondonlines.co.uk/ell_wp/wp-content/uploads/2018/12/met-operation-sceptre-760.jpg?resize=760%2C3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642" y="171057"/>
            <a:ext cx="2545756" cy="13365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3556" y="409486"/>
            <a:ext cx="5276924" cy="523220"/>
          </a:xfrm>
          <a:prstGeom prst="rect">
            <a:avLst/>
          </a:prstGeom>
          <a:noFill/>
        </p:spPr>
        <p:txBody>
          <a:bodyPr wrap="square" rtlCol="0">
            <a:spAutoFit/>
          </a:bodyPr>
          <a:lstStyle/>
          <a:p>
            <a:r>
              <a:rPr lang="en-GB" sz="2800" b="1" u="sng" dirty="0"/>
              <a:t>Enforcement and Engagement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67" y="171057"/>
            <a:ext cx="3333224" cy="859231"/>
          </a:xfrm>
          <a:prstGeom prst="rect">
            <a:avLst/>
          </a:prstGeom>
        </p:spPr>
      </p:pic>
      <p:sp>
        <p:nvSpPr>
          <p:cNvPr id="3" name="TextBox 2"/>
          <p:cNvSpPr txBox="1"/>
          <p:nvPr/>
        </p:nvSpPr>
        <p:spPr>
          <a:xfrm>
            <a:off x="304800" y="1586915"/>
            <a:ext cx="11484077" cy="5170646"/>
          </a:xfrm>
          <a:prstGeom prst="rect">
            <a:avLst/>
          </a:prstGeom>
          <a:noFill/>
        </p:spPr>
        <p:txBody>
          <a:bodyPr wrap="square" rtlCol="0">
            <a:spAutoFit/>
          </a:bodyPr>
          <a:lstStyle/>
          <a:p>
            <a:r>
              <a:rPr lang="en-GB" sz="1450" dirty="0"/>
              <a:t>Review of tasking and coordination process with LA and partners-Fortnightly tasking and finish group with shared values and increased accountability. </a:t>
            </a:r>
          </a:p>
          <a:p>
            <a:endParaRPr lang="en-GB" sz="1450" dirty="0"/>
          </a:p>
          <a:p>
            <a:r>
              <a:rPr lang="en-GB" sz="1450" dirty="0"/>
              <a:t>Effective governance of stop and search through the CMG with 70% attendance. We have increased the membership to 7 which is more representative of the community in the borough as well as BWV viewings to increase greater accountability of the use of this tactic. </a:t>
            </a:r>
          </a:p>
          <a:p>
            <a:endParaRPr lang="en-GB" sz="1450" dirty="0"/>
          </a:p>
          <a:p>
            <a:r>
              <a:rPr lang="en-GB" sz="1450" dirty="0"/>
              <a:t>An officer from the safer schools team offers a one day workshop centred around knife crime. This is a full day</a:t>
            </a:r>
          </a:p>
          <a:p>
            <a:r>
              <a:rPr lang="en-GB" sz="1450" dirty="0"/>
              <a:t>input and works in partnership with a charity and the London Ambulance Service who will also have an input on the day. </a:t>
            </a:r>
          </a:p>
          <a:p>
            <a:endParaRPr lang="en-GB" sz="1450" dirty="0"/>
          </a:p>
          <a:p>
            <a:r>
              <a:rPr lang="en-GB" sz="1450" dirty="0"/>
              <a:t>This workshop is designed for secondary school pupils, and is offered free to the schools to take up however </a:t>
            </a:r>
          </a:p>
          <a:p>
            <a:r>
              <a:rPr lang="en-GB" sz="1450" dirty="0"/>
              <a:t>this is subject to the interest of the school. This workshop is designed to educate students around the topics which arise from carrying a knife and using a knife.</a:t>
            </a:r>
          </a:p>
          <a:p>
            <a:endParaRPr lang="en-GB" sz="1450" dirty="0"/>
          </a:p>
          <a:p>
            <a:r>
              <a:rPr lang="en-GB" sz="1450" dirty="0"/>
              <a:t>Engagement with Ben Kinsella Trust around raising the profile and tactics to prevent knife crime on the borough.</a:t>
            </a:r>
          </a:p>
          <a:p>
            <a:endParaRPr lang="en-GB" sz="1450" dirty="0"/>
          </a:p>
          <a:p>
            <a:r>
              <a:rPr lang="en-GB" sz="1450" dirty="0"/>
              <a:t>SNT conduct weapon sweeps and targeted patrols in hotspot areas which have been identified high in knife crime. </a:t>
            </a:r>
          </a:p>
          <a:p>
            <a:r>
              <a:rPr lang="en-GB" sz="1450" dirty="0"/>
              <a:t>Numerous tactics have been applied to hotspot areas including </a:t>
            </a:r>
          </a:p>
          <a:p>
            <a:r>
              <a:rPr lang="en-GB" sz="1450" dirty="0"/>
              <a:t>Plain clothes patrols – Targeting suspects involved in knife related crime</a:t>
            </a:r>
          </a:p>
          <a:p>
            <a:r>
              <a:rPr lang="en-GB" sz="1450" dirty="0"/>
              <a:t>High visibility patrols – Deter and disrupt those involved in knife related crime </a:t>
            </a:r>
          </a:p>
          <a:p>
            <a:r>
              <a:rPr lang="en-GB" sz="1450" dirty="0"/>
              <a:t>Operations at the train stations to disrupt those involved in knife crime related offences (Robbery)</a:t>
            </a:r>
          </a:p>
          <a:p>
            <a:r>
              <a:rPr lang="en-GB" sz="1450" dirty="0"/>
              <a:t>Test purchasing is also being arranged to work with police cadets to disrupt the sale of knifes to children. Reducing the </a:t>
            </a:r>
          </a:p>
          <a:p>
            <a:r>
              <a:rPr lang="en-GB" sz="1450" dirty="0"/>
              <a:t>opportunity for children to get access to a knife.</a:t>
            </a:r>
          </a:p>
        </p:txBody>
      </p:sp>
      <p:sp>
        <p:nvSpPr>
          <p:cNvPr id="4" name="TextBox 3"/>
          <p:cNvSpPr txBox="1"/>
          <p:nvPr/>
        </p:nvSpPr>
        <p:spPr>
          <a:xfrm>
            <a:off x="9983867" y="1309916"/>
            <a:ext cx="2545756" cy="276999"/>
          </a:xfrm>
          <a:prstGeom prst="rect">
            <a:avLst/>
          </a:prstGeom>
          <a:noFill/>
        </p:spPr>
        <p:txBody>
          <a:bodyPr wrap="square" rtlCol="0">
            <a:spAutoFit/>
          </a:bodyPr>
          <a:lstStyle/>
          <a:p>
            <a:r>
              <a:rPr lang="en-GB" sz="1200" dirty="0">
                <a:solidFill>
                  <a:srgbClr val="FF0000"/>
                </a:solidFill>
              </a:rPr>
              <a:t>#</a:t>
            </a:r>
            <a:r>
              <a:rPr lang="en-GB" sz="1200" dirty="0" err="1">
                <a:solidFill>
                  <a:srgbClr val="FF0000"/>
                </a:solidFill>
              </a:rPr>
              <a:t>ChooseALifeNotAKnife</a:t>
            </a:r>
            <a:endParaRPr lang="en-GB" sz="1200" dirty="0">
              <a:solidFill>
                <a:srgbClr val="FF0000"/>
              </a:solidFill>
            </a:endParaRPr>
          </a:p>
        </p:txBody>
      </p:sp>
    </p:spTree>
    <p:extLst>
      <p:ext uri="{BB962C8B-B14F-4D97-AF65-F5344CB8AC3E}">
        <p14:creationId xmlns:p14="http://schemas.microsoft.com/office/powerpoint/2010/main" val="322683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0.wp.com/www.eastlondonlines.co.uk/ell_wp/wp-content/uploads/2018/12/met-operation-sceptre-760.jpg?resize=760%2C3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8445" y="171057"/>
            <a:ext cx="3033953" cy="1592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40872" y="409486"/>
            <a:ext cx="7204364" cy="523220"/>
          </a:xfrm>
          <a:prstGeom prst="rect">
            <a:avLst/>
          </a:prstGeom>
          <a:noFill/>
        </p:spPr>
        <p:txBody>
          <a:bodyPr wrap="square" rtlCol="0">
            <a:spAutoFit/>
          </a:bodyPr>
          <a:lstStyle/>
          <a:p>
            <a:r>
              <a:rPr lang="en-GB" sz="2800" b="1" u="sng" dirty="0"/>
              <a:t>Recent Operations: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67" y="171057"/>
            <a:ext cx="3333224" cy="859231"/>
          </a:xfrm>
          <a:prstGeom prst="rect">
            <a:avLst/>
          </a:prstGeom>
        </p:spPr>
      </p:pic>
      <p:sp>
        <p:nvSpPr>
          <p:cNvPr id="3" name="TextBox 2"/>
          <p:cNvSpPr txBox="1"/>
          <p:nvPr/>
        </p:nvSpPr>
        <p:spPr>
          <a:xfrm>
            <a:off x="487595" y="1763883"/>
            <a:ext cx="11301282" cy="4801314"/>
          </a:xfrm>
          <a:prstGeom prst="rect">
            <a:avLst/>
          </a:prstGeom>
          <a:noFill/>
        </p:spPr>
        <p:txBody>
          <a:bodyPr wrap="square" rtlCol="0">
            <a:spAutoFit/>
          </a:bodyPr>
          <a:lstStyle/>
          <a:p>
            <a:r>
              <a:rPr lang="en-GB" dirty="0"/>
              <a:t>Op Snare-As part of the Summer Nights Active Robbery Engagement plan (Operation SNARE).  Officers from Safer Neighbourhood Teams along with the Barking Town Centre Team and the VSU took part in a co-ordinated day of series of events to prevent, disrupt and reduce robbery and knife enabled crime.  This included transport hubs to target offenders moving through the borough, along with other areas that had been identified with the use of crime mapping.  Plain clothes officers were also deployed who were able to patrol locations and respond to incidents.  A Weapon Sweep was also competed with the help of the Status Dog Unit.</a:t>
            </a:r>
          </a:p>
          <a:p>
            <a:endParaRPr lang="en-GB" dirty="0"/>
          </a:p>
          <a:p>
            <a:r>
              <a:rPr lang="en-GB" dirty="0"/>
              <a:t>Summer violence plan launched for summer period. This is MPS wide initiative previously used by the MPS in response to the seasonal increases in open space violence. There were a number of tactics deployed during the operational period including face to face engagements with communities; diversion activity; working with businesses to prevent crime; focused patrols in violent hotspots and enhanced activity to arrest wanted offenders</a:t>
            </a:r>
          </a:p>
          <a:p>
            <a:endParaRPr lang="en-GB" dirty="0"/>
          </a:p>
          <a:p>
            <a:endParaRPr lang="en-GB" dirty="0"/>
          </a:p>
          <a:p>
            <a:endParaRPr lang="en-GB" dirty="0"/>
          </a:p>
          <a:p>
            <a:endParaRPr lang="en-GB" dirty="0"/>
          </a:p>
          <a:p>
            <a:endParaRPr lang="en-GB" dirty="0"/>
          </a:p>
          <a:p>
            <a:endParaRPr lang="en-GB" dirty="0"/>
          </a:p>
        </p:txBody>
      </p:sp>
      <p:sp>
        <p:nvSpPr>
          <p:cNvPr id="4" name="TextBox 3"/>
          <p:cNvSpPr txBox="1"/>
          <p:nvPr/>
        </p:nvSpPr>
        <p:spPr>
          <a:xfrm>
            <a:off x="9983867" y="1309916"/>
            <a:ext cx="2545756" cy="276999"/>
          </a:xfrm>
          <a:prstGeom prst="rect">
            <a:avLst/>
          </a:prstGeom>
          <a:noFill/>
        </p:spPr>
        <p:txBody>
          <a:bodyPr wrap="square" rtlCol="0">
            <a:spAutoFit/>
          </a:bodyPr>
          <a:lstStyle/>
          <a:p>
            <a:r>
              <a:rPr lang="en-GB" sz="1200" dirty="0">
                <a:solidFill>
                  <a:srgbClr val="FF0000"/>
                </a:solidFill>
              </a:rPr>
              <a:t>#</a:t>
            </a:r>
            <a:r>
              <a:rPr lang="en-GB" sz="1200" dirty="0" err="1">
                <a:solidFill>
                  <a:srgbClr val="FF0000"/>
                </a:solidFill>
              </a:rPr>
              <a:t>ChooseALifeNotAKnife</a:t>
            </a:r>
            <a:endParaRPr lang="en-GB" sz="1200" dirty="0">
              <a:solidFill>
                <a:srgbClr val="FF0000"/>
              </a:solidFill>
            </a:endParaRPr>
          </a:p>
        </p:txBody>
      </p:sp>
    </p:spTree>
    <p:extLst>
      <p:ext uri="{BB962C8B-B14F-4D97-AF65-F5344CB8AC3E}">
        <p14:creationId xmlns:p14="http://schemas.microsoft.com/office/powerpoint/2010/main" val="87391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lstStyle/>
          <a:p>
            <a:r>
              <a:rPr lang="en-GB"/>
              <a:t>Joint Day of Actions</a:t>
            </a:r>
            <a:endParaRPr lang="en-GB" sz="3200" i="1"/>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p:txBody>
          <a:bodyPr/>
          <a:lstStyle/>
          <a:p>
            <a:r>
              <a:rPr lang="en-GB" dirty="0"/>
              <a:t>5</a:t>
            </a:r>
          </a:p>
        </p:txBody>
      </p:sp>
    </p:spTree>
    <p:extLst>
      <p:ext uri="{BB962C8B-B14F-4D97-AF65-F5344CB8AC3E}">
        <p14:creationId xmlns:p14="http://schemas.microsoft.com/office/powerpoint/2010/main" val="1406481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a:t>Joint Days of Action</a:t>
            </a:r>
          </a:p>
        </p:txBody>
      </p:sp>
      <p:sp>
        <p:nvSpPr>
          <p:cNvPr id="13" name="Text Placeholder 12">
            <a:extLst>
              <a:ext uri="{FF2B5EF4-FFF2-40B4-BE49-F238E27FC236}">
                <a16:creationId xmlns:a16="http://schemas.microsoft.com/office/drawing/2014/main" id="{09FB7020-D121-37F3-69A9-FD03D94D1FFD}"/>
              </a:ext>
            </a:extLst>
          </p:cNvPr>
          <p:cNvSpPr>
            <a:spLocks noGrp="1"/>
          </p:cNvSpPr>
          <p:nvPr>
            <p:ph type="body" sz="quarter" idx="11"/>
          </p:nvPr>
        </p:nvSpPr>
        <p:spPr>
          <a:xfrm>
            <a:off x="183660" y="954863"/>
            <a:ext cx="3894291" cy="5903137"/>
          </a:xfrm>
        </p:spPr>
        <p:txBody>
          <a:bodyPr/>
          <a:lstStyle/>
          <a:p>
            <a:r>
              <a:rPr lang="en-GB" dirty="0"/>
              <a:t>Community Safety and Safer Neighbourhood Policing Teams are working in partnership to deliver regular and impactful joint days of action.</a:t>
            </a:r>
          </a:p>
          <a:p>
            <a:endParaRPr lang="en-GB" sz="100" dirty="0"/>
          </a:p>
          <a:p>
            <a:r>
              <a:rPr lang="en-GB" dirty="0"/>
              <a:t>These events will involve a high visible enforcement delivery from both police and community safety enforcement officers, along with community engagement and outreach.</a:t>
            </a:r>
          </a:p>
          <a:p>
            <a:endParaRPr lang="en-GB" sz="100" dirty="0"/>
          </a:p>
          <a:p>
            <a:r>
              <a:rPr lang="en-GB" dirty="0"/>
              <a:t>Regular planning of these events in partnership will be coordinated with additional Community Safety outreach events complementing these.</a:t>
            </a:r>
          </a:p>
        </p:txBody>
      </p:sp>
      <p:pic>
        <p:nvPicPr>
          <p:cNvPr id="2" name="Picture 1">
            <a:extLst>
              <a:ext uri="{FF2B5EF4-FFF2-40B4-BE49-F238E27FC236}">
                <a16:creationId xmlns:a16="http://schemas.microsoft.com/office/drawing/2014/main" id="{78506F32-01E8-5B6F-EAF7-033859012FE8}"/>
              </a:ext>
              <a:ext uri="{C183D7F6-B498-43B3-948B-1728B52AA6E4}">
                <adec:decorative xmlns:adec="http://schemas.microsoft.com/office/drawing/2017/decorative" val="1"/>
              </a:ext>
            </a:extLst>
          </p:cNvPr>
          <p:cNvPicPr>
            <a:picLocks noChangeAspect="1"/>
          </p:cNvPicPr>
          <p:nvPr/>
        </p:nvPicPr>
        <p:blipFill rotWithShape="1">
          <a:blip r:embed="rId2"/>
          <a:srcRect t="15312" b="12947"/>
          <a:stretch/>
        </p:blipFill>
        <p:spPr>
          <a:xfrm>
            <a:off x="3475834" y="2062122"/>
            <a:ext cx="8821457" cy="2733755"/>
          </a:xfrm>
          <a:prstGeom prst="rect">
            <a:avLst/>
          </a:prstGeom>
        </p:spPr>
      </p:pic>
    </p:spTree>
    <p:extLst>
      <p:ext uri="{BB962C8B-B14F-4D97-AF65-F5344CB8AC3E}">
        <p14:creationId xmlns:p14="http://schemas.microsoft.com/office/powerpoint/2010/main" val="2595110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a:t>Day of Action - Heathway</a:t>
            </a:r>
          </a:p>
        </p:txBody>
      </p:sp>
      <p:pic>
        <p:nvPicPr>
          <p:cNvPr id="28" name="Picture 27">
            <a:extLst>
              <a:ext uri="{FF2B5EF4-FFF2-40B4-BE49-F238E27FC236}">
                <a16:creationId xmlns:a16="http://schemas.microsoft.com/office/drawing/2014/main" id="{54335B21-F94B-94E1-CB4E-BE70CE140901}"/>
              </a:ext>
            </a:extLst>
          </p:cNvPr>
          <p:cNvPicPr>
            <a:picLocks noChangeAspect="1"/>
          </p:cNvPicPr>
          <p:nvPr/>
        </p:nvPicPr>
        <p:blipFill>
          <a:blip r:embed="rId2"/>
          <a:stretch>
            <a:fillRect/>
          </a:stretch>
        </p:blipFill>
        <p:spPr>
          <a:xfrm>
            <a:off x="829365" y="807148"/>
            <a:ext cx="10533270" cy="6541160"/>
          </a:xfrm>
          <a:prstGeom prst="rect">
            <a:avLst/>
          </a:prstGeom>
        </p:spPr>
      </p:pic>
    </p:spTree>
    <p:extLst>
      <p:ext uri="{BB962C8B-B14F-4D97-AF65-F5344CB8AC3E}">
        <p14:creationId xmlns:p14="http://schemas.microsoft.com/office/powerpoint/2010/main" val="253685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a:t>Day of Action - Heathway</a:t>
            </a:r>
          </a:p>
        </p:txBody>
      </p:sp>
      <p:sp>
        <p:nvSpPr>
          <p:cNvPr id="3" name="Text Placeholder 12">
            <a:extLst>
              <a:ext uri="{FF2B5EF4-FFF2-40B4-BE49-F238E27FC236}">
                <a16:creationId xmlns:a16="http://schemas.microsoft.com/office/drawing/2014/main" id="{E0F83CE7-F93E-2634-3405-BD6DF23B93BB}"/>
              </a:ext>
            </a:extLst>
          </p:cNvPr>
          <p:cNvSpPr>
            <a:spLocks noGrp="1"/>
          </p:cNvSpPr>
          <p:nvPr>
            <p:ph type="body" sz="quarter" idx="11"/>
          </p:nvPr>
        </p:nvSpPr>
        <p:spPr>
          <a:xfrm>
            <a:off x="5650147" y="883815"/>
            <a:ext cx="5657303" cy="3959225"/>
          </a:xfrm>
        </p:spPr>
        <p:txBody>
          <a:bodyPr/>
          <a:lstStyle/>
          <a:p>
            <a:r>
              <a:rPr lang="en-GB" dirty="0"/>
              <a:t>Joint day of actions focus on a wide range of areas but have a strong focus to deter knife crime and serious violence, in particularly within The Heathway and Barking Town Centre due to recent knife hotspots and a fatal stabbing.</a:t>
            </a:r>
          </a:p>
          <a:p>
            <a:endParaRPr lang="en-GB" sz="100" dirty="0"/>
          </a:p>
          <a:p>
            <a:r>
              <a:rPr lang="en-GB" dirty="0"/>
              <a:t>This and the added community outreach forms part of our wider public health approach to knife crime and serious violence prevention.</a:t>
            </a:r>
          </a:p>
        </p:txBody>
      </p:sp>
      <p:pic>
        <p:nvPicPr>
          <p:cNvPr id="5" name="Picture 4">
            <a:extLst>
              <a:ext uri="{FF2B5EF4-FFF2-40B4-BE49-F238E27FC236}">
                <a16:creationId xmlns:a16="http://schemas.microsoft.com/office/drawing/2014/main" id="{2A942AA8-F941-D7EF-B793-FB2EB9D67D90}"/>
              </a:ext>
            </a:extLst>
          </p:cNvPr>
          <p:cNvPicPr>
            <a:picLocks noChangeAspect="1"/>
          </p:cNvPicPr>
          <p:nvPr/>
        </p:nvPicPr>
        <p:blipFill rotWithShape="1">
          <a:blip r:embed="rId2"/>
          <a:srcRect r="58603"/>
          <a:stretch/>
        </p:blipFill>
        <p:spPr>
          <a:xfrm>
            <a:off x="182533" y="953661"/>
            <a:ext cx="4343176" cy="5906155"/>
          </a:xfrm>
          <a:prstGeom prst="rect">
            <a:avLst/>
          </a:prstGeom>
        </p:spPr>
      </p:pic>
      <p:sp>
        <p:nvSpPr>
          <p:cNvPr id="7" name="TextBox 6">
            <a:extLst>
              <a:ext uri="{FF2B5EF4-FFF2-40B4-BE49-F238E27FC236}">
                <a16:creationId xmlns:a16="http://schemas.microsoft.com/office/drawing/2014/main" id="{0CE46FC9-B0EA-194B-3672-589D8E4781E8}"/>
              </a:ext>
            </a:extLst>
          </p:cNvPr>
          <p:cNvSpPr txBox="1"/>
          <p:nvPr/>
        </p:nvSpPr>
        <p:spPr>
          <a:xfrm rot="1279472">
            <a:off x="2488941" y="1198644"/>
            <a:ext cx="2269671" cy="338554"/>
          </a:xfrm>
          <a:prstGeom prst="rect">
            <a:avLst/>
          </a:prstGeom>
          <a:noFill/>
        </p:spPr>
        <p:txBody>
          <a:bodyPr wrap="square">
            <a:spAutoFit/>
          </a:bodyPr>
          <a:lstStyle/>
          <a:p>
            <a:pPr algn="ctr"/>
            <a:r>
              <a:rPr lang="en-GB" sz="1600" b="1">
                <a:solidFill>
                  <a:schemeClr val="bg1"/>
                </a:solidFill>
                <a:latin typeface="Arial Black" panose="020B0A04020102020204" pitchFamily="34" charset="0"/>
              </a:rPr>
              <a:t>28</a:t>
            </a:r>
            <a:r>
              <a:rPr lang="en-GB" sz="1600" b="1" baseline="30000">
                <a:solidFill>
                  <a:schemeClr val="bg1"/>
                </a:solidFill>
                <a:latin typeface="Arial Black" panose="020B0A04020102020204" pitchFamily="34" charset="0"/>
              </a:rPr>
              <a:t>th</a:t>
            </a:r>
            <a:r>
              <a:rPr lang="en-GB" sz="1600" b="1">
                <a:solidFill>
                  <a:schemeClr val="bg1"/>
                </a:solidFill>
                <a:latin typeface="Arial Black" panose="020B0A04020102020204" pitchFamily="34" charset="0"/>
              </a:rPr>
              <a:t> June 23</a:t>
            </a:r>
          </a:p>
        </p:txBody>
      </p:sp>
      <p:graphicFrame>
        <p:nvGraphicFramePr>
          <p:cNvPr id="2" name="Table 1">
            <a:extLst>
              <a:ext uri="{FF2B5EF4-FFF2-40B4-BE49-F238E27FC236}">
                <a16:creationId xmlns:a16="http://schemas.microsoft.com/office/drawing/2014/main" id="{EB53F390-C9CE-B288-0789-0A060606FC47}"/>
              </a:ext>
            </a:extLst>
          </p:cNvPr>
          <p:cNvGraphicFramePr>
            <a:graphicFrameLocks noGrp="1"/>
          </p:cNvGraphicFramePr>
          <p:nvPr>
            <p:extLst>
              <p:ext uri="{D42A27DB-BD31-4B8C-83A1-F6EECF244321}">
                <p14:modId xmlns:p14="http://schemas.microsoft.com/office/powerpoint/2010/main" val="654827112"/>
              </p:ext>
            </p:extLst>
          </p:nvPr>
        </p:nvGraphicFramePr>
        <p:xfrm>
          <a:off x="5732102" y="4765040"/>
          <a:ext cx="5575347" cy="1885742"/>
        </p:xfrm>
        <a:graphic>
          <a:graphicData uri="http://schemas.openxmlformats.org/drawingml/2006/table">
            <a:tbl>
              <a:tblPr firstRow="1" bandRow="1">
                <a:tableStyleId>{5C22544A-7EE6-4342-B048-85BDC9FD1C3A}</a:tableStyleId>
              </a:tblPr>
              <a:tblGrid>
                <a:gridCol w="3399602">
                  <a:extLst>
                    <a:ext uri="{9D8B030D-6E8A-4147-A177-3AD203B41FA5}">
                      <a16:colId xmlns:a16="http://schemas.microsoft.com/office/drawing/2014/main" val="458165550"/>
                    </a:ext>
                  </a:extLst>
                </a:gridCol>
                <a:gridCol w="2175745">
                  <a:extLst>
                    <a:ext uri="{9D8B030D-6E8A-4147-A177-3AD203B41FA5}">
                      <a16:colId xmlns:a16="http://schemas.microsoft.com/office/drawing/2014/main" val="4282355090"/>
                    </a:ext>
                  </a:extLst>
                </a:gridCol>
              </a:tblGrid>
              <a:tr h="953604">
                <a:tc gridSpan="2">
                  <a:txBody>
                    <a:bodyPr/>
                    <a:lstStyle/>
                    <a:p>
                      <a:pPr algn="ctr" fontAlgn="b"/>
                      <a:r>
                        <a:rPr lang="en-GB" sz="1800" u="none" strike="noStrike" dirty="0">
                          <a:effectLst/>
                        </a:rPr>
                        <a:t>Joint Day of Actions 2023</a:t>
                      </a:r>
                      <a:endParaRPr lang="en-GB" sz="1800" b="0" i="0" u="none" strike="noStrike" dirty="0">
                        <a:solidFill>
                          <a:srgbClr val="000000"/>
                        </a:solidFill>
                        <a:effectLst/>
                        <a:latin typeface="Calibri" panose="020F0502020204030204" pitchFamily="34" charset="0"/>
                      </a:endParaRPr>
                    </a:p>
                    <a:p>
                      <a:pPr algn="ctr" fontAlgn="b"/>
                      <a:endParaRPr lang="en-GB" sz="1100" b="0" i="0" u="none" strike="noStrike" dirty="0">
                        <a:solidFill>
                          <a:srgbClr val="000000"/>
                        </a:solidFill>
                        <a:effectLst/>
                        <a:latin typeface="Calibri" panose="020F0502020204030204" pitchFamily="34" charset="0"/>
                      </a:endParaRPr>
                    </a:p>
                  </a:txBody>
                  <a:tcPr marL="6350" marR="6350" marT="6350" marB="0" anchor="b"/>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97225742"/>
                  </a:ext>
                </a:extLst>
              </a:tr>
              <a:tr h="246516">
                <a:tc>
                  <a:txBody>
                    <a:bodyPr/>
                    <a:lstStyle/>
                    <a:p>
                      <a:pPr algn="l" fontAlgn="b"/>
                      <a:r>
                        <a:rPr lang="en-GB" sz="1100" u="none" strike="noStrike" dirty="0">
                          <a:effectLst/>
                        </a:rPr>
                        <a:t>Wednesday 28th June 2023</a:t>
                      </a:r>
                      <a:endParaRPr lang="en-GB"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dirty="0">
                          <a:effectLst/>
                        </a:rPr>
                        <a:t>The Heathway</a:t>
                      </a:r>
                      <a:endParaRPr lang="en-GB"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88320702"/>
                  </a:ext>
                </a:extLst>
              </a:tr>
              <a:tr h="238812">
                <a:tc>
                  <a:txBody>
                    <a:bodyPr/>
                    <a:lstStyle/>
                    <a:p>
                      <a:pPr algn="l" fontAlgn="b"/>
                      <a:r>
                        <a:rPr lang="en-GB" sz="1100" u="none" strike="noStrike" dirty="0">
                          <a:effectLst/>
                        </a:rPr>
                        <a:t>Wednesday 12th July 2023</a:t>
                      </a:r>
                      <a:endParaRPr lang="en-GB"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dirty="0">
                          <a:effectLst/>
                        </a:rPr>
                        <a:t>The Heathway</a:t>
                      </a:r>
                      <a:endParaRPr lang="en-GB"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38523598"/>
                  </a:ext>
                </a:extLst>
              </a:tr>
              <a:tr h="223405">
                <a:tc>
                  <a:txBody>
                    <a:bodyPr/>
                    <a:lstStyle/>
                    <a:p>
                      <a:pPr algn="l" fontAlgn="b"/>
                      <a:r>
                        <a:rPr lang="en-GB" sz="1100" u="none" strike="noStrike" dirty="0">
                          <a:effectLst/>
                        </a:rPr>
                        <a:t>Friday 28th July 2023</a:t>
                      </a:r>
                      <a:endParaRPr lang="en-GB"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dirty="0">
                          <a:effectLst/>
                        </a:rPr>
                        <a:t>Barking Town Centre</a:t>
                      </a:r>
                      <a:endParaRPr lang="en-GB"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2496899"/>
                  </a:ext>
                </a:extLst>
              </a:tr>
              <a:tr h="223405">
                <a:tc>
                  <a:txBody>
                    <a:bodyPr/>
                    <a:lstStyle/>
                    <a:p>
                      <a:pPr algn="l" fontAlgn="b"/>
                      <a:r>
                        <a:rPr lang="en-GB" sz="1100" u="none" strike="noStrike">
                          <a:effectLst/>
                        </a:rPr>
                        <a:t>Wednesday 9th August</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dirty="0">
                          <a:effectLst/>
                        </a:rPr>
                        <a:t>The Heathway</a:t>
                      </a:r>
                      <a:endParaRPr lang="en-GB"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05084594"/>
                  </a:ext>
                </a:extLst>
              </a:tr>
            </a:tbl>
          </a:graphicData>
        </a:graphic>
      </p:graphicFrame>
    </p:spTree>
    <p:extLst>
      <p:ext uri="{BB962C8B-B14F-4D97-AF65-F5344CB8AC3E}">
        <p14:creationId xmlns:p14="http://schemas.microsoft.com/office/powerpoint/2010/main" val="743447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lstStyle/>
          <a:p>
            <a:r>
              <a:rPr lang="en-GB"/>
              <a:t>Knife Crime Initiatives</a:t>
            </a:r>
          </a:p>
          <a:p>
            <a:r>
              <a:rPr lang="en-GB" sz="3200" i="1"/>
              <a:t>Prevention, Engagement, Diversion</a:t>
            </a:r>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p:txBody>
          <a:bodyPr/>
          <a:lstStyle/>
          <a:p>
            <a:r>
              <a:rPr lang="en-GB" dirty="0"/>
              <a:t>6</a:t>
            </a:r>
          </a:p>
        </p:txBody>
      </p:sp>
    </p:spTree>
    <p:extLst>
      <p:ext uri="{BB962C8B-B14F-4D97-AF65-F5344CB8AC3E}">
        <p14:creationId xmlns:p14="http://schemas.microsoft.com/office/powerpoint/2010/main" val="3186585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25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lstStyle/>
          <a:p>
            <a:r>
              <a:rPr lang="en-GB"/>
              <a:t>Knife Crime Data</a:t>
            </a:r>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p:txBody>
          <a:bodyPr/>
          <a:lstStyle/>
          <a:p>
            <a:r>
              <a:rPr lang="en-GB"/>
              <a:t>1</a:t>
            </a:r>
          </a:p>
        </p:txBody>
      </p:sp>
    </p:spTree>
    <p:extLst>
      <p:ext uri="{BB962C8B-B14F-4D97-AF65-F5344CB8AC3E}">
        <p14:creationId xmlns:p14="http://schemas.microsoft.com/office/powerpoint/2010/main" val="1344979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a:t>Ricky Hayden Blood Kits + Funding</a:t>
            </a:r>
          </a:p>
        </p:txBody>
      </p:sp>
      <p:sp>
        <p:nvSpPr>
          <p:cNvPr id="14" name="Text Placeholder 13">
            <a:extLst>
              <a:ext uri="{FF2B5EF4-FFF2-40B4-BE49-F238E27FC236}">
                <a16:creationId xmlns:a16="http://schemas.microsoft.com/office/drawing/2014/main" id="{F209E5DB-FB66-0E3F-CD30-390D6D7DF4B2}"/>
              </a:ext>
            </a:extLst>
          </p:cNvPr>
          <p:cNvSpPr>
            <a:spLocks noGrp="1"/>
          </p:cNvSpPr>
          <p:nvPr>
            <p:ph type="body" sz="quarter" idx="12"/>
          </p:nvPr>
        </p:nvSpPr>
        <p:spPr>
          <a:xfrm>
            <a:off x="4269091" y="1039812"/>
            <a:ext cx="6955636" cy="5463625"/>
          </a:xfrm>
        </p:spPr>
        <p:txBody>
          <a:bodyPr/>
          <a:lstStyle/>
          <a:p>
            <a:r>
              <a:rPr lang="en-GB" sz="1800" dirty="0"/>
              <a:t>Community Safety is working with the Ricky Hayden Memorial Trust initiative in publicly accessible major bleed kits to save lives and support initial emergency first aid to victims.</a:t>
            </a:r>
          </a:p>
          <a:p>
            <a:r>
              <a:rPr lang="en-GB" sz="1800" dirty="0"/>
              <a:t>Following a successful Trading Standards Legal Settlement, the following funding has been distributed and allocated to support this wider initiative:</a:t>
            </a:r>
          </a:p>
          <a:p>
            <a:pPr lvl="1">
              <a:buFont typeface="Wingdings" panose="05000000000000000000" pitchFamily="2" charset="2"/>
              <a:buChar char="ü"/>
            </a:pPr>
            <a:r>
              <a:rPr lang="en-GB" sz="1800" dirty="0"/>
              <a:t>Street Doctor First Aid Funding for every Year 12 Pupil and Frontline Community Safety Enforcement Officers (£20,000).</a:t>
            </a:r>
          </a:p>
          <a:p>
            <a:pPr lvl="1">
              <a:buFont typeface="Wingdings" panose="05000000000000000000" pitchFamily="2" charset="2"/>
              <a:buChar char="ü"/>
            </a:pPr>
            <a:r>
              <a:rPr lang="en-GB" sz="1800" dirty="0"/>
              <a:t>8 Prometheus Wall Mounted Bleed Kit Boxes, 23 mobile bleed kits and 1 large rucksack kit for borough events (£25,000).</a:t>
            </a:r>
          </a:p>
          <a:p>
            <a:pPr lvl="1">
              <a:buFont typeface="Wingdings" panose="05000000000000000000" pitchFamily="2" charset="2"/>
              <a:buChar char="ü"/>
            </a:pPr>
            <a:r>
              <a:rPr lang="en-GB" sz="1800" dirty="0"/>
              <a:t>Two-year funding allocated to uplift the YARN with 2 x Youth Workers focusing on knife crime prevention (£100,000).</a:t>
            </a:r>
          </a:p>
          <a:p>
            <a:pPr marL="457200" lvl="1" indent="0">
              <a:buNone/>
            </a:pPr>
            <a:endParaRPr lang="en-GB" sz="500" dirty="0"/>
          </a:p>
          <a:p>
            <a:r>
              <a:rPr lang="en-GB" sz="1800" dirty="0"/>
              <a:t>We are continuing to work with the Metropolitan Police to support Sue Hedges in getting the access codes shared across their call systems so these vital bags remain accessible and used to save lives.</a:t>
            </a:r>
            <a:endParaRPr lang="en-GB" sz="2000" dirty="0"/>
          </a:p>
        </p:txBody>
      </p:sp>
      <p:pic>
        <p:nvPicPr>
          <p:cNvPr id="1026" name="Picture 2" descr="VIDEO:Anti Knife Crime Campaigner Donates Life Saving Bleed Unit To Barking  Shopping Centre. – The Havering Daily">
            <a:extLst>
              <a:ext uri="{FF2B5EF4-FFF2-40B4-BE49-F238E27FC236}">
                <a16:creationId xmlns:a16="http://schemas.microsoft.com/office/drawing/2014/main" id="{0C1DF0E2-BE26-119E-63CC-35325A380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23" b="3998"/>
          <a:stretch/>
        </p:blipFill>
        <p:spPr bwMode="auto">
          <a:xfrm>
            <a:off x="183660" y="1654546"/>
            <a:ext cx="3956317" cy="2524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6C2324C5-7010-8301-A546-16583530E5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7" t="26463" r="15603" b="47415"/>
          <a:stretch/>
        </p:blipFill>
        <p:spPr bwMode="auto">
          <a:xfrm>
            <a:off x="1018818" y="4376625"/>
            <a:ext cx="2286000" cy="2274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1808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a:t>Ending Gangs &amp; Youth Violence (EGYV)</a:t>
            </a:r>
          </a:p>
        </p:txBody>
      </p:sp>
      <p:grpSp>
        <p:nvGrpSpPr>
          <p:cNvPr id="29" name="Group 28">
            <a:extLst>
              <a:ext uri="{FF2B5EF4-FFF2-40B4-BE49-F238E27FC236}">
                <a16:creationId xmlns:a16="http://schemas.microsoft.com/office/drawing/2014/main" id="{CFB1F44D-834E-E411-9448-DB84C56A9200}"/>
              </a:ext>
            </a:extLst>
          </p:cNvPr>
          <p:cNvGrpSpPr/>
          <p:nvPr/>
        </p:nvGrpSpPr>
        <p:grpSpPr>
          <a:xfrm>
            <a:off x="416589" y="1109092"/>
            <a:ext cx="2569208" cy="3304945"/>
            <a:chOff x="379267" y="1137084"/>
            <a:chExt cx="2569208" cy="3304945"/>
          </a:xfrm>
        </p:grpSpPr>
        <p:grpSp>
          <p:nvGrpSpPr>
            <p:cNvPr id="26" name="Group 25">
              <a:extLst>
                <a:ext uri="{FF2B5EF4-FFF2-40B4-BE49-F238E27FC236}">
                  <a16:creationId xmlns:a16="http://schemas.microsoft.com/office/drawing/2014/main" id="{06464DA2-EC96-DA41-7690-FF3F329BE426}"/>
                </a:ext>
              </a:extLst>
            </p:cNvPr>
            <p:cNvGrpSpPr/>
            <p:nvPr/>
          </p:nvGrpSpPr>
          <p:grpSpPr>
            <a:xfrm>
              <a:off x="572278" y="1733938"/>
              <a:ext cx="2161593" cy="1807030"/>
              <a:chOff x="1635966" y="1766594"/>
              <a:chExt cx="2634336" cy="2258006"/>
            </a:xfrm>
          </p:grpSpPr>
          <p:pic>
            <p:nvPicPr>
              <p:cNvPr id="5" name="Graphic 4" descr="Man with solid fill">
                <a:extLst>
                  <a:ext uri="{FF2B5EF4-FFF2-40B4-BE49-F238E27FC236}">
                    <a16:creationId xmlns:a16="http://schemas.microsoft.com/office/drawing/2014/main" id="{8CE91563-BF9B-B282-918D-00F4A0A8B9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5968" y="1768151"/>
                <a:ext cx="752669" cy="752669"/>
              </a:xfrm>
              <a:prstGeom prst="rect">
                <a:avLst/>
              </a:prstGeom>
            </p:spPr>
          </p:pic>
          <p:pic>
            <p:nvPicPr>
              <p:cNvPr id="6" name="Graphic 5" descr="Man with solid fill">
                <a:extLst>
                  <a:ext uri="{FF2B5EF4-FFF2-40B4-BE49-F238E27FC236}">
                    <a16:creationId xmlns:a16="http://schemas.microsoft.com/office/drawing/2014/main" id="{CBE7A050-CCA8-2D86-7AEB-DC55934B35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2302" y="1768151"/>
                <a:ext cx="752669" cy="752669"/>
              </a:xfrm>
              <a:prstGeom prst="rect">
                <a:avLst/>
              </a:prstGeom>
            </p:spPr>
          </p:pic>
          <p:pic>
            <p:nvPicPr>
              <p:cNvPr id="7" name="Graphic 6" descr="Man with solid fill">
                <a:extLst>
                  <a:ext uri="{FF2B5EF4-FFF2-40B4-BE49-F238E27FC236}">
                    <a16:creationId xmlns:a16="http://schemas.microsoft.com/office/drawing/2014/main" id="{7EB85F6D-C4F4-3CA4-1793-5F0032CF5C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8636" y="1768151"/>
                <a:ext cx="752669" cy="752669"/>
              </a:xfrm>
              <a:prstGeom prst="rect">
                <a:avLst/>
              </a:prstGeom>
            </p:spPr>
          </p:pic>
          <p:pic>
            <p:nvPicPr>
              <p:cNvPr id="8" name="Graphic 7" descr="Man with solid fill">
                <a:extLst>
                  <a:ext uri="{FF2B5EF4-FFF2-40B4-BE49-F238E27FC236}">
                    <a16:creationId xmlns:a16="http://schemas.microsoft.com/office/drawing/2014/main" id="{BBF1F8A8-13A7-C2C9-4D4B-D84555706A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4970" y="1768151"/>
                <a:ext cx="752669" cy="752669"/>
              </a:xfrm>
              <a:prstGeom prst="rect">
                <a:avLst/>
              </a:prstGeom>
            </p:spPr>
          </p:pic>
          <p:pic>
            <p:nvPicPr>
              <p:cNvPr id="9" name="Graphic 8" descr="Man with solid fill">
                <a:extLst>
                  <a:ext uri="{FF2B5EF4-FFF2-40B4-BE49-F238E27FC236}">
                    <a16:creationId xmlns:a16="http://schemas.microsoft.com/office/drawing/2014/main" id="{0FA37A26-972E-1838-4AEC-41F2A1EFC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1304" y="1768150"/>
                <a:ext cx="752669" cy="752669"/>
              </a:xfrm>
              <a:prstGeom prst="rect">
                <a:avLst/>
              </a:prstGeom>
            </p:spPr>
          </p:pic>
          <p:pic>
            <p:nvPicPr>
              <p:cNvPr id="10" name="Graphic 9" descr="Man with solid fill">
                <a:extLst>
                  <a:ext uri="{FF2B5EF4-FFF2-40B4-BE49-F238E27FC236}">
                    <a16:creationId xmlns:a16="http://schemas.microsoft.com/office/drawing/2014/main" id="{F8B41821-4C0C-15F1-EC95-37C9C3B7DC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5966" y="2519263"/>
                <a:ext cx="752669" cy="752669"/>
              </a:xfrm>
              <a:prstGeom prst="rect">
                <a:avLst/>
              </a:prstGeom>
            </p:spPr>
          </p:pic>
          <p:pic>
            <p:nvPicPr>
              <p:cNvPr id="11" name="Graphic 10" descr="Man with solid fill">
                <a:extLst>
                  <a:ext uri="{FF2B5EF4-FFF2-40B4-BE49-F238E27FC236}">
                    <a16:creationId xmlns:a16="http://schemas.microsoft.com/office/drawing/2014/main" id="{74276606-8029-D09C-5EBB-00992396A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2300" y="2519263"/>
                <a:ext cx="752669" cy="752669"/>
              </a:xfrm>
              <a:prstGeom prst="rect">
                <a:avLst/>
              </a:prstGeom>
            </p:spPr>
          </p:pic>
          <p:pic>
            <p:nvPicPr>
              <p:cNvPr id="15" name="Graphic 14" descr="Man with solid fill">
                <a:extLst>
                  <a:ext uri="{FF2B5EF4-FFF2-40B4-BE49-F238E27FC236}">
                    <a16:creationId xmlns:a16="http://schemas.microsoft.com/office/drawing/2014/main" id="{98D8E821-3F56-7EB9-B7B9-BE24D7E3BF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8634" y="2519263"/>
                <a:ext cx="752669" cy="752669"/>
              </a:xfrm>
              <a:prstGeom prst="rect">
                <a:avLst/>
              </a:prstGeom>
            </p:spPr>
          </p:pic>
          <p:pic>
            <p:nvPicPr>
              <p:cNvPr id="16" name="Graphic 15" descr="Man with solid fill">
                <a:extLst>
                  <a:ext uri="{FF2B5EF4-FFF2-40B4-BE49-F238E27FC236}">
                    <a16:creationId xmlns:a16="http://schemas.microsoft.com/office/drawing/2014/main" id="{EB15BF4B-7693-E311-59B5-7604F8BDC2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4968" y="2519263"/>
                <a:ext cx="752669" cy="752669"/>
              </a:xfrm>
              <a:prstGeom prst="rect">
                <a:avLst/>
              </a:prstGeom>
            </p:spPr>
          </p:pic>
          <p:pic>
            <p:nvPicPr>
              <p:cNvPr id="17" name="Graphic 16" descr="Man with solid fill">
                <a:extLst>
                  <a:ext uri="{FF2B5EF4-FFF2-40B4-BE49-F238E27FC236}">
                    <a16:creationId xmlns:a16="http://schemas.microsoft.com/office/drawing/2014/main" id="{3293C4D9-A731-A9FD-DB68-2ADF1F5A93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1302" y="2519262"/>
                <a:ext cx="752669" cy="752669"/>
              </a:xfrm>
              <a:prstGeom prst="rect">
                <a:avLst/>
              </a:prstGeom>
            </p:spPr>
          </p:pic>
          <p:pic>
            <p:nvPicPr>
              <p:cNvPr id="18" name="Graphic 17" descr="Man with solid fill">
                <a:extLst>
                  <a:ext uri="{FF2B5EF4-FFF2-40B4-BE49-F238E27FC236}">
                    <a16:creationId xmlns:a16="http://schemas.microsoft.com/office/drawing/2014/main" id="{A88315BC-BAD7-246E-BF81-F0216F7B43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5966" y="3271931"/>
                <a:ext cx="752669" cy="752669"/>
              </a:xfrm>
              <a:prstGeom prst="rect">
                <a:avLst/>
              </a:prstGeom>
            </p:spPr>
          </p:pic>
          <p:pic>
            <p:nvPicPr>
              <p:cNvPr id="19" name="Graphic 18" descr="Man with solid fill">
                <a:extLst>
                  <a:ext uri="{FF2B5EF4-FFF2-40B4-BE49-F238E27FC236}">
                    <a16:creationId xmlns:a16="http://schemas.microsoft.com/office/drawing/2014/main" id="{D9D387C5-BC93-9572-D5DC-BFEA653F7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2300" y="3271931"/>
                <a:ext cx="752669" cy="752669"/>
              </a:xfrm>
              <a:prstGeom prst="rect">
                <a:avLst/>
              </a:prstGeom>
            </p:spPr>
          </p:pic>
          <p:pic>
            <p:nvPicPr>
              <p:cNvPr id="20" name="Graphic 19" descr="Man with solid fill">
                <a:extLst>
                  <a:ext uri="{FF2B5EF4-FFF2-40B4-BE49-F238E27FC236}">
                    <a16:creationId xmlns:a16="http://schemas.microsoft.com/office/drawing/2014/main" id="{68683BE9-2151-779F-E758-58A4255042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8634" y="3271931"/>
                <a:ext cx="752669" cy="752669"/>
              </a:xfrm>
              <a:prstGeom prst="rect">
                <a:avLst/>
              </a:prstGeom>
            </p:spPr>
          </p:pic>
          <p:pic>
            <p:nvPicPr>
              <p:cNvPr id="21" name="Graphic 20" descr="Man with solid fill">
                <a:extLst>
                  <a:ext uri="{FF2B5EF4-FFF2-40B4-BE49-F238E27FC236}">
                    <a16:creationId xmlns:a16="http://schemas.microsoft.com/office/drawing/2014/main" id="{91C3D43D-C3BF-36C4-448B-3065A974F6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4968" y="3271931"/>
                <a:ext cx="752669" cy="752669"/>
              </a:xfrm>
              <a:prstGeom prst="rect">
                <a:avLst/>
              </a:prstGeom>
            </p:spPr>
          </p:pic>
          <p:pic>
            <p:nvPicPr>
              <p:cNvPr id="22" name="Graphic 21" descr="Man with solid fill">
                <a:extLst>
                  <a:ext uri="{FF2B5EF4-FFF2-40B4-BE49-F238E27FC236}">
                    <a16:creationId xmlns:a16="http://schemas.microsoft.com/office/drawing/2014/main" id="{14784A61-A143-C222-F2F4-643894E3FF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1302" y="3271930"/>
                <a:ext cx="752669" cy="752669"/>
              </a:xfrm>
              <a:prstGeom prst="rect">
                <a:avLst/>
              </a:prstGeom>
            </p:spPr>
          </p:pic>
          <p:pic>
            <p:nvPicPr>
              <p:cNvPr id="23" name="Graphic 22" descr="Man with solid fill">
                <a:extLst>
                  <a:ext uri="{FF2B5EF4-FFF2-40B4-BE49-F238E27FC236}">
                    <a16:creationId xmlns:a16="http://schemas.microsoft.com/office/drawing/2014/main" id="{4DEAF93A-7703-408B-42BC-71E54452A4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7633" y="1766594"/>
                <a:ext cx="752669" cy="752669"/>
              </a:xfrm>
              <a:prstGeom prst="rect">
                <a:avLst/>
              </a:prstGeom>
            </p:spPr>
          </p:pic>
          <p:pic>
            <p:nvPicPr>
              <p:cNvPr id="24" name="Graphic 23" descr="Man with solid fill">
                <a:extLst>
                  <a:ext uri="{FF2B5EF4-FFF2-40B4-BE49-F238E27FC236}">
                    <a16:creationId xmlns:a16="http://schemas.microsoft.com/office/drawing/2014/main" id="{5913C9BF-494B-5F1A-5138-0D674D7822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7630" y="2517706"/>
                <a:ext cx="752669" cy="752669"/>
              </a:xfrm>
              <a:prstGeom prst="rect">
                <a:avLst/>
              </a:prstGeom>
            </p:spPr>
          </p:pic>
          <p:pic>
            <p:nvPicPr>
              <p:cNvPr id="25" name="Graphic 24" descr="Man with solid fill">
                <a:extLst>
                  <a:ext uri="{FF2B5EF4-FFF2-40B4-BE49-F238E27FC236}">
                    <a16:creationId xmlns:a16="http://schemas.microsoft.com/office/drawing/2014/main" id="{8C2B56EA-68DA-15F3-2D9F-1FA8589B21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7627" y="3267261"/>
                <a:ext cx="752669" cy="752669"/>
              </a:xfrm>
              <a:prstGeom prst="rect">
                <a:avLst/>
              </a:prstGeom>
            </p:spPr>
          </p:pic>
        </p:grpSp>
        <p:sp>
          <p:nvSpPr>
            <p:cNvPr id="27" name="Text Placeholder 11">
              <a:extLst>
                <a:ext uri="{FF2B5EF4-FFF2-40B4-BE49-F238E27FC236}">
                  <a16:creationId xmlns:a16="http://schemas.microsoft.com/office/drawing/2014/main" id="{17848975-247F-C99E-4213-D58DE38976B9}"/>
                </a:ext>
              </a:extLst>
            </p:cNvPr>
            <p:cNvSpPr txBox="1">
              <a:spLocks/>
            </p:cNvSpPr>
            <p:nvPr/>
          </p:nvSpPr>
          <p:spPr>
            <a:xfrm>
              <a:off x="379267" y="1137084"/>
              <a:ext cx="2569208" cy="599930"/>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a:t>July 22 – July 23</a:t>
              </a:r>
            </a:p>
          </p:txBody>
        </p:sp>
        <p:sp>
          <p:nvSpPr>
            <p:cNvPr id="28" name="Text Placeholder 11">
              <a:extLst>
                <a:ext uri="{FF2B5EF4-FFF2-40B4-BE49-F238E27FC236}">
                  <a16:creationId xmlns:a16="http://schemas.microsoft.com/office/drawing/2014/main" id="{4572E8C4-6B6F-CBFB-C399-D4B03D1B7A7B}"/>
                </a:ext>
              </a:extLst>
            </p:cNvPr>
            <p:cNvSpPr txBox="1">
              <a:spLocks/>
            </p:cNvSpPr>
            <p:nvPr/>
          </p:nvSpPr>
          <p:spPr>
            <a:xfrm>
              <a:off x="379267" y="3842099"/>
              <a:ext cx="2569208" cy="599930"/>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a:solidFill>
                    <a:schemeClr val="accent1"/>
                  </a:solidFill>
                </a:rPr>
                <a:t>18</a:t>
              </a:r>
              <a:r>
                <a:rPr lang="en-GB" sz="1800"/>
                <a:t> Young People</a:t>
              </a:r>
            </a:p>
            <a:p>
              <a:pPr algn="ctr"/>
              <a:r>
                <a:rPr lang="en-GB" sz="1800"/>
                <a:t>Referred to EGYV</a:t>
              </a:r>
            </a:p>
          </p:txBody>
        </p:sp>
      </p:grpSp>
      <p:pic>
        <p:nvPicPr>
          <p:cNvPr id="31" name="Graphic 30" descr="Social network with solid fill">
            <a:extLst>
              <a:ext uri="{FF2B5EF4-FFF2-40B4-BE49-F238E27FC236}">
                <a16:creationId xmlns:a16="http://schemas.microsoft.com/office/drawing/2014/main" id="{5E288362-EB88-1CE6-D394-C241881822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2802" y="1705946"/>
            <a:ext cx="1496967" cy="1496967"/>
          </a:xfrm>
          <a:prstGeom prst="rect">
            <a:avLst/>
          </a:prstGeom>
        </p:spPr>
      </p:pic>
      <p:sp>
        <p:nvSpPr>
          <p:cNvPr id="32" name="Text Placeholder 11">
            <a:extLst>
              <a:ext uri="{FF2B5EF4-FFF2-40B4-BE49-F238E27FC236}">
                <a16:creationId xmlns:a16="http://schemas.microsoft.com/office/drawing/2014/main" id="{D1603176-08A1-94C8-6B2E-B543A79CF209}"/>
              </a:ext>
            </a:extLst>
          </p:cNvPr>
          <p:cNvSpPr txBox="1">
            <a:spLocks/>
          </p:cNvSpPr>
          <p:nvPr/>
        </p:nvSpPr>
        <p:spPr>
          <a:xfrm>
            <a:off x="3773767" y="3050553"/>
            <a:ext cx="3395036" cy="2101501"/>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400" dirty="0"/>
              <a:t>Through EGYV governance the ‘ASB Gang’ was linked and confirmed to be a gang prior to the MPS even considering this group of young people to be a gang.</a:t>
            </a:r>
            <a:endParaRPr lang="en-GB" sz="1100" dirty="0"/>
          </a:p>
        </p:txBody>
      </p:sp>
      <p:sp>
        <p:nvSpPr>
          <p:cNvPr id="33" name="Text Placeholder 11">
            <a:extLst>
              <a:ext uri="{FF2B5EF4-FFF2-40B4-BE49-F238E27FC236}">
                <a16:creationId xmlns:a16="http://schemas.microsoft.com/office/drawing/2014/main" id="{04DC57B2-D186-B074-248F-A83ADC4B36B7}"/>
              </a:ext>
            </a:extLst>
          </p:cNvPr>
          <p:cNvSpPr txBox="1">
            <a:spLocks/>
          </p:cNvSpPr>
          <p:nvPr/>
        </p:nvSpPr>
        <p:spPr>
          <a:xfrm>
            <a:off x="4048094" y="1109092"/>
            <a:ext cx="2750985" cy="599930"/>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a:solidFill>
                  <a:schemeClr val="accent1"/>
                </a:solidFill>
              </a:rPr>
              <a:t>ASB</a:t>
            </a:r>
            <a:r>
              <a:rPr lang="en-GB" sz="1600"/>
              <a:t> </a:t>
            </a:r>
            <a:r>
              <a:rPr lang="en-GB" sz="1800"/>
              <a:t>Gang Identified</a:t>
            </a:r>
            <a:endParaRPr lang="en-GB" sz="1200"/>
          </a:p>
        </p:txBody>
      </p:sp>
      <p:pic>
        <p:nvPicPr>
          <p:cNvPr id="34" name="Graphic 33" descr="Social network with solid fill">
            <a:extLst>
              <a:ext uri="{FF2B5EF4-FFF2-40B4-BE49-F238E27FC236}">
                <a16:creationId xmlns:a16="http://schemas.microsoft.com/office/drawing/2014/main" id="{8AB88C31-63F1-51CA-F2EF-ECEBFADB2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05808" y="1705946"/>
            <a:ext cx="1496967" cy="1496967"/>
          </a:xfrm>
          <a:prstGeom prst="rect">
            <a:avLst/>
          </a:prstGeom>
        </p:spPr>
      </p:pic>
      <p:sp>
        <p:nvSpPr>
          <p:cNvPr id="35" name="Text Placeholder 11">
            <a:extLst>
              <a:ext uri="{FF2B5EF4-FFF2-40B4-BE49-F238E27FC236}">
                <a16:creationId xmlns:a16="http://schemas.microsoft.com/office/drawing/2014/main" id="{4B2244E0-B3F6-52BE-1B64-40935E547033}"/>
              </a:ext>
            </a:extLst>
          </p:cNvPr>
          <p:cNvSpPr txBox="1">
            <a:spLocks/>
          </p:cNvSpPr>
          <p:nvPr/>
        </p:nvSpPr>
        <p:spPr>
          <a:xfrm>
            <a:off x="7540184" y="3125198"/>
            <a:ext cx="4235227" cy="3600229"/>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400"/>
              <a:t>£80,000 has been used to commission a one-to-one mentoring provider for all young people identified at EGYV as being involved in serious youth violence or gang related activities.</a:t>
            </a:r>
          </a:p>
          <a:p>
            <a:pPr algn="just"/>
            <a:r>
              <a:rPr lang="en-GB" sz="1200">
                <a:solidFill>
                  <a:schemeClr val="bg1"/>
                </a:solidFill>
                <a:highlight>
                  <a:srgbClr val="FF0000"/>
                </a:highlight>
              </a:rPr>
              <a:t>COMMISSIONING OUTCOMES:</a:t>
            </a:r>
            <a:endParaRPr lang="en-GB" sz="1600">
              <a:solidFill>
                <a:schemeClr val="bg1"/>
              </a:solidFill>
              <a:highlight>
                <a:srgbClr val="FF0000"/>
              </a:highlight>
            </a:endParaRPr>
          </a:p>
          <a:p>
            <a:pPr algn="just"/>
            <a:r>
              <a:rPr lang="en-GB" sz="1400"/>
              <a:t>• Young people identified as being involved in serious youth violence or gang related activities are offered one to one mentoring to assist in diverting them from crime and into ETE.</a:t>
            </a:r>
          </a:p>
          <a:p>
            <a:pPr algn="just"/>
            <a:r>
              <a:rPr lang="en-GB" sz="1400"/>
              <a:t>• Engage with 40 children on a one-to-one intensive basis a year.</a:t>
            </a:r>
          </a:p>
          <a:p>
            <a:pPr algn="just"/>
            <a:r>
              <a:rPr lang="en-GB" sz="1400"/>
              <a:t>• 75% of children referred to the mentoring service are engaged in some form of ETE when contact is ended.</a:t>
            </a:r>
          </a:p>
        </p:txBody>
      </p:sp>
      <p:sp>
        <p:nvSpPr>
          <p:cNvPr id="36" name="Text Placeholder 11">
            <a:extLst>
              <a:ext uri="{FF2B5EF4-FFF2-40B4-BE49-F238E27FC236}">
                <a16:creationId xmlns:a16="http://schemas.microsoft.com/office/drawing/2014/main" id="{5FF1AC38-F78F-ED87-E855-666F3F34D5A6}"/>
              </a:ext>
            </a:extLst>
          </p:cNvPr>
          <p:cNvSpPr txBox="1">
            <a:spLocks/>
          </p:cNvSpPr>
          <p:nvPr/>
        </p:nvSpPr>
        <p:spPr>
          <a:xfrm>
            <a:off x="8231100" y="1109092"/>
            <a:ext cx="2750985" cy="599930"/>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a:t>Commissioning</a:t>
            </a:r>
            <a:endParaRPr lang="en-GB" sz="1200"/>
          </a:p>
        </p:txBody>
      </p:sp>
      <p:sp>
        <p:nvSpPr>
          <p:cNvPr id="37" name="Text Placeholder 12">
            <a:extLst>
              <a:ext uri="{FF2B5EF4-FFF2-40B4-BE49-F238E27FC236}">
                <a16:creationId xmlns:a16="http://schemas.microsoft.com/office/drawing/2014/main" id="{DB0700D7-7AD5-8E84-64D3-85D7871080D1}"/>
              </a:ext>
            </a:extLst>
          </p:cNvPr>
          <p:cNvSpPr>
            <a:spLocks noGrp="1"/>
          </p:cNvSpPr>
          <p:nvPr>
            <p:ph type="body" sz="quarter" idx="11"/>
          </p:nvPr>
        </p:nvSpPr>
        <p:spPr>
          <a:xfrm>
            <a:off x="180193" y="4925312"/>
            <a:ext cx="4949380" cy="1800011"/>
          </a:xfrm>
          <a:prstGeom prst="foldedCorner">
            <a:avLst>
              <a:gd name="adj" fmla="val 26096"/>
            </a:avLst>
          </a:prstGeom>
          <a:solidFill>
            <a:schemeClr val="accent1"/>
          </a:solidFill>
        </p:spPr>
        <p:txBody>
          <a:bodyPr/>
          <a:lstStyle/>
          <a:p>
            <a:pPr algn="just"/>
            <a:r>
              <a:rPr lang="en-GB" sz="1400" b="1" dirty="0">
                <a:solidFill>
                  <a:schemeClr val="bg1"/>
                </a:solidFill>
              </a:rPr>
              <a:t>EGYV drives early information sharing, partnership arrangements and best practice in driving early intervention and prevention of knife crime, serious violence and gang members. Ongoing improvements with police are ongoing in relation to information sharing and joint delivery.</a:t>
            </a:r>
          </a:p>
        </p:txBody>
      </p:sp>
    </p:spTree>
    <p:extLst>
      <p:ext uri="{BB962C8B-B14F-4D97-AF65-F5344CB8AC3E}">
        <p14:creationId xmlns:p14="http://schemas.microsoft.com/office/powerpoint/2010/main" val="1802341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sz="3200"/>
              <a:t>Achilles Heel Tactics - Gangs / Serious Violence</a:t>
            </a:r>
          </a:p>
        </p:txBody>
      </p:sp>
      <p:sp>
        <p:nvSpPr>
          <p:cNvPr id="14" name="Text Placeholder 13">
            <a:extLst>
              <a:ext uri="{FF2B5EF4-FFF2-40B4-BE49-F238E27FC236}">
                <a16:creationId xmlns:a16="http://schemas.microsoft.com/office/drawing/2014/main" id="{F209E5DB-FB66-0E3F-CD30-390D6D7DF4B2}"/>
              </a:ext>
            </a:extLst>
          </p:cNvPr>
          <p:cNvSpPr>
            <a:spLocks noGrp="1"/>
          </p:cNvSpPr>
          <p:nvPr>
            <p:ph type="body" sz="quarter" idx="12"/>
          </p:nvPr>
        </p:nvSpPr>
        <p:spPr>
          <a:xfrm>
            <a:off x="4269090" y="1039812"/>
            <a:ext cx="7431497" cy="3959225"/>
          </a:xfrm>
        </p:spPr>
        <p:txBody>
          <a:bodyPr anchor="t"/>
          <a:lstStyle/>
          <a:p>
            <a:r>
              <a:rPr lang="en-GB" sz="1700" dirty="0"/>
              <a:t>Community Safety have been implementing early enforcement review and delivery, where possible, for incidents of serious violence, knife enabled crime and gang activity using well tested Achilles heel tactics.</a:t>
            </a:r>
          </a:p>
          <a:p>
            <a:r>
              <a:rPr lang="en-GB" sz="1700" dirty="0"/>
              <a:t>Achilles heel tactics are enforcement that isn’t using the primary powers or legalisation in relation to the incident in question in order to </a:t>
            </a:r>
            <a:r>
              <a:rPr lang="en-GB" sz="1700" b="1" dirty="0"/>
              <a:t>remove harm and offenders from our communities.</a:t>
            </a:r>
          </a:p>
          <a:p>
            <a:pPr marL="342900" lvl="1" indent="0">
              <a:buNone/>
            </a:pPr>
            <a:r>
              <a:rPr lang="en-GB" sz="1700" dirty="0"/>
              <a:t>An example has been a disorder incident occurs with knifes being threatened or used. When this is shared with the Community Safety Operations Department, the Anti-Social Behaviour team will work with Landlord Services / Tenancy Sustainment services to explore suitable opportunities to delivery alternative enforcement when justified and proportionate. </a:t>
            </a:r>
          </a:p>
          <a:p>
            <a:pPr marL="342900" lvl="1" indent="0">
              <a:buNone/>
            </a:pPr>
            <a:r>
              <a:rPr lang="en-GB" sz="1700" dirty="0"/>
              <a:t>This may allow alternative enforcement to commence in parallel such as rent arrears or mandatory repossession grounds if the incident meets the legal criteria.</a:t>
            </a:r>
          </a:p>
          <a:p>
            <a:pPr marL="342900" lvl="1" indent="0">
              <a:buNone/>
            </a:pPr>
            <a:endParaRPr lang="en-GB" sz="500" dirty="0"/>
          </a:p>
          <a:p>
            <a:pPr marL="342900" lvl="1" indent="0">
              <a:buNone/>
            </a:pPr>
            <a:r>
              <a:rPr lang="en-GB" sz="1700" dirty="0"/>
              <a:t>This is a new process for the service and ongoing development and improvements are being made to obtain early information from the police to allow this tactic to be reviewed and in suitable situations, deployed. </a:t>
            </a:r>
          </a:p>
        </p:txBody>
      </p:sp>
      <p:pic>
        <p:nvPicPr>
          <p:cNvPr id="5" name="Picture 4" descr="A red and white lock on a black background&#10;&#10;Description automatically generated">
            <a:extLst>
              <a:ext uri="{FF2B5EF4-FFF2-40B4-BE49-F238E27FC236}">
                <a16:creationId xmlns:a16="http://schemas.microsoft.com/office/drawing/2014/main" id="{61689EA8-D6A2-5452-1848-F013E7E3F181}"/>
              </a:ext>
            </a:extLst>
          </p:cNvPr>
          <p:cNvPicPr>
            <a:picLocks noChangeAspect="1"/>
          </p:cNvPicPr>
          <p:nvPr/>
        </p:nvPicPr>
        <p:blipFill rotWithShape="1">
          <a:blip r:embed="rId2">
            <a:extLst>
              <a:ext uri="{28A0092B-C50C-407E-A947-70E740481C1C}">
                <a14:useLocalDpi xmlns:a14="http://schemas.microsoft.com/office/drawing/2010/main" val="0"/>
              </a:ext>
            </a:extLst>
          </a:blip>
          <a:srcRect l="67730" t="26171" b="15771"/>
          <a:stretch/>
        </p:blipFill>
        <p:spPr>
          <a:xfrm>
            <a:off x="-149289" y="2575249"/>
            <a:ext cx="5006512" cy="3890865"/>
          </a:xfrm>
          <a:prstGeom prst="rect">
            <a:avLst/>
          </a:prstGeom>
        </p:spPr>
      </p:pic>
      <p:pic>
        <p:nvPicPr>
          <p:cNvPr id="7" name="Picture 6">
            <a:extLst>
              <a:ext uri="{FF2B5EF4-FFF2-40B4-BE49-F238E27FC236}">
                <a16:creationId xmlns:a16="http://schemas.microsoft.com/office/drawing/2014/main" id="{0AF55112-4241-43FB-124A-64F522480ECF}"/>
              </a:ext>
            </a:extLst>
          </p:cNvPr>
          <p:cNvPicPr>
            <a:picLocks noChangeAspect="1"/>
          </p:cNvPicPr>
          <p:nvPr/>
        </p:nvPicPr>
        <p:blipFill rotWithShape="1">
          <a:blip r:embed="rId3"/>
          <a:srcRect l="78255" t="22192" r="11843" b="69486"/>
          <a:stretch/>
        </p:blipFill>
        <p:spPr>
          <a:xfrm>
            <a:off x="1310590" y="1722325"/>
            <a:ext cx="2086753" cy="986465"/>
          </a:xfrm>
          <a:prstGeom prst="rect">
            <a:avLst/>
          </a:prstGeom>
        </p:spPr>
      </p:pic>
    </p:spTree>
    <p:extLst>
      <p:ext uri="{BB962C8B-B14F-4D97-AF65-F5344CB8AC3E}">
        <p14:creationId xmlns:p14="http://schemas.microsoft.com/office/powerpoint/2010/main" val="948820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lstStyle/>
          <a:p>
            <a:r>
              <a:rPr lang="en-GB" dirty="0"/>
              <a:t>Trading Standards</a:t>
            </a:r>
            <a:endParaRPr lang="en-GB" sz="3200" i="1" dirty="0"/>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a:xfrm>
            <a:off x="436774" y="1128713"/>
            <a:ext cx="3976570" cy="4600575"/>
          </a:xfrm>
        </p:spPr>
        <p:txBody>
          <a:bodyPr/>
          <a:lstStyle/>
          <a:p>
            <a:r>
              <a:rPr lang="en-GB" dirty="0"/>
              <a:t>7</a:t>
            </a:r>
          </a:p>
        </p:txBody>
      </p:sp>
    </p:spTree>
    <p:extLst>
      <p:ext uri="{BB962C8B-B14F-4D97-AF65-F5344CB8AC3E}">
        <p14:creationId xmlns:p14="http://schemas.microsoft.com/office/powerpoint/2010/main" val="4278122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a:t>Trading Standards</a:t>
            </a:r>
          </a:p>
        </p:txBody>
      </p:sp>
      <p:sp>
        <p:nvSpPr>
          <p:cNvPr id="14" name="Text Placeholder 13">
            <a:extLst>
              <a:ext uri="{FF2B5EF4-FFF2-40B4-BE49-F238E27FC236}">
                <a16:creationId xmlns:a16="http://schemas.microsoft.com/office/drawing/2014/main" id="{F209E5DB-FB66-0E3F-CD30-390D6D7DF4B2}"/>
              </a:ext>
            </a:extLst>
          </p:cNvPr>
          <p:cNvSpPr>
            <a:spLocks noGrp="1"/>
          </p:cNvSpPr>
          <p:nvPr>
            <p:ph type="body" sz="quarter" idx="12"/>
          </p:nvPr>
        </p:nvSpPr>
        <p:spPr>
          <a:xfrm>
            <a:off x="183660" y="1171254"/>
            <a:ext cx="11787516" cy="5294861"/>
          </a:xfrm>
        </p:spPr>
        <p:txBody>
          <a:bodyPr anchor="t"/>
          <a:lstStyle/>
          <a:p>
            <a:r>
              <a:rPr lang="en-GB" sz="1600" dirty="0"/>
              <a:t>Trading Standards are focusing on several operations to prevent and mitigate knife enabled crime across the Borough, by the following key operations:</a:t>
            </a:r>
          </a:p>
          <a:p>
            <a:pPr marL="0" indent="0">
              <a:buNone/>
            </a:pPr>
            <a:r>
              <a:rPr lang="en-GB" sz="1600" b="1" dirty="0"/>
              <a:t>Operation Safe Seller</a:t>
            </a:r>
            <a:r>
              <a:rPr lang="en-GB" sz="1600" dirty="0"/>
              <a:t> Joint operation with the Police tackling the second-hand suppliers who may be enabling mobile phone theft.</a:t>
            </a:r>
          </a:p>
          <a:p>
            <a:pPr marL="0" indent="0">
              <a:buNone/>
            </a:pPr>
            <a:r>
              <a:rPr lang="en-GB" sz="1600" b="1" dirty="0"/>
              <a:t>Operation Blunt </a:t>
            </a:r>
            <a:r>
              <a:rPr lang="en-GB" sz="1600" dirty="0"/>
              <a:t>The project will firstly involve a Trading Standards led responsible retailer scheme which will allow traders to get endorsement from the Local Authority Trading Standards Team for the highest standards of responsible operating. The scheme will go further than similar statutory based schemes by requiring all sellers to be over the age of 18 (not currently a legal requirement) and empowering retailers to refuse the sale of a knife and to notify the police in circumstances where they have grave concerns about the purpose of such a sale.</a:t>
            </a:r>
          </a:p>
          <a:p>
            <a:pPr marL="457200" lvl="1" indent="0">
              <a:buNone/>
            </a:pPr>
            <a:endParaRPr lang="en-GB" sz="500" dirty="0"/>
          </a:p>
          <a:p>
            <a:pPr marL="0" indent="0">
              <a:buNone/>
            </a:pPr>
            <a:r>
              <a:rPr lang="en-GB" sz="1600" b="1" dirty="0"/>
              <a:t>Responsible Retailer Scheme </a:t>
            </a:r>
            <a:r>
              <a:rPr lang="en-GB" sz="1600" dirty="0"/>
              <a:t>Barking and Dagenham Trading Standards will continue to work with retailers to sign up to the MOPAC’s Responsible Retailer Scheme for knives, providing invaluable training and </a:t>
            </a:r>
            <a:r>
              <a:rPr lang="en-GB" sz="1600" dirty="0">
                <a:hlinkClick r:id="rId2"/>
              </a:rPr>
              <a:t>good practice on selling knives.</a:t>
            </a:r>
            <a:r>
              <a:rPr lang="en-GB" sz="1600" dirty="0"/>
              <a:t> There are currently 15 premises signed up to this scheme and work is ongoing to increase this. </a:t>
            </a:r>
            <a:endParaRPr lang="en-GB" sz="100" b="1" dirty="0"/>
          </a:p>
          <a:p>
            <a:pPr marL="0" indent="0">
              <a:buNone/>
            </a:pPr>
            <a:r>
              <a:rPr lang="en-GB" sz="1600" b="1" dirty="0"/>
              <a:t>Underage Knife Test Purchases – Summer of Action </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800" b="1" i="0" u="none" strike="noStrike" kern="1200" dirty="0">
                <a:solidFill>
                  <a:srgbClr val="FFFFFF"/>
                </a:solidFill>
                <a:effectLst/>
                <a:latin typeface="Segoe UI" panose="020B0502040204020203" pitchFamily="34" charset="0"/>
              </a:rPr>
              <a:t>Date</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800" b="1" i="0" u="none" strike="noStrike" kern="1200" dirty="0">
                <a:solidFill>
                  <a:srgbClr val="FFFFFF"/>
                </a:solidFill>
                <a:effectLst/>
                <a:latin typeface="Segoe UI" panose="020B0502040204020203" pitchFamily="34" charset="0"/>
              </a:rPr>
              <a:t>Area</a:t>
            </a:r>
            <a:endParaRPr lang="en-GB" sz="1800" b="0" i="0" u="none" strike="noStrike" dirty="0">
              <a:effectLst/>
              <a:latin typeface="Arial" panose="020B0604020202020204" pitchFamily="34" charset="0"/>
            </a:endParaRPr>
          </a:p>
          <a:p>
            <a:pPr marL="0" indent="0">
              <a:buNone/>
            </a:pPr>
            <a:endParaRPr lang="en-GB" sz="1600" b="1" dirty="0"/>
          </a:p>
        </p:txBody>
      </p:sp>
      <p:graphicFrame>
        <p:nvGraphicFramePr>
          <p:cNvPr id="2" name="Table 1">
            <a:extLst>
              <a:ext uri="{FF2B5EF4-FFF2-40B4-BE49-F238E27FC236}">
                <a16:creationId xmlns:a16="http://schemas.microsoft.com/office/drawing/2014/main" id="{2F697E82-8BCD-4200-05A9-A5144522FD5F}"/>
              </a:ext>
            </a:extLst>
          </p:cNvPr>
          <p:cNvGraphicFramePr>
            <a:graphicFrameLocks noGrp="1"/>
          </p:cNvGraphicFramePr>
          <p:nvPr>
            <p:extLst>
              <p:ext uri="{D42A27DB-BD31-4B8C-83A1-F6EECF244321}">
                <p14:modId xmlns:p14="http://schemas.microsoft.com/office/powerpoint/2010/main" val="2469188405"/>
              </p:ext>
            </p:extLst>
          </p:nvPr>
        </p:nvGraphicFramePr>
        <p:xfrm>
          <a:off x="276810" y="5269938"/>
          <a:ext cx="4928120" cy="1429440"/>
        </p:xfrm>
        <a:graphic>
          <a:graphicData uri="http://schemas.openxmlformats.org/drawingml/2006/table">
            <a:tbl>
              <a:tblPr firstRow="1" bandRow="1">
                <a:tableStyleId>{5C22544A-7EE6-4342-B048-85BDC9FD1C3A}</a:tableStyleId>
              </a:tblPr>
              <a:tblGrid>
                <a:gridCol w="2464060">
                  <a:extLst>
                    <a:ext uri="{9D8B030D-6E8A-4147-A177-3AD203B41FA5}">
                      <a16:colId xmlns:a16="http://schemas.microsoft.com/office/drawing/2014/main" val="1456744813"/>
                    </a:ext>
                  </a:extLst>
                </a:gridCol>
                <a:gridCol w="2464060">
                  <a:extLst>
                    <a:ext uri="{9D8B030D-6E8A-4147-A177-3AD203B41FA5}">
                      <a16:colId xmlns:a16="http://schemas.microsoft.com/office/drawing/2014/main" val="1097603785"/>
                    </a:ext>
                  </a:extLst>
                </a:gridCol>
              </a:tblGrid>
              <a:tr h="272406">
                <a:tc>
                  <a:txBody>
                    <a:bodyPr/>
                    <a:lstStyle/>
                    <a:p>
                      <a:r>
                        <a:rPr lang="en-GB" sz="1400"/>
                        <a:t>Date</a:t>
                      </a:r>
                    </a:p>
                  </a:txBody>
                  <a:tcPr marL="72000" marR="72000" marT="72000" marB="72000" anchor="ctr">
                    <a:lnB w="28575" cap="flat" cmpd="sng" algn="ctr">
                      <a:solidFill>
                        <a:schemeClr val="accent1"/>
                      </a:solidFill>
                      <a:prstDash val="solid"/>
                      <a:round/>
                      <a:headEnd type="none" w="med" len="med"/>
                      <a:tailEnd type="none" w="med" len="med"/>
                    </a:lnB>
                  </a:tcPr>
                </a:tc>
                <a:tc>
                  <a:txBody>
                    <a:bodyPr/>
                    <a:lstStyle/>
                    <a:p>
                      <a:r>
                        <a:rPr lang="en-GB" sz="1400"/>
                        <a:t>Area</a:t>
                      </a:r>
                    </a:p>
                  </a:txBody>
                  <a:tcPr marL="72000" marR="72000" marT="72000" marB="72000" anchor="ctr">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85409375"/>
                  </a:ext>
                </a:extLst>
              </a:tr>
              <a:tr h="272406">
                <a:tc>
                  <a:txBody>
                    <a:bodyPr/>
                    <a:lstStyle/>
                    <a:p>
                      <a:r>
                        <a:rPr lang="en-GB" sz="1400"/>
                        <a:t>Wednesday 26 July</a:t>
                      </a:r>
                    </a:p>
                  </a:txBody>
                  <a:tcPr marL="72000" marR="72000" marT="72000" marB="7200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r>
                        <a:rPr lang="en-GB" sz="1400"/>
                        <a:t>Barking</a:t>
                      </a:r>
                    </a:p>
                  </a:txBody>
                  <a:tcPr marL="72000" marR="72000" marT="72000" marB="7200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42781578"/>
                  </a:ext>
                </a:extLst>
              </a:tr>
              <a:tr h="272406">
                <a:tc>
                  <a:txBody>
                    <a:bodyPr/>
                    <a:lstStyle/>
                    <a:p>
                      <a:r>
                        <a:rPr lang="en-GB" sz="1400"/>
                        <a:t>Wednesday 9 August</a:t>
                      </a:r>
                    </a:p>
                  </a:txBody>
                  <a:tcPr marL="72000" marR="72000" marT="72000" marB="7200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r>
                        <a:rPr lang="en-GB" sz="1400"/>
                        <a:t>Dagenham</a:t>
                      </a:r>
                    </a:p>
                  </a:txBody>
                  <a:tcPr marL="72000" marR="72000" marT="72000" marB="7200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85287637"/>
                  </a:ext>
                </a:extLst>
              </a:tr>
              <a:tr h="272406">
                <a:tc>
                  <a:txBody>
                    <a:bodyPr/>
                    <a:lstStyle/>
                    <a:p>
                      <a:r>
                        <a:rPr lang="en-GB" sz="1400"/>
                        <a:t>Wednesday 23 August</a:t>
                      </a:r>
                    </a:p>
                  </a:txBody>
                  <a:tcPr marL="72000" marR="72000" marT="72000" marB="7200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r>
                        <a:rPr lang="en-GB" sz="1400"/>
                        <a:t>Barking and Dagenham</a:t>
                      </a:r>
                    </a:p>
                  </a:txBody>
                  <a:tcPr marL="72000" marR="72000" marT="72000" marB="7200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98107648"/>
                  </a:ext>
                </a:extLst>
              </a:tr>
            </a:tbl>
          </a:graphicData>
        </a:graphic>
      </p:graphicFrame>
      <p:graphicFrame>
        <p:nvGraphicFramePr>
          <p:cNvPr id="3" name="Table 2">
            <a:extLst>
              <a:ext uri="{FF2B5EF4-FFF2-40B4-BE49-F238E27FC236}">
                <a16:creationId xmlns:a16="http://schemas.microsoft.com/office/drawing/2014/main" id="{2203B7C6-E46D-B32C-A2EB-E6903B4539EF}"/>
              </a:ext>
            </a:extLst>
          </p:cNvPr>
          <p:cNvGraphicFramePr>
            <a:graphicFrameLocks noGrp="1"/>
          </p:cNvGraphicFramePr>
          <p:nvPr>
            <p:extLst>
              <p:ext uri="{D42A27DB-BD31-4B8C-83A1-F6EECF244321}">
                <p14:modId xmlns:p14="http://schemas.microsoft.com/office/powerpoint/2010/main" val="2243057301"/>
              </p:ext>
            </p:extLst>
          </p:nvPr>
        </p:nvGraphicFramePr>
        <p:xfrm>
          <a:off x="5298080" y="5269938"/>
          <a:ext cx="4928120" cy="1429440"/>
        </p:xfrm>
        <a:graphic>
          <a:graphicData uri="http://schemas.openxmlformats.org/drawingml/2006/table">
            <a:tbl>
              <a:tblPr firstRow="1" bandRow="1">
                <a:tableStyleId>{5C22544A-7EE6-4342-B048-85BDC9FD1C3A}</a:tableStyleId>
              </a:tblPr>
              <a:tblGrid>
                <a:gridCol w="2464060">
                  <a:extLst>
                    <a:ext uri="{9D8B030D-6E8A-4147-A177-3AD203B41FA5}">
                      <a16:colId xmlns:a16="http://schemas.microsoft.com/office/drawing/2014/main" val="1921659471"/>
                    </a:ext>
                  </a:extLst>
                </a:gridCol>
                <a:gridCol w="2464060">
                  <a:extLst>
                    <a:ext uri="{9D8B030D-6E8A-4147-A177-3AD203B41FA5}">
                      <a16:colId xmlns:a16="http://schemas.microsoft.com/office/drawing/2014/main" val="3437536763"/>
                    </a:ext>
                  </a:extLst>
                </a:gridCol>
              </a:tblGrid>
              <a:tr h="1429440">
                <a:tc>
                  <a:txBody>
                    <a:bodyPr/>
                    <a:lstStyle/>
                    <a:p>
                      <a:pPr algn="ctr"/>
                      <a:r>
                        <a:rPr lang="en-GB" sz="1800" dirty="0"/>
                        <a:t>TOTAL PASS TESTS</a:t>
                      </a:r>
                    </a:p>
                    <a:p>
                      <a:pPr algn="ctr"/>
                      <a:endParaRPr lang="en-GB" sz="1800" dirty="0"/>
                    </a:p>
                    <a:p>
                      <a:pPr algn="ctr"/>
                      <a:r>
                        <a:rPr lang="en-GB" sz="3600" dirty="0"/>
                        <a:t>22</a:t>
                      </a:r>
                    </a:p>
                  </a:txBody>
                  <a:tcPr marL="72000" marR="72000" marT="72000" marB="72000">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GB" sz="1800" dirty="0"/>
                        <a:t>TOTAL FAILED TESTS</a:t>
                      </a:r>
                    </a:p>
                    <a:p>
                      <a:pPr algn="ctr"/>
                      <a:endParaRPr lang="en-GB" sz="1800" dirty="0"/>
                    </a:p>
                    <a:p>
                      <a:pPr algn="ctr"/>
                      <a:r>
                        <a:rPr lang="en-GB" sz="3600" dirty="0"/>
                        <a:t>3</a:t>
                      </a:r>
                    </a:p>
                  </a:txBody>
                  <a:tcPr marL="72000" marR="72000" marT="72000" marB="72000">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8088944"/>
                  </a:ext>
                </a:extLst>
              </a:tr>
            </a:tbl>
          </a:graphicData>
        </a:graphic>
      </p:graphicFrame>
    </p:spTree>
    <p:extLst>
      <p:ext uri="{BB962C8B-B14F-4D97-AF65-F5344CB8AC3E}">
        <p14:creationId xmlns:p14="http://schemas.microsoft.com/office/powerpoint/2010/main" val="620230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a:t>Robbery Taskforce &amp; Lost Hours</a:t>
            </a:r>
          </a:p>
        </p:txBody>
      </p:sp>
      <p:sp>
        <p:nvSpPr>
          <p:cNvPr id="14" name="Text Placeholder 13">
            <a:extLst>
              <a:ext uri="{FF2B5EF4-FFF2-40B4-BE49-F238E27FC236}">
                <a16:creationId xmlns:a16="http://schemas.microsoft.com/office/drawing/2014/main" id="{F209E5DB-FB66-0E3F-CD30-390D6D7DF4B2}"/>
              </a:ext>
            </a:extLst>
          </p:cNvPr>
          <p:cNvSpPr>
            <a:spLocks noGrp="1"/>
          </p:cNvSpPr>
          <p:nvPr>
            <p:ph type="body" sz="quarter" idx="12"/>
          </p:nvPr>
        </p:nvSpPr>
        <p:spPr>
          <a:xfrm>
            <a:off x="4269090" y="1039812"/>
            <a:ext cx="7363331" cy="5463625"/>
          </a:xfrm>
        </p:spPr>
        <p:txBody>
          <a:bodyPr/>
          <a:lstStyle/>
          <a:p>
            <a:r>
              <a:rPr lang="en-GB" sz="1800" dirty="0"/>
              <a:t>Robbery Group is established and chaired at Director level, with key members being SLT members across East Area BCU and partners.</a:t>
            </a:r>
          </a:p>
          <a:p>
            <a:r>
              <a:rPr lang="en-GB" sz="1800" dirty="0"/>
              <a:t>The Robbery Group are currently reviewing how best to infuse the LBBD Lost Hours Campaign into Community Safety outreach and engagement with young people and parents.</a:t>
            </a:r>
            <a:endParaRPr lang="en-GB" sz="500" dirty="0"/>
          </a:p>
          <a:p>
            <a:r>
              <a:rPr lang="en-GB" sz="1800" dirty="0"/>
              <a:t>Community Safety are working in partnership to support police to prevent and apprehend robbery offenders within the golden hour principle. We have agreed to fund two iPads for Barking and Dagenham officers to locate stolen mobile phones in </a:t>
            </a:r>
            <a:r>
              <a:rPr lang="en-GB" sz="1800" dirty="0" err="1"/>
              <a:t>realtime</a:t>
            </a:r>
            <a:r>
              <a:rPr lang="en-GB" sz="1800" dirty="0"/>
              <a:t>. </a:t>
            </a:r>
          </a:p>
          <a:p>
            <a:r>
              <a:rPr lang="en-GB" sz="1800" dirty="0"/>
              <a:t>Robbery is a key crime trend to tackle knife possession and enabled criminality as we know the data currently shows this is a regular theme for this crime type that has increased across the borough.</a:t>
            </a:r>
          </a:p>
          <a:p>
            <a:r>
              <a:rPr lang="en-GB" sz="1800" dirty="0"/>
              <a:t>Additional commissioning is being explored via the Robbery Group in order to focus on places and people simultaneously.</a:t>
            </a:r>
            <a:endParaRPr lang="en-GB" sz="2000" dirty="0"/>
          </a:p>
        </p:txBody>
      </p:sp>
      <p:pic>
        <p:nvPicPr>
          <p:cNvPr id="2" name="Picture 2" descr="Lost Hours">
            <a:extLst>
              <a:ext uri="{FF2B5EF4-FFF2-40B4-BE49-F238E27FC236}">
                <a16:creationId xmlns:a16="http://schemas.microsoft.com/office/drawing/2014/main" id="{DE715427-767E-3747-09BE-8FC05DD99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79" y="1394926"/>
            <a:ext cx="3268643" cy="406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014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sz="2800" dirty="0"/>
              <a:t>Knife Crime Commissioning-Mopac Funded</a:t>
            </a:r>
          </a:p>
        </p:txBody>
      </p:sp>
      <p:sp>
        <p:nvSpPr>
          <p:cNvPr id="7" name="Text Placeholder 11">
            <a:extLst>
              <a:ext uri="{FF2B5EF4-FFF2-40B4-BE49-F238E27FC236}">
                <a16:creationId xmlns:a16="http://schemas.microsoft.com/office/drawing/2014/main" id="{C8918281-7915-629E-7078-C8EA8E202B2B}"/>
              </a:ext>
            </a:extLst>
          </p:cNvPr>
          <p:cNvSpPr txBox="1">
            <a:spLocks/>
          </p:cNvSpPr>
          <p:nvPr/>
        </p:nvSpPr>
        <p:spPr>
          <a:xfrm>
            <a:off x="183660" y="2190674"/>
            <a:ext cx="2647675" cy="2163096"/>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solidFill>
                  <a:schemeClr val="bg1"/>
                </a:solidFill>
                <a:highlight>
                  <a:srgbClr val="000080"/>
                </a:highlight>
              </a:rPr>
              <a:t>£113,000</a:t>
            </a:r>
            <a:endParaRPr lang="en-GB" sz="500" dirty="0"/>
          </a:p>
          <a:p>
            <a:pPr algn="just"/>
            <a:r>
              <a:rPr lang="en-GB" sz="1400" dirty="0"/>
              <a:t>The delivery of workshops targeted at the reduction of knife crime to 2750 young people, to give support and intervention focused on diverting young people away from knife crime. </a:t>
            </a:r>
          </a:p>
        </p:txBody>
      </p:sp>
      <p:pic>
        <p:nvPicPr>
          <p:cNvPr id="1026" name="Picture 2" descr="Statement from the CEO: Knife crime drops by 1% | The Ben Kinsella Trust">
            <a:extLst>
              <a:ext uri="{FF2B5EF4-FFF2-40B4-BE49-F238E27FC236}">
                <a16:creationId xmlns:a16="http://schemas.microsoft.com/office/drawing/2014/main" id="{A34112A8-555E-8714-1DAA-064C4B37D4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28" b="32186"/>
          <a:stretch/>
        </p:blipFill>
        <p:spPr bwMode="auto">
          <a:xfrm>
            <a:off x="183660" y="1241717"/>
            <a:ext cx="2637041" cy="948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rk2Life - Sharing the keys 2 prevent harm and promote life">
            <a:extLst>
              <a:ext uri="{FF2B5EF4-FFF2-40B4-BE49-F238E27FC236}">
                <a16:creationId xmlns:a16="http://schemas.microsoft.com/office/drawing/2014/main" id="{9DE2E249-9DB8-952B-45BB-3E77C0B23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865" y="1241716"/>
            <a:ext cx="2497750" cy="821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1">
            <a:extLst>
              <a:ext uri="{FF2B5EF4-FFF2-40B4-BE49-F238E27FC236}">
                <a16:creationId xmlns:a16="http://schemas.microsoft.com/office/drawing/2014/main" id="{554512F2-2CC5-7AE1-0C46-5AD1C9F49BC5}"/>
              </a:ext>
            </a:extLst>
          </p:cNvPr>
          <p:cNvSpPr txBox="1">
            <a:spLocks/>
          </p:cNvSpPr>
          <p:nvPr/>
        </p:nvSpPr>
        <p:spPr>
          <a:xfrm>
            <a:off x="3208865" y="2190673"/>
            <a:ext cx="2647675" cy="2163096"/>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solidFill>
                  <a:schemeClr val="bg1"/>
                </a:solidFill>
                <a:highlight>
                  <a:srgbClr val="000080"/>
                </a:highlight>
              </a:rPr>
              <a:t>£80,000</a:t>
            </a:r>
            <a:endParaRPr lang="en-GB" sz="500" dirty="0"/>
          </a:p>
          <a:p>
            <a:pPr algn="just"/>
            <a:r>
              <a:rPr lang="en-GB" sz="1400" dirty="0"/>
              <a:t>The delivery of mentoring provision to children and young people and young adults identified through the Youth Offending Service (YOS) and the Ending Gang and Youth Violence (EGYV) panel. </a:t>
            </a:r>
          </a:p>
        </p:txBody>
      </p:sp>
      <p:pic>
        <p:nvPicPr>
          <p:cNvPr id="10" name="Picture 4" descr="Spark2Life - Sharing the keys 2 prevent harm and promote life">
            <a:extLst>
              <a:ext uri="{FF2B5EF4-FFF2-40B4-BE49-F238E27FC236}">
                <a16:creationId xmlns:a16="http://schemas.microsoft.com/office/drawing/2014/main" id="{0998598E-39C8-F53E-AEAC-EDC61FC16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590" y="1241717"/>
            <a:ext cx="2497750" cy="8219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1">
            <a:extLst>
              <a:ext uri="{FF2B5EF4-FFF2-40B4-BE49-F238E27FC236}">
                <a16:creationId xmlns:a16="http://schemas.microsoft.com/office/drawing/2014/main" id="{422912E1-1F6E-9357-509F-0056E712040C}"/>
              </a:ext>
            </a:extLst>
          </p:cNvPr>
          <p:cNvSpPr txBox="1">
            <a:spLocks/>
          </p:cNvSpPr>
          <p:nvPr/>
        </p:nvSpPr>
        <p:spPr>
          <a:xfrm>
            <a:off x="9510590" y="2190674"/>
            <a:ext cx="2647675" cy="2163096"/>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solidFill>
                  <a:schemeClr val="bg1"/>
                </a:solidFill>
                <a:highlight>
                  <a:srgbClr val="000080"/>
                </a:highlight>
              </a:rPr>
              <a:t>£66,700</a:t>
            </a:r>
            <a:endParaRPr lang="en-GB" sz="500" dirty="0"/>
          </a:p>
          <a:p>
            <a:pPr algn="just"/>
            <a:r>
              <a:rPr lang="en-GB" sz="1400" dirty="0"/>
              <a:t>Outreach youth work, engaging young people where they are and signposting them to existing services, within the borough, particularly during the ‘lost hours’ and throughout school holidays.</a:t>
            </a:r>
          </a:p>
        </p:txBody>
      </p:sp>
      <p:pic>
        <p:nvPicPr>
          <p:cNvPr id="1030" name="Picture 6" descr="toottoot logo - Schools Computing">
            <a:extLst>
              <a:ext uri="{FF2B5EF4-FFF2-40B4-BE49-F238E27FC236}">
                <a16:creationId xmlns:a16="http://schemas.microsoft.com/office/drawing/2014/main" id="{929D1B16-FA76-D8F8-EC4C-9DF968AA3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711" y="1008143"/>
            <a:ext cx="3271783" cy="9815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1">
            <a:extLst>
              <a:ext uri="{FF2B5EF4-FFF2-40B4-BE49-F238E27FC236}">
                <a16:creationId xmlns:a16="http://schemas.microsoft.com/office/drawing/2014/main" id="{5F27F6B7-79FB-1670-6C5A-C52877AA1976}"/>
              </a:ext>
            </a:extLst>
          </p:cNvPr>
          <p:cNvSpPr txBox="1">
            <a:spLocks/>
          </p:cNvSpPr>
          <p:nvPr/>
        </p:nvSpPr>
        <p:spPr>
          <a:xfrm>
            <a:off x="6359727" y="2190673"/>
            <a:ext cx="2647675" cy="2912268"/>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solidFill>
                  <a:schemeClr val="bg1"/>
                </a:solidFill>
                <a:highlight>
                  <a:srgbClr val="000080"/>
                </a:highlight>
              </a:rPr>
              <a:t>£49,600</a:t>
            </a:r>
            <a:endParaRPr lang="en-GB" sz="500" dirty="0"/>
          </a:p>
          <a:p>
            <a:pPr algn="just"/>
            <a:r>
              <a:rPr lang="en-GB" sz="1400" dirty="0"/>
              <a:t>LBBD can create and shape focused questions so that targeted work around high harm crimes like serious violence and robbery can be delivered. </a:t>
            </a:r>
          </a:p>
          <a:p>
            <a:pPr algn="just"/>
            <a:r>
              <a:rPr lang="en-GB" sz="1400" dirty="0"/>
              <a:t>Provides insights on concern areas and key data on where violence, knife crime and gang activities are currently perceived.</a:t>
            </a:r>
          </a:p>
        </p:txBody>
      </p:sp>
      <p:pic>
        <p:nvPicPr>
          <p:cNvPr id="1034" name="Picture 10" descr="BoxUp Crime (@BoxUpCrime) / Twitter">
            <a:extLst>
              <a:ext uri="{FF2B5EF4-FFF2-40B4-BE49-F238E27FC236}">
                <a16:creationId xmlns:a16="http://schemas.microsoft.com/office/drawing/2014/main" id="{31B88D9A-38D0-118A-A6EF-056FFCCD0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60" y="4812694"/>
            <a:ext cx="1849203" cy="1849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1">
            <a:extLst>
              <a:ext uri="{FF2B5EF4-FFF2-40B4-BE49-F238E27FC236}">
                <a16:creationId xmlns:a16="http://schemas.microsoft.com/office/drawing/2014/main" id="{717EC097-6547-5CE6-269D-DC9D8B7D39A9}"/>
              </a:ext>
            </a:extLst>
          </p:cNvPr>
          <p:cNvSpPr txBox="1">
            <a:spLocks/>
          </p:cNvSpPr>
          <p:nvPr/>
        </p:nvSpPr>
        <p:spPr>
          <a:xfrm>
            <a:off x="2032863" y="4689989"/>
            <a:ext cx="3158569" cy="2163096"/>
          </a:xfrm>
          <a:prstGeom prst="rect">
            <a:avLst/>
          </a:prstGeom>
        </p:spPr>
        <p:txBody>
          <a:bodyPr vert="horz" lIns="144000" tIns="144000" rIns="144000" bIns="14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solidFill>
                  <a:schemeClr val="bg1"/>
                </a:solidFill>
                <a:highlight>
                  <a:srgbClr val="000080"/>
                </a:highlight>
              </a:rPr>
              <a:t>£80,000</a:t>
            </a:r>
            <a:endParaRPr lang="en-GB" sz="500" dirty="0"/>
          </a:p>
          <a:p>
            <a:pPr algn="just"/>
            <a:r>
              <a:rPr lang="en-GB" sz="1400" dirty="0"/>
              <a:t>Joint commissioning with London Borough of Redbridge with Box Up Crime to deliver detached outreach work tackle cross-borough serious violence issues.</a:t>
            </a:r>
          </a:p>
        </p:txBody>
      </p:sp>
    </p:spTree>
    <p:extLst>
      <p:ext uri="{BB962C8B-B14F-4D97-AF65-F5344CB8AC3E}">
        <p14:creationId xmlns:p14="http://schemas.microsoft.com/office/powerpoint/2010/main" val="3448817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normAutofit/>
          </a:bodyPr>
          <a:lstStyle/>
          <a:p>
            <a:r>
              <a:rPr lang="en-GB" sz="4800" dirty="0"/>
              <a:t>Thank You</a:t>
            </a:r>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p:txBody>
          <a:bodyPr/>
          <a:lstStyle/>
          <a:p>
            <a:r>
              <a:rPr lang="en-GB" dirty="0"/>
              <a:t>8</a:t>
            </a:r>
          </a:p>
        </p:txBody>
      </p:sp>
    </p:spTree>
    <p:extLst>
      <p:ext uri="{BB962C8B-B14F-4D97-AF65-F5344CB8AC3E}">
        <p14:creationId xmlns:p14="http://schemas.microsoft.com/office/powerpoint/2010/main" val="191587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295420" y="82828"/>
            <a:ext cx="9569939" cy="599930"/>
          </a:xfrm>
        </p:spPr>
        <p:txBody>
          <a:bodyPr/>
          <a:lstStyle/>
          <a:p>
            <a:r>
              <a:rPr lang="en-GB" sz="3200" dirty="0"/>
              <a:t>Knife Crime Data: Overview of last 12 Months</a:t>
            </a:r>
          </a:p>
        </p:txBody>
      </p:sp>
      <p:sp>
        <p:nvSpPr>
          <p:cNvPr id="5" name="Text Placeholder 4">
            <a:extLst>
              <a:ext uri="{FF2B5EF4-FFF2-40B4-BE49-F238E27FC236}">
                <a16:creationId xmlns:a16="http://schemas.microsoft.com/office/drawing/2014/main" id="{16342A9A-5A32-D52D-9834-992CA1D4F099}"/>
              </a:ext>
            </a:extLst>
          </p:cNvPr>
          <p:cNvSpPr>
            <a:spLocks noGrp="1"/>
          </p:cNvSpPr>
          <p:nvPr>
            <p:ph type="body" sz="quarter" idx="11"/>
          </p:nvPr>
        </p:nvSpPr>
        <p:spPr>
          <a:xfrm>
            <a:off x="183661" y="1039812"/>
            <a:ext cx="2356339" cy="1022667"/>
          </a:xfrm>
          <a:solidFill>
            <a:srgbClr val="00B0F0"/>
          </a:solidFill>
          <a:ln>
            <a:solidFill>
              <a:schemeClr val="accent3">
                <a:lumMod val="50000"/>
              </a:schemeClr>
            </a:solidFill>
          </a:ln>
        </p:spPr>
        <p:txBody>
          <a:bodyPr/>
          <a:lstStyle/>
          <a:p>
            <a:pPr algn="ctr"/>
            <a:r>
              <a:rPr lang="en-GB" sz="1100" dirty="0"/>
              <a:t>Knife Crime Offences Count: </a:t>
            </a:r>
          </a:p>
          <a:p>
            <a:pPr algn="ctr"/>
            <a:r>
              <a:rPr lang="en-GB" sz="2400" dirty="0">
                <a:solidFill>
                  <a:srgbClr val="FF0000"/>
                </a:solidFill>
                <a:latin typeface="Abadi" panose="020B0604020104020204" pitchFamily="34" charset="0"/>
              </a:rPr>
              <a:t>535</a:t>
            </a:r>
          </a:p>
        </p:txBody>
      </p:sp>
      <p:graphicFrame>
        <p:nvGraphicFramePr>
          <p:cNvPr id="4" name="Chart 3">
            <a:extLst>
              <a:ext uri="{FF2B5EF4-FFF2-40B4-BE49-F238E27FC236}">
                <a16:creationId xmlns:a16="http://schemas.microsoft.com/office/drawing/2014/main" id="{5FF8F5C2-D7D0-111E-C111-8DA8FCBF0C27}"/>
              </a:ext>
            </a:extLst>
          </p:cNvPr>
          <p:cNvGraphicFramePr>
            <a:graphicFrameLocks/>
          </p:cNvGraphicFramePr>
          <p:nvPr>
            <p:extLst>
              <p:ext uri="{D42A27DB-BD31-4B8C-83A1-F6EECF244321}">
                <p14:modId xmlns:p14="http://schemas.microsoft.com/office/powerpoint/2010/main" val="1586034044"/>
              </p:ext>
            </p:extLst>
          </p:nvPr>
        </p:nvGraphicFramePr>
        <p:xfrm>
          <a:off x="6853085" y="4080082"/>
          <a:ext cx="5160012" cy="2699259"/>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Rounded Corners 19">
            <a:extLst>
              <a:ext uri="{FF2B5EF4-FFF2-40B4-BE49-F238E27FC236}">
                <a16:creationId xmlns:a16="http://schemas.microsoft.com/office/drawing/2014/main" id="{E0EBBA4E-041B-F291-34C0-6984118FCCFE}"/>
              </a:ext>
            </a:extLst>
          </p:cNvPr>
          <p:cNvSpPr/>
          <p:nvPr/>
        </p:nvSpPr>
        <p:spPr>
          <a:xfrm>
            <a:off x="3092001" y="5230613"/>
            <a:ext cx="3682644" cy="1371600"/>
          </a:xfrm>
          <a:prstGeom prst="roundRect">
            <a:avLst/>
          </a:prstGeom>
          <a:solidFill>
            <a:schemeClr val="accent1"/>
          </a:solidFill>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chemeClr val="accent3">
                    <a:lumMod val="40000"/>
                    <a:lumOff val="60000"/>
                  </a:schemeClr>
                </a:solidFill>
              </a:rPr>
              <a:t>Highest offences recorded</a:t>
            </a:r>
          </a:p>
          <a:p>
            <a:pPr algn="ctr"/>
            <a:endParaRPr lang="en-GB" sz="1700" b="1" dirty="0">
              <a:solidFill>
                <a:schemeClr val="accent3">
                  <a:lumMod val="40000"/>
                  <a:lumOff val="60000"/>
                </a:schemeClr>
              </a:solidFill>
            </a:endParaRPr>
          </a:p>
          <a:p>
            <a:pPr algn="ctr"/>
            <a:endParaRPr lang="en-GB" sz="200" b="1" dirty="0">
              <a:solidFill>
                <a:schemeClr val="bg1"/>
              </a:solidFill>
            </a:endParaRPr>
          </a:p>
          <a:p>
            <a:r>
              <a:rPr lang="en-GB" sz="1200" b="1" dirty="0">
                <a:solidFill>
                  <a:schemeClr val="bg1"/>
                </a:solidFill>
              </a:rPr>
              <a:t>1. Barking Town Centre: 56 (Per 1000 pop: 8.9)</a:t>
            </a:r>
          </a:p>
          <a:p>
            <a:r>
              <a:rPr lang="en-GB" sz="1200" b="1" dirty="0">
                <a:solidFill>
                  <a:schemeClr val="bg1"/>
                </a:solidFill>
              </a:rPr>
              <a:t>2. Goresbrook: 64 (Per 1000 pop: 4.7)</a:t>
            </a:r>
          </a:p>
          <a:p>
            <a:r>
              <a:rPr lang="en-GB" sz="1200" b="1" dirty="0">
                <a:solidFill>
                  <a:schemeClr val="bg1"/>
                </a:solidFill>
              </a:rPr>
              <a:t>3. Abbey: 8 (Per 1000 pop: 4.6)</a:t>
            </a:r>
          </a:p>
        </p:txBody>
      </p:sp>
      <p:sp>
        <p:nvSpPr>
          <p:cNvPr id="23" name="Rectangle: Rounded Corners 22">
            <a:extLst>
              <a:ext uri="{FF2B5EF4-FFF2-40B4-BE49-F238E27FC236}">
                <a16:creationId xmlns:a16="http://schemas.microsoft.com/office/drawing/2014/main" id="{44F5A437-A843-1BBD-0E9D-B21E6013A490}"/>
              </a:ext>
            </a:extLst>
          </p:cNvPr>
          <p:cNvSpPr/>
          <p:nvPr/>
        </p:nvSpPr>
        <p:spPr>
          <a:xfrm>
            <a:off x="3069660" y="3429015"/>
            <a:ext cx="2996756" cy="1240043"/>
          </a:xfrm>
          <a:prstGeom prst="roundRect">
            <a:avLst/>
          </a:prstGeom>
          <a:solidFill>
            <a:schemeClr val="accent6"/>
          </a:solidFill>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chemeClr val="accent3">
                    <a:lumMod val="40000"/>
                    <a:lumOff val="60000"/>
                  </a:schemeClr>
                </a:solidFill>
              </a:rPr>
              <a:t>Lowest offences recorded</a:t>
            </a:r>
          </a:p>
          <a:p>
            <a:pPr algn="ctr"/>
            <a:endParaRPr lang="en-GB" sz="1700" b="1" dirty="0">
              <a:solidFill>
                <a:schemeClr val="accent3">
                  <a:lumMod val="40000"/>
                  <a:lumOff val="60000"/>
                </a:schemeClr>
              </a:solidFill>
            </a:endParaRPr>
          </a:p>
          <a:p>
            <a:pPr algn="ctr"/>
            <a:endParaRPr lang="en-GB" sz="200" b="1" dirty="0">
              <a:solidFill>
                <a:schemeClr val="bg1"/>
              </a:solidFill>
            </a:endParaRPr>
          </a:p>
          <a:p>
            <a:pPr marL="228600" indent="-228600">
              <a:buAutoNum type="arabicPeriod"/>
            </a:pPr>
            <a:r>
              <a:rPr lang="en-GB" sz="1200" b="1" dirty="0">
                <a:solidFill>
                  <a:schemeClr val="bg1"/>
                </a:solidFill>
              </a:rPr>
              <a:t>Beam: 8 (Per 1000 pop: 0.9)</a:t>
            </a:r>
          </a:p>
          <a:p>
            <a:pPr marL="228600" indent="-228600">
              <a:buAutoNum type="arabicPeriod"/>
            </a:pPr>
            <a:r>
              <a:rPr lang="it-IT" sz="1200" b="1" dirty="0">
                <a:solidFill>
                  <a:schemeClr val="bg1"/>
                </a:solidFill>
              </a:rPr>
              <a:t>Alibon: 12(Per 1000 pop: 1.3)</a:t>
            </a:r>
            <a:endParaRPr lang="en-GB" sz="1200" b="1" dirty="0">
              <a:solidFill>
                <a:schemeClr val="bg1"/>
              </a:solidFill>
            </a:endParaRPr>
          </a:p>
          <a:p>
            <a:r>
              <a:rPr lang="en-GB" sz="1200" b="1" dirty="0">
                <a:solidFill>
                  <a:schemeClr val="bg1"/>
                </a:solidFill>
              </a:rPr>
              <a:t>2.  Valence: 20 (Per 1000 pop: 1.4)</a:t>
            </a:r>
          </a:p>
        </p:txBody>
      </p:sp>
      <p:graphicFrame>
        <p:nvGraphicFramePr>
          <p:cNvPr id="9" name="Chart 8">
            <a:extLst>
              <a:ext uri="{FF2B5EF4-FFF2-40B4-BE49-F238E27FC236}">
                <a16:creationId xmlns:a16="http://schemas.microsoft.com/office/drawing/2014/main" id="{44D00E3F-12E3-7EB8-990F-96FC25856850}"/>
              </a:ext>
            </a:extLst>
          </p:cNvPr>
          <p:cNvGraphicFramePr>
            <a:graphicFrameLocks/>
          </p:cNvGraphicFramePr>
          <p:nvPr>
            <p:extLst>
              <p:ext uri="{D42A27DB-BD31-4B8C-83A1-F6EECF244321}">
                <p14:modId xmlns:p14="http://schemas.microsoft.com/office/powerpoint/2010/main" val="680034348"/>
              </p:ext>
            </p:extLst>
          </p:nvPr>
        </p:nvGraphicFramePr>
        <p:xfrm>
          <a:off x="6103246" y="963535"/>
          <a:ext cx="5905094" cy="293452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4">
            <a:extLst>
              <a:ext uri="{FF2B5EF4-FFF2-40B4-BE49-F238E27FC236}">
                <a16:creationId xmlns:a16="http://schemas.microsoft.com/office/drawing/2014/main" id="{33BE99F8-8E6C-80C8-DFB3-091A7A3E01A8}"/>
              </a:ext>
            </a:extLst>
          </p:cNvPr>
          <p:cNvSpPr txBox="1">
            <a:spLocks/>
          </p:cNvSpPr>
          <p:nvPr/>
        </p:nvSpPr>
        <p:spPr>
          <a:xfrm>
            <a:off x="3092001" y="1039813"/>
            <a:ext cx="2356339" cy="1022666"/>
          </a:xfrm>
          <a:prstGeom prst="rect">
            <a:avLst/>
          </a:prstGeom>
          <a:solidFill>
            <a:srgbClr val="00B0F0"/>
          </a:solidFill>
          <a:ln>
            <a:solidFill>
              <a:schemeClr val="accent3">
                <a:lumMod val="50000"/>
              </a:schemeClr>
            </a:solidFill>
          </a:ln>
        </p:spPr>
        <p:txBody>
          <a:bodyPr vert="horz" lIns="108000" tIns="108000" rIns="108000" bIns="108000" rtlCol="0" anchor="ctr" anchorCtr="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dirty="0">
                <a:latin typeface="Abadi" panose="020B0604020104020204" pitchFamily="34" charset="0"/>
              </a:rPr>
              <a:t>12 months (ending August 2023) compared to previous 12 months (ending August 2022)</a:t>
            </a:r>
          </a:p>
          <a:p>
            <a:pPr algn="ctr"/>
            <a:r>
              <a:rPr lang="en-GB" sz="2400" dirty="0">
                <a:solidFill>
                  <a:srgbClr val="FF0000"/>
                </a:solidFill>
                <a:latin typeface="Abadi" panose="020B0604020104020204" pitchFamily="34" charset="0"/>
              </a:rPr>
              <a:t>56.9%</a:t>
            </a:r>
          </a:p>
        </p:txBody>
      </p:sp>
      <p:pic>
        <p:nvPicPr>
          <p:cNvPr id="13" name="Graphic 12" descr="Play with solid fill">
            <a:extLst>
              <a:ext uri="{FF2B5EF4-FFF2-40B4-BE49-F238E27FC236}">
                <a16:creationId xmlns:a16="http://schemas.microsoft.com/office/drawing/2014/main" id="{7D111E0B-1EAD-D9E3-7EE2-E70DE414D4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513525" y="1775150"/>
            <a:ext cx="345439" cy="229220"/>
          </a:xfrm>
          <a:prstGeom prst="rect">
            <a:avLst/>
          </a:prstGeom>
        </p:spPr>
      </p:pic>
      <p:pic>
        <p:nvPicPr>
          <p:cNvPr id="15" name="Picture 14">
            <a:extLst>
              <a:ext uri="{FF2B5EF4-FFF2-40B4-BE49-F238E27FC236}">
                <a16:creationId xmlns:a16="http://schemas.microsoft.com/office/drawing/2014/main" id="{804EC951-0167-3E16-0ACB-E2083FDE7A3F}"/>
              </a:ext>
            </a:extLst>
          </p:cNvPr>
          <p:cNvPicPr>
            <a:picLocks noChangeAspect="1"/>
          </p:cNvPicPr>
          <p:nvPr/>
        </p:nvPicPr>
        <p:blipFill>
          <a:blip r:embed="rId6"/>
          <a:stretch>
            <a:fillRect/>
          </a:stretch>
        </p:blipFill>
        <p:spPr>
          <a:xfrm>
            <a:off x="19918" y="2430797"/>
            <a:ext cx="3072083" cy="3765038"/>
          </a:xfrm>
          <a:prstGeom prst="rect">
            <a:avLst/>
          </a:prstGeom>
        </p:spPr>
      </p:pic>
    </p:spTree>
    <p:extLst>
      <p:ext uri="{BB962C8B-B14F-4D97-AF65-F5344CB8AC3E}">
        <p14:creationId xmlns:p14="http://schemas.microsoft.com/office/powerpoint/2010/main" val="1055526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lstStyle/>
          <a:p>
            <a:r>
              <a:rPr lang="en-GB"/>
              <a:t>Joint Funded Policing Team </a:t>
            </a:r>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p:txBody>
          <a:bodyPr/>
          <a:lstStyle/>
          <a:p>
            <a:r>
              <a:rPr lang="en-GB"/>
              <a:t>2</a:t>
            </a:r>
          </a:p>
        </p:txBody>
      </p:sp>
    </p:spTree>
    <p:extLst>
      <p:ext uri="{BB962C8B-B14F-4D97-AF65-F5344CB8AC3E}">
        <p14:creationId xmlns:p14="http://schemas.microsoft.com/office/powerpoint/2010/main" val="837871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dirty="0"/>
              <a:t>Joint Hot Spot Patrols</a:t>
            </a:r>
          </a:p>
        </p:txBody>
      </p:sp>
      <p:sp>
        <p:nvSpPr>
          <p:cNvPr id="13" name="Text Placeholder 12">
            <a:extLst>
              <a:ext uri="{FF2B5EF4-FFF2-40B4-BE49-F238E27FC236}">
                <a16:creationId xmlns:a16="http://schemas.microsoft.com/office/drawing/2014/main" id="{09FB7020-D121-37F3-69A9-FD03D94D1FFD}"/>
              </a:ext>
            </a:extLst>
          </p:cNvPr>
          <p:cNvSpPr>
            <a:spLocks noGrp="1"/>
          </p:cNvSpPr>
          <p:nvPr>
            <p:ph type="body" sz="quarter" idx="11"/>
          </p:nvPr>
        </p:nvSpPr>
        <p:spPr>
          <a:xfrm>
            <a:off x="1324377" y="4007818"/>
            <a:ext cx="9690875" cy="2148558"/>
          </a:xfrm>
          <a:solidFill>
            <a:schemeClr val="accent1"/>
          </a:solidFill>
        </p:spPr>
        <p:txBody>
          <a:bodyPr/>
          <a:lstStyle/>
          <a:p>
            <a:pPr algn="just"/>
            <a:r>
              <a:rPr lang="en-GB" sz="1600" dirty="0">
                <a:solidFill>
                  <a:schemeClr val="bg1"/>
                </a:solidFill>
              </a:rPr>
              <a:t>We are focused on improving our joint partnership work with the Police funded team, ensuring we are getting value for money for residents who fund the team and driving joint collaboration on priority issues. </a:t>
            </a:r>
          </a:p>
          <a:p>
            <a:pPr algn="just"/>
            <a:r>
              <a:rPr lang="en-GB" sz="1600" dirty="0">
                <a:solidFill>
                  <a:schemeClr val="bg1"/>
                </a:solidFill>
              </a:rPr>
              <a:t>There has notable improvements in tasking and partnership relations within the last month and a programme of outreach, enforcement, action days and joint targeted problem-solving operations are planned for the remainder of the year.</a:t>
            </a:r>
          </a:p>
        </p:txBody>
      </p:sp>
      <p:graphicFrame>
        <p:nvGraphicFramePr>
          <p:cNvPr id="3" name="Table 2">
            <a:extLst>
              <a:ext uri="{FF2B5EF4-FFF2-40B4-BE49-F238E27FC236}">
                <a16:creationId xmlns:a16="http://schemas.microsoft.com/office/drawing/2014/main" id="{FAB1806C-EB90-EC7F-4C40-BA5BF04D751A}"/>
              </a:ext>
            </a:extLst>
          </p:cNvPr>
          <p:cNvGraphicFramePr>
            <a:graphicFrameLocks noGrp="1"/>
          </p:cNvGraphicFramePr>
          <p:nvPr>
            <p:extLst>
              <p:ext uri="{D42A27DB-BD31-4B8C-83A1-F6EECF244321}">
                <p14:modId xmlns:p14="http://schemas.microsoft.com/office/powerpoint/2010/main" val="2252929435"/>
              </p:ext>
            </p:extLst>
          </p:nvPr>
        </p:nvGraphicFramePr>
        <p:xfrm>
          <a:off x="1324377" y="1233076"/>
          <a:ext cx="9780503" cy="2148558"/>
        </p:xfrm>
        <a:graphic>
          <a:graphicData uri="http://schemas.openxmlformats.org/drawingml/2006/table">
            <a:tbl>
              <a:tblPr>
                <a:tableStyleId>{5C22544A-7EE6-4342-B048-85BDC9FD1C3A}</a:tableStyleId>
              </a:tblPr>
              <a:tblGrid>
                <a:gridCol w="2932565">
                  <a:extLst>
                    <a:ext uri="{9D8B030D-6E8A-4147-A177-3AD203B41FA5}">
                      <a16:colId xmlns:a16="http://schemas.microsoft.com/office/drawing/2014/main" val="2416632053"/>
                    </a:ext>
                  </a:extLst>
                </a:gridCol>
                <a:gridCol w="760882">
                  <a:extLst>
                    <a:ext uri="{9D8B030D-6E8A-4147-A177-3AD203B41FA5}">
                      <a16:colId xmlns:a16="http://schemas.microsoft.com/office/drawing/2014/main" val="1561632793"/>
                    </a:ext>
                  </a:extLst>
                </a:gridCol>
                <a:gridCol w="760882">
                  <a:extLst>
                    <a:ext uri="{9D8B030D-6E8A-4147-A177-3AD203B41FA5}">
                      <a16:colId xmlns:a16="http://schemas.microsoft.com/office/drawing/2014/main" val="3756773758"/>
                    </a:ext>
                  </a:extLst>
                </a:gridCol>
                <a:gridCol w="760882">
                  <a:extLst>
                    <a:ext uri="{9D8B030D-6E8A-4147-A177-3AD203B41FA5}">
                      <a16:colId xmlns:a16="http://schemas.microsoft.com/office/drawing/2014/main" val="3340010227"/>
                    </a:ext>
                  </a:extLst>
                </a:gridCol>
                <a:gridCol w="760882">
                  <a:extLst>
                    <a:ext uri="{9D8B030D-6E8A-4147-A177-3AD203B41FA5}">
                      <a16:colId xmlns:a16="http://schemas.microsoft.com/office/drawing/2014/main" val="2656342215"/>
                    </a:ext>
                  </a:extLst>
                </a:gridCol>
                <a:gridCol w="760882">
                  <a:extLst>
                    <a:ext uri="{9D8B030D-6E8A-4147-A177-3AD203B41FA5}">
                      <a16:colId xmlns:a16="http://schemas.microsoft.com/office/drawing/2014/main" val="1120043844"/>
                    </a:ext>
                  </a:extLst>
                </a:gridCol>
                <a:gridCol w="760882">
                  <a:extLst>
                    <a:ext uri="{9D8B030D-6E8A-4147-A177-3AD203B41FA5}">
                      <a16:colId xmlns:a16="http://schemas.microsoft.com/office/drawing/2014/main" val="3864362771"/>
                    </a:ext>
                  </a:extLst>
                </a:gridCol>
                <a:gridCol w="760882">
                  <a:extLst>
                    <a:ext uri="{9D8B030D-6E8A-4147-A177-3AD203B41FA5}">
                      <a16:colId xmlns:a16="http://schemas.microsoft.com/office/drawing/2014/main" val="1961709398"/>
                    </a:ext>
                  </a:extLst>
                </a:gridCol>
                <a:gridCol w="760882">
                  <a:extLst>
                    <a:ext uri="{9D8B030D-6E8A-4147-A177-3AD203B41FA5}">
                      <a16:colId xmlns:a16="http://schemas.microsoft.com/office/drawing/2014/main" val="4231627479"/>
                    </a:ext>
                  </a:extLst>
                </a:gridCol>
                <a:gridCol w="760882">
                  <a:extLst>
                    <a:ext uri="{9D8B030D-6E8A-4147-A177-3AD203B41FA5}">
                      <a16:colId xmlns:a16="http://schemas.microsoft.com/office/drawing/2014/main" val="2018001760"/>
                    </a:ext>
                  </a:extLst>
                </a:gridCol>
              </a:tblGrid>
              <a:tr h="967671">
                <a:tc>
                  <a:txBody>
                    <a:bodyPr/>
                    <a:lstStyle/>
                    <a:p>
                      <a:pPr algn="ctr" fontAlgn="ctr"/>
                      <a:r>
                        <a:rPr lang="en-GB" sz="1100" b="1" u="none" strike="noStrike" dirty="0">
                          <a:solidFill>
                            <a:schemeClr val="tx1">
                              <a:lumMod val="50000"/>
                            </a:schemeClr>
                          </a:solidFill>
                          <a:effectLst/>
                        </a:rPr>
                        <a:t>  CSEO JOINT PATROLS WITH POLICE</a:t>
                      </a:r>
                      <a:endParaRPr lang="en-GB" sz="1100" b="1" i="0" u="none" strike="noStrike" dirty="0">
                        <a:solidFill>
                          <a:schemeClr val="tx1">
                            <a:lumMod val="50000"/>
                          </a:schemeClr>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Jan-23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Feb-23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Mar-23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Apr-23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May-23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Jun-23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Jul-23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Aug-23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TOTAL</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67981026"/>
                  </a:ext>
                </a:extLst>
              </a:tr>
              <a:tr h="705252">
                <a:tc>
                  <a:txBody>
                    <a:bodyPr/>
                    <a:lstStyle/>
                    <a:p>
                      <a:pPr algn="ctr" fontAlgn="ctr"/>
                      <a:r>
                        <a:rPr lang="en-GB" sz="1100" b="1" u="none" strike="noStrike" dirty="0">
                          <a:solidFill>
                            <a:schemeClr val="tx1">
                              <a:lumMod val="50000"/>
                            </a:schemeClr>
                          </a:solidFill>
                          <a:effectLst/>
                        </a:rPr>
                        <a:t>  BARKING TOWN CENTRE</a:t>
                      </a:r>
                      <a:endParaRPr lang="en-GB" sz="1100" b="1" i="0" u="none" strike="noStrike" dirty="0">
                        <a:solidFill>
                          <a:schemeClr val="tx1">
                            <a:lumMod val="50000"/>
                          </a:schemeClr>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dirty="0">
                          <a:effectLst/>
                        </a:rPr>
                        <a:t>9</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38</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39668458"/>
                  </a:ext>
                </a:extLst>
              </a:tr>
              <a:tr h="475635">
                <a:tc>
                  <a:txBody>
                    <a:bodyPr/>
                    <a:lstStyle/>
                    <a:p>
                      <a:pPr algn="ctr" fontAlgn="ctr"/>
                      <a:r>
                        <a:rPr lang="en-GB" sz="1100" b="1" u="none" strike="noStrike" dirty="0">
                          <a:solidFill>
                            <a:schemeClr val="tx1">
                              <a:lumMod val="50000"/>
                            </a:schemeClr>
                          </a:solidFill>
                          <a:effectLst/>
                        </a:rPr>
                        <a:t>  HEATHWAY</a:t>
                      </a:r>
                      <a:endParaRPr lang="en-GB" sz="1100" b="1" i="0" u="none" strike="noStrike" dirty="0">
                        <a:solidFill>
                          <a:schemeClr val="tx1">
                            <a:lumMod val="50000"/>
                          </a:schemeClr>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11</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69943194"/>
                  </a:ext>
                </a:extLst>
              </a:tr>
            </a:tbl>
          </a:graphicData>
        </a:graphic>
      </p:graphicFrame>
    </p:spTree>
    <p:extLst>
      <p:ext uri="{BB962C8B-B14F-4D97-AF65-F5344CB8AC3E}">
        <p14:creationId xmlns:p14="http://schemas.microsoft.com/office/powerpoint/2010/main" val="17638854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7038233" cy="599930"/>
          </a:xfrm>
        </p:spPr>
        <p:txBody>
          <a:bodyPr/>
          <a:lstStyle/>
          <a:p>
            <a:r>
              <a:rPr lang="en-GB"/>
              <a:t>Joint Funded Policing Team </a:t>
            </a:r>
          </a:p>
        </p:txBody>
      </p:sp>
      <p:sp>
        <p:nvSpPr>
          <p:cNvPr id="4" name="Rectangle: Rounded Corners 3">
            <a:extLst>
              <a:ext uri="{FF2B5EF4-FFF2-40B4-BE49-F238E27FC236}">
                <a16:creationId xmlns:a16="http://schemas.microsoft.com/office/drawing/2014/main" id="{EB989E76-7F78-6AB7-8C80-8D0CB7997D0F}"/>
              </a:ext>
            </a:extLst>
          </p:cNvPr>
          <p:cNvSpPr/>
          <p:nvPr/>
        </p:nvSpPr>
        <p:spPr>
          <a:xfrm>
            <a:off x="327989" y="987115"/>
            <a:ext cx="11505375" cy="599930"/>
          </a:xfrm>
          <a:prstGeom prst="roundRect">
            <a:avLst>
              <a:gd name="adj" fmla="val 9294"/>
            </a:avLst>
          </a:prstGeom>
          <a:solidFill>
            <a:srgbClr val="0070C0"/>
          </a:solidFill>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t>CRIME AND ENFORCEMENT TASKFORCE POLICE TEAM ACTIVITY FOR THE PAST 12 MONTHS LEADING UP TO AUGUST 2022</a:t>
            </a:r>
          </a:p>
        </p:txBody>
      </p:sp>
      <p:sp>
        <p:nvSpPr>
          <p:cNvPr id="23" name="Rectangle: Rounded Corners 22">
            <a:extLst>
              <a:ext uri="{FF2B5EF4-FFF2-40B4-BE49-F238E27FC236}">
                <a16:creationId xmlns:a16="http://schemas.microsoft.com/office/drawing/2014/main" id="{DFE0FEC6-8B48-D5E4-9514-DBB06AE1EED4}"/>
              </a:ext>
            </a:extLst>
          </p:cNvPr>
          <p:cNvSpPr/>
          <p:nvPr/>
        </p:nvSpPr>
        <p:spPr>
          <a:xfrm>
            <a:off x="598714" y="3947631"/>
            <a:ext cx="4536875" cy="1540368"/>
          </a:xfrm>
          <a:prstGeom prst="roundRect">
            <a:avLst/>
          </a:prstGeom>
          <a:solidFill>
            <a:schemeClr val="bg1">
              <a:lumMod val="95000"/>
            </a:schemeClr>
          </a:solidFill>
          <a:ln>
            <a:noFill/>
          </a:ln>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a:p>
            <a:pPr algn="ctr"/>
            <a:r>
              <a:rPr lang="en-GB" sz="2000" b="1" dirty="0">
                <a:solidFill>
                  <a:srgbClr val="0070C0"/>
                </a:solidFill>
              </a:rPr>
              <a:t>8</a:t>
            </a:r>
            <a:r>
              <a:rPr lang="en-GB" sz="1600" b="1" dirty="0">
                <a:solidFill>
                  <a:srgbClr val="0070C0"/>
                </a:solidFill>
              </a:rPr>
              <a:t> VARIOUS TYPES OF KNIVES WERE RECOVERED</a:t>
            </a:r>
          </a:p>
          <a:p>
            <a:pPr algn="ctr"/>
            <a:endParaRPr lang="en-GB" sz="1600" b="1" dirty="0">
              <a:solidFill>
                <a:schemeClr val="tx1"/>
              </a:solidFill>
            </a:endParaRPr>
          </a:p>
          <a:p>
            <a:pPr algn="ctr"/>
            <a:r>
              <a:rPr lang="en-GB" sz="2000" b="1" dirty="0">
                <a:solidFill>
                  <a:schemeClr val="tx1"/>
                </a:solidFill>
              </a:rPr>
              <a:t>5</a:t>
            </a:r>
            <a:r>
              <a:rPr lang="en-GB" sz="1600" b="1" dirty="0">
                <a:solidFill>
                  <a:schemeClr val="tx1"/>
                </a:solidFill>
              </a:rPr>
              <a:t> PEOPLE WERE ARRESTED FOR POSSESSION OF OFFENSIVE WEAPONS</a:t>
            </a:r>
          </a:p>
          <a:p>
            <a:pPr algn="ctr"/>
            <a:endParaRPr lang="en-GB" sz="1600" b="1" dirty="0">
              <a:solidFill>
                <a:schemeClr val="tx1"/>
              </a:solidFill>
            </a:endParaRPr>
          </a:p>
        </p:txBody>
      </p:sp>
      <p:sp>
        <p:nvSpPr>
          <p:cNvPr id="25" name="Rectangle: Rounded Corners 24">
            <a:extLst>
              <a:ext uri="{FF2B5EF4-FFF2-40B4-BE49-F238E27FC236}">
                <a16:creationId xmlns:a16="http://schemas.microsoft.com/office/drawing/2014/main" id="{48FDF4E3-898F-5E16-3F8A-612707556B4E}"/>
              </a:ext>
            </a:extLst>
          </p:cNvPr>
          <p:cNvSpPr/>
          <p:nvPr/>
        </p:nvSpPr>
        <p:spPr>
          <a:xfrm>
            <a:off x="1052665" y="2376390"/>
            <a:ext cx="2862157" cy="964239"/>
          </a:xfrm>
          <a:prstGeom prst="roundRect">
            <a:avLst/>
          </a:prstGeom>
          <a:solidFill>
            <a:srgbClr val="00B050"/>
          </a:solidFill>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14</a:t>
            </a:r>
            <a:r>
              <a:rPr lang="en-GB" sz="1500" b="1" dirty="0">
                <a:solidFill>
                  <a:schemeClr val="bg1"/>
                </a:solidFill>
              </a:rPr>
              <a:t> WEAPONS SWEEPS CARRIED OUT</a:t>
            </a:r>
          </a:p>
        </p:txBody>
      </p:sp>
      <p:sp>
        <p:nvSpPr>
          <p:cNvPr id="27" name="Arrow: Down 26">
            <a:extLst>
              <a:ext uri="{FF2B5EF4-FFF2-40B4-BE49-F238E27FC236}">
                <a16:creationId xmlns:a16="http://schemas.microsoft.com/office/drawing/2014/main" id="{068A827A-1872-0A8A-6878-7877BE583773}"/>
              </a:ext>
            </a:extLst>
          </p:cNvPr>
          <p:cNvSpPr/>
          <p:nvPr/>
        </p:nvSpPr>
        <p:spPr>
          <a:xfrm rot="16200000">
            <a:off x="4822915" y="2365291"/>
            <a:ext cx="474650" cy="89586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28" name="Rectangle: Rounded Corners 27">
            <a:extLst>
              <a:ext uri="{FF2B5EF4-FFF2-40B4-BE49-F238E27FC236}">
                <a16:creationId xmlns:a16="http://schemas.microsoft.com/office/drawing/2014/main" id="{A529C3E4-CF88-76BA-B766-5096C2BF373E}"/>
              </a:ext>
            </a:extLst>
          </p:cNvPr>
          <p:cNvSpPr/>
          <p:nvPr/>
        </p:nvSpPr>
        <p:spPr>
          <a:xfrm>
            <a:off x="6096000" y="2341228"/>
            <a:ext cx="1908528" cy="964239"/>
          </a:xfrm>
          <a:prstGeom prst="roundRect">
            <a:avLst/>
          </a:prstGeom>
          <a:solidFill>
            <a:srgbClr val="00B050"/>
          </a:solidFill>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3</a:t>
            </a:r>
            <a:r>
              <a:rPr lang="en-GB" sz="1500" b="1">
                <a:solidFill>
                  <a:schemeClr val="bg1"/>
                </a:solidFill>
              </a:rPr>
              <a:t> WEAPONS SWEEPS UNDER `OP SCEPTRE</a:t>
            </a:r>
            <a:r>
              <a:rPr lang="en-GB" sz="1600" b="1">
                <a:solidFill>
                  <a:schemeClr val="bg1"/>
                </a:solidFill>
              </a:rPr>
              <a:t>`</a:t>
            </a:r>
          </a:p>
        </p:txBody>
      </p:sp>
      <p:sp>
        <p:nvSpPr>
          <p:cNvPr id="29" name="Arrow: Down 28">
            <a:extLst>
              <a:ext uri="{FF2B5EF4-FFF2-40B4-BE49-F238E27FC236}">
                <a16:creationId xmlns:a16="http://schemas.microsoft.com/office/drawing/2014/main" id="{6875B70C-6945-A7DE-D23D-24359BAC9894}"/>
              </a:ext>
            </a:extLst>
          </p:cNvPr>
          <p:cNvSpPr/>
          <p:nvPr/>
        </p:nvSpPr>
        <p:spPr>
          <a:xfrm>
            <a:off x="2332906" y="3450922"/>
            <a:ext cx="342220" cy="386415"/>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highlight>
                <a:srgbClr val="FFFF00"/>
              </a:highlight>
            </a:endParaRPr>
          </a:p>
        </p:txBody>
      </p:sp>
      <p:sp>
        <p:nvSpPr>
          <p:cNvPr id="30" name="Rectangle: Rounded Corners 29">
            <a:extLst>
              <a:ext uri="{FF2B5EF4-FFF2-40B4-BE49-F238E27FC236}">
                <a16:creationId xmlns:a16="http://schemas.microsoft.com/office/drawing/2014/main" id="{1EDA7BD7-791D-7E4C-024B-55260843DD34}"/>
              </a:ext>
            </a:extLst>
          </p:cNvPr>
          <p:cNvSpPr/>
          <p:nvPr/>
        </p:nvSpPr>
        <p:spPr>
          <a:xfrm>
            <a:off x="9121650" y="2331103"/>
            <a:ext cx="2262021" cy="964241"/>
          </a:xfrm>
          <a:prstGeom prst="roundRect">
            <a:avLst/>
          </a:prstGeom>
          <a:solidFill>
            <a:srgbClr val="00B050"/>
          </a:solidFill>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OFFICERS ATTENDED TO 10 WEAPON /KNIFE  RELATED  `CAD` CALLS</a:t>
            </a:r>
          </a:p>
        </p:txBody>
      </p:sp>
      <p:sp>
        <p:nvSpPr>
          <p:cNvPr id="32" name="Rectangle: Rounded Corners 31">
            <a:extLst>
              <a:ext uri="{FF2B5EF4-FFF2-40B4-BE49-F238E27FC236}">
                <a16:creationId xmlns:a16="http://schemas.microsoft.com/office/drawing/2014/main" id="{EDC93D56-C0A8-AE4E-24EB-EE0EE175B801}"/>
              </a:ext>
            </a:extLst>
          </p:cNvPr>
          <p:cNvSpPr/>
          <p:nvPr/>
        </p:nvSpPr>
        <p:spPr>
          <a:xfrm>
            <a:off x="6709078" y="3947631"/>
            <a:ext cx="5124286" cy="1464124"/>
          </a:xfrm>
          <a:prstGeom prst="roundRect">
            <a:avLst/>
          </a:prstGeom>
          <a:solidFill>
            <a:schemeClr val="bg1">
              <a:lumMod val="95000"/>
            </a:schemeClr>
          </a:solidFill>
          <a:ln>
            <a:noFill/>
          </a:ln>
          <a:effectLst>
            <a:outerShdw blurRad="50800" dist="50800" dir="5400000" algn="ctr" rotWithShape="0">
              <a:schemeClr val="accent3">
                <a:lumMod val="40000"/>
                <a:lumOff val="6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a:p>
            <a:pPr algn="ctr"/>
            <a:r>
              <a:rPr lang="en-GB" sz="2000" b="1" dirty="0">
                <a:solidFill>
                  <a:srgbClr val="0070C0"/>
                </a:solidFill>
              </a:rPr>
              <a:t>1</a:t>
            </a:r>
            <a:r>
              <a:rPr lang="en-GB" sz="1600" b="1" dirty="0">
                <a:solidFill>
                  <a:srgbClr val="0070C0"/>
                </a:solidFill>
              </a:rPr>
              <a:t> WEAPONS SWEEP CONDUCTED</a:t>
            </a:r>
          </a:p>
          <a:p>
            <a:pPr algn="ctr"/>
            <a:r>
              <a:rPr lang="en-GB" sz="2000" b="1" dirty="0">
                <a:solidFill>
                  <a:srgbClr val="7030A0"/>
                </a:solidFill>
              </a:rPr>
              <a:t>1</a:t>
            </a:r>
            <a:r>
              <a:rPr lang="en-GB" sz="1600" b="1" dirty="0">
                <a:solidFill>
                  <a:srgbClr val="7030A0"/>
                </a:solidFill>
              </a:rPr>
              <a:t> LARGE MACHETE, </a:t>
            </a:r>
            <a:r>
              <a:rPr lang="en-GB" sz="2000" b="1" dirty="0">
                <a:solidFill>
                  <a:srgbClr val="7030A0"/>
                </a:solidFill>
              </a:rPr>
              <a:t>1</a:t>
            </a:r>
            <a:r>
              <a:rPr lang="en-GB" sz="1600" b="1" dirty="0">
                <a:solidFill>
                  <a:srgbClr val="7030A0"/>
                </a:solidFill>
              </a:rPr>
              <a:t> KNIFE, </a:t>
            </a:r>
            <a:r>
              <a:rPr lang="en-GB" sz="2000" b="1" dirty="0">
                <a:solidFill>
                  <a:srgbClr val="7030A0"/>
                </a:solidFill>
              </a:rPr>
              <a:t>1</a:t>
            </a:r>
            <a:r>
              <a:rPr lang="en-GB" sz="1600" b="1" dirty="0">
                <a:solidFill>
                  <a:srgbClr val="7030A0"/>
                </a:solidFill>
              </a:rPr>
              <a:t> ZOMBIE KNIFE AND 1 STANLEY KNIFE  WERE SEIZED</a:t>
            </a:r>
          </a:p>
          <a:p>
            <a:pPr algn="ctr"/>
            <a:r>
              <a:rPr lang="en-GB" sz="2000" b="1" dirty="0">
                <a:solidFill>
                  <a:schemeClr val="tx1"/>
                </a:solidFill>
              </a:rPr>
              <a:t>2</a:t>
            </a:r>
            <a:r>
              <a:rPr lang="en-GB" sz="1600" b="1" dirty="0">
                <a:solidFill>
                  <a:schemeClr val="tx1"/>
                </a:solidFill>
              </a:rPr>
              <a:t> PEOPLE WERE ARRESTED FOR POSSESSION OF OFFENSIVE WEAPONS</a:t>
            </a:r>
          </a:p>
          <a:p>
            <a:pPr algn="ctr"/>
            <a:endParaRPr lang="en-GB" sz="1600" b="1" dirty="0">
              <a:solidFill>
                <a:schemeClr val="tx1"/>
              </a:solidFill>
            </a:endParaRPr>
          </a:p>
        </p:txBody>
      </p:sp>
      <p:sp>
        <p:nvSpPr>
          <p:cNvPr id="33" name="Arrow: Down 32">
            <a:extLst>
              <a:ext uri="{FF2B5EF4-FFF2-40B4-BE49-F238E27FC236}">
                <a16:creationId xmlns:a16="http://schemas.microsoft.com/office/drawing/2014/main" id="{96956B7C-1384-0E45-34EA-8E9E24172C08}"/>
              </a:ext>
            </a:extLst>
          </p:cNvPr>
          <p:cNvSpPr/>
          <p:nvPr/>
        </p:nvSpPr>
        <p:spPr>
          <a:xfrm>
            <a:off x="10117327" y="3388097"/>
            <a:ext cx="342220" cy="386415"/>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highlight>
                <a:srgbClr val="FFFF00"/>
              </a:highlight>
            </a:endParaRPr>
          </a:p>
        </p:txBody>
      </p:sp>
      <p:sp>
        <p:nvSpPr>
          <p:cNvPr id="35" name="Arrow: Down 34">
            <a:extLst>
              <a:ext uri="{FF2B5EF4-FFF2-40B4-BE49-F238E27FC236}">
                <a16:creationId xmlns:a16="http://schemas.microsoft.com/office/drawing/2014/main" id="{692C5B0D-3A03-D001-9DAE-26CE3F0A9397}"/>
              </a:ext>
            </a:extLst>
          </p:cNvPr>
          <p:cNvSpPr/>
          <p:nvPr/>
        </p:nvSpPr>
        <p:spPr>
          <a:xfrm>
            <a:off x="2292360" y="1653406"/>
            <a:ext cx="382766" cy="59993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36" name="Arrow: Down 35">
            <a:extLst>
              <a:ext uri="{FF2B5EF4-FFF2-40B4-BE49-F238E27FC236}">
                <a16:creationId xmlns:a16="http://schemas.microsoft.com/office/drawing/2014/main" id="{CB4CF6BB-73FE-E457-03CD-E508B14B2C48}"/>
              </a:ext>
            </a:extLst>
          </p:cNvPr>
          <p:cNvSpPr/>
          <p:nvPr/>
        </p:nvSpPr>
        <p:spPr>
          <a:xfrm>
            <a:off x="6779757" y="1653406"/>
            <a:ext cx="382766" cy="59993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37" name="Arrow: Down 36">
            <a:extLst>
              <a:ext uri="{FF2B5EF4-FFF2-40B4-BE49-F238E27FC236}">
                <a16:creationId xmlns:a16="http://schemas.microsoft.com/office/drawing/2014/main" id="{6D6C973C-8D56-B1FD-31C7-544EA86ED827}"/>
              </a:ext>
            </a:extLst>
          </p:cNvPr>
          <p:cNvSpPr/>
          <p:nvPr/>
        </p:nvSpPr>
        <p:spPr>
          <a:xfrm>
            <a:off x="10097054" y="1678816"/>
            <a:ext cx="382766" cy="59993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38" name="Rectangle: Rounded Corners 37">
            <a:extLst>
              <a:ext uri="{FF2B5EF4-FFF2-40B4-BE49-F238E27FC236}">
                <a16:creationId xmlns:a16="http://schemas.microsoft.com/office/drawing/2014/main" id="{45F123AE-B8CD-5971-45F8-3327A6391AF9}"/>
              </a:ext>
            </a:extLst>
          </p:cNvPr>
          <p:cNvSpPr/>
          <p:nvPr/>
        </p:nvSpPr>
        <p:spPr>
          <a:xfrm>
            <a:off x="1052665" y="5836137"/>
            <a:ext cx="10331006" cy="857896"/>
          </a:xfrm>
          <a:prstGeom prst="roundRect">
            <a:avLst/>
          </a:prstGeom>
          <a:solidFill>
            <a:schemeClr val="accent6">
              <a:lumMod val="20000"/>
              <a:lumOff val="80000"/>
            </a:schemeClr>
          </a:solidFill>
          <a:ln>
            <a:noFill/>
          </a:ln>
          <a:effectLst>
            <a:glow rad="63500">
              <a:schemeClr val="accent3">
                <a:satMod val="175000"/>
                <a:alpha val="40000"/>
              </a:schemeClr>
            </a:glo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tx1"/>
              </a:solidFill>
            </a:endParaRPr>
          </a:p>
          <a:p>
            <a:r>
              <a:rPr lang="en-GB" sz="1300" b="1" dirty="0">
                <a:solidFill>
                  <a:srgbClr val="FF0000"/>
                </a:solidFill>
              </a:rPr>
              <a:t> MOST VISITED LOCATIONS:  </a:t>
            </a:r>
            <a:r>
              <a:rPr lang="en-GB" sz="1300" b="1" dirty="0">
                <a:solidFill>
                  <a:srgbClr val="0070C0"/>
                </a:solidFill>
              </a:rPr>
              <a:t>BARKING TOWN CENTRE, HEATHWAY, BECONTREE AREAS, PARSLOES AND GORESBROOK PARKS</a:t>
            </a:r>
          </a:p>
          <a:p>
            <a:endParaRPr lang="en-GB" sz="1300" b="1" dirty="0">
              <a:solidFill>
                <a:srgbClr val="0070C0"/>
              </a:solidFill>
            </a:endParaRPr>
          </a:p>
          <a:p>
            <a:r>
              <a:rPr lang="en-GB" sz="1300" b="1" dirty="0">
                <a:solidFill>
                  <a:srgbClr val="FF0000"/>
                </a:solidFill>
              </a:rPr>
              <a:t> PATTERNS:                             </a:t>
            </a:r>
            <a:r>
              <a:rPr lang="en-GB" sz="1300" b="1" dirty="0">
                <a:solidFill>
                  <a:srgbClr val="0070C0"/>
                </a:solidFill>
              </a:rPr>
              <a:t>NO PEAK DAY OR PEAK TIME, NO PATTERNS OR REPEATED LOCATIONS WERE OBSERVED</a:t>
            </a:r>
          </a:p>
          <a:p>
            <a:endParaRPr lang="en-GB" sz="1600" b="1" dirty="0">
              <a:solidFill>
                <a:schemeClr val="tx1"/>
              </a:solidFill>
            </a:endParaRPr>
          </a:p>
        </p:txBody>
      </p:sp>
      <p:pic>
        <p:nvPicPr>
          <p:cNvPr id="3" name="Graphic 2" descr="Information with solid fill">
            <a:extLst>
              <a:ext uri="{FF2B5EF4-FFF2-40B4-BE49-F238E27FC236}">
                <a16:creationId xmlns:a16="http://schemas.microsoft.com/office/drawing/2014/main" id="{AF9A3E06-475A-D029-C705-2E72D6E1AA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660" y="5908998"/>
            <a:ext cx="741784" cy="741784"/>
          </a:xfrm>
          <a:prstGeom prst="rect">
            <a:avLst/>
          </a:prstGeom>
        </p:spPr>
      </p:pic>
    </p:spTree>
    <p:extLst>
      <p:ext uri="{BB962C8B-B14F-4D97-AF65-F5344CB8AC3E}">
        <p14:creationId xmlns:p14="http://schemas.microsoft.com/office/powerpoint/2010/main" val="1884880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lstStyle/>
          <a:p>
            <a:r>
              <a:rPr lang="en-GB"/>
              <a:t>Community Safety Enforcement Team</a:t>
            </a:r>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p:txBody>
          <a:bodyPr/>
          <a:lstStyle/>
          <a:p>
            <a:r>
              <a:rPr lang="en-GB"/>
              <a:t>3</a:t>
            </a:r>
          </a:p>
        </p:txBody>
      </p:sp>
    </p:spTree>
    <p:extLst>
      <p:ext uri="{BB962C8B-B14F-4D97-AF65-F5344CB8AC3E}">
        <p14:creationId xmlns:p14="http://schemas.microsoft.com/office/powerpoint/2010/main" val="308434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79099AB-9C34-7761-A9D6-B7286A1AB671}"/>
              </a:ext>
            </a:extLst>
          </p:cNvPr>
          <p:cNvSpPr>
            <a:spLocks noGrp="1"/>
          </p:cNvSpPr>
          <p:nvPr>
            <p:ph type="body" sz="quarter" idx="10"/>
          </p:nvPr>
        </p:nvSpPr>
        <p:spPr>
          <a:xfrm>
            <a:off x="183660" y="207218"/>
            <a:ext cx="10117335" cy="599930"/>
          </a:xfrm>
        </p:spPr>
        <p:txBody>
          <a:bodyPr/>
          <a:lstStyle/>
          <a:p>
            <a:r>
              <a:rPr lang="en-GB" dirty="0"/>
              <a:t>CSEO Patrols in Violence Focused Areas</a:t>
            </a:r>
          </a:p>
        </p:txBody>
      </p:sp>
      <p:sp>
        <p:nvSpPr>
          <p:cNvPr id="2" name="Rectangle 1">
            <a:extLst>
              <a:ext uri="{FF2B5EF4-FFF2-40B4-BE49-F238E27FC236}">
                <a16:creationId xmlns:a16="http://schemas.microsoft.com/office/drawing/2014/main" id="{C6C7190D-CEA6-126B-21EE-45A4E09446BC}"/>
              </a:ext>
            </a:extLst>
          </p:cNvPr>
          <p:cNvSpPr/>
          <p:nvPr/>
        </p:nvSpPr>
        <p:spPr>
          <a:xfrm>
            <a:off x="302929" y="1047818"/>
            <a:ext cx="2769852" cy="5602964"/>
          </a:xfrm>
          <a:prstGeom prst="rect">
            <a:avLst/>
          </a:prstGeom>
          <a:solidFill>
            <a:schemeClr val="tx1">
              <a:lumMod val="20000"/>
              <a:lumOff val="8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PSPO Areas </a:t>
            </a:r>
            <a:r>
              <a:rPr kumimoji="0" lang="en-GB" sz="1200" b="0" i="0" u="none" strike="noStrike" kern="1200" cap="none" spc="0" normalizeH="0" baseline="0" noProof="0" dirty="0">
                <a:ln>
                  <a:noFill/>
                </a:ln>
                <a:solidFill>
                  <a:srgbClr val="0070C0"/>
                </a:solidFill>
                <a:effectLst/>
                <a:uLnTx/>
                <a:uFillTx/>
                <a:latin typeface="Segoe UI"/>
                <a:ea typeface="+mn-ea"/>
                <a:cs typeface="+mn-cs"/>
              </a:rPr>
              <a:t>(Barking Town Centre, Heathway, Broad Street)</a:t>
            </a:r>
          </a:p>
          <a:p>
            <a:pPr marL="342900" indent="-342900">
              <a:spcAft>
                <a:spcPts val="1200"/>
              </a:spcAft>
              <a:buClr>
                <a:srgbClr val="FF0000"/>
              </a:buClr>
              <a:buFont typeface="Wingdings" panose="05000000000000000000" pitchFamily="2" charset="2"/>
              <a:buChar char="Ø"/>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Parsloes Park</a:t>
            </a:r>
          </a:p>
          <a:p>
            <a:pPr marL="342900" indent="-342900">
              <a:spcAft>
                <a:spcPts val="1200"/>
              </a:spcAft>
              <a:buClr>
                <a:srgbClr val="FF0000"/>
              </a:buClr>
              <a:buFont typeface="Wingdings" panose="05000000000000000000" pitchFamily="2" charset="2"/>
              <a:buChar char="Ø"/>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Central Park </a:t>
            </a:r>
          </a:p>
          <a:p>
            <a:pPr marL="342900" indent="-342900">
              <a:spcAft>
                <a:spcPts val="1200"/>
              </a:spcAft>
              <a:buClr>
                <a:srgbClr val="FF0000"/>
              </a:buClr>
              <a:buFont typeface="Wingdings" panose="05000000000000000000" pitchFamily="2" charset="2"/>
              <a:buChar char="Ø"/>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Beam Park</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Sunningdale Avenue</a:t>
            </a:r>
          </a:p>
          <a:p>
            <a:pPr marL="342900" indent="-342900">
              <a:spcAft>
                <a:spcPts val="1200"/>
              </a:spcAft>
              <a:buClr>
                <a:srgbClr val="FF0000"/>
              </a:buClr>
              <a:buFont typeface="Wingdings" panose="05000000000000000000" pitchFamily="2" charset="2"/>
              <a:buChar char="Ø"/>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Ripple Road</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Jute Court, Icehouse Court</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London Road Car Park</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Oxlow Lane </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Wilmington Gardens</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Cranleigh Gardens</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Movers Lane </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Oban House </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Ibscott Close</a:t>
            </a:r>
          </a:p>
          <a:p>
            <a:pPr marL="342900" marR="0" lvl="0" indent="-342900" algn="l" defTabSz="914400" rtl="0" eaLnBrk="1" fontAlgn="auto" latinLnBrk="0" hangingPunct="1">
              <a:lnSpc>
                <a:spcPct val="100000"/>
              </a:lnSpc>
              <a:spcBef>
                <a:spcPts val="0"/>
              </a:spcBef>
              <a:spcAft>
                <a:spcPts val="1200"/>
              </a:spcAft>
              <a:buClr>
                <a:srgbClr val="FF0000"/>
              </a:buClr>
              <a:buSzTx/>
              <a:buFont typeface="Wingdings" panose="05000000000000000000" pitchFamily="2" charset="2"/>
              <a:buChar char="Ø"/>
              <a:tabLst/>
              <a:defRPr/>
            </a:pPr>
            <a:r>
              <a:rPr kumimoji="0" lang="en-GB" sz="1200" b="1" i="0" u="none" strike="noStrike" kern="1200" cap="none" spc="0" normalizeH="0" baseline="0" noProof="0" dirty="0">
                <a:ln>
                  <a:noFill/>
                </a:ln>
                <a:solidFill>
                  <a:srgbClr val="0070C0"/>
                </a:solidFill>
                <a:effectLst/>
                <a:uLnTx/>
                <a:uFillTx/>
                <a:latin typeface="Segoe UI"/>
                <a:ea typeface="+mn-ea"/>
                <a:cs typeface="+mn-cs"/>
              </a:rPr>
              <a:t>Sandringham Road</a:t>
            </a:r>
          </a:p>
        </p:txBody>
      </p:sp>
      <p:sp>
        <p:nvSpPr>
          <p:cNvPr id="3" name="Rectangle 2">
            <a:extLst>
              <a:ext uri="{FF2B5EF4-FFF2-40B4-BE49-F238E27FC236}">
                <a16:creationId xmlns:a16="http://schemas.microsoft.com/office/drawing/2014/main" id="{83F4C16A-7DF5-6EEB-DFAE-B6FAC4C3843A}"/>
              </a:ext>
            </a:extLst>
          </p:cNvPr>
          <p:cNvSpPr/>
          <p:nvPr/>
        </p:nvSpPr>
        <p:spPr>
          <a:xfrm>
            <a:off x="3302001" y="1047818"/>
            <a:ext cx="8502904" cy="1888422"/>
          </a:xfrm>
          <a:prstGeom prst="rect">
            <a:avLst/>
          </a:prstGeom>
          <a:ln>
            <a:solidFill>
              <a:schemeClr val="tx1">
                <a:lumMod val="50000"/>
                <a:alpha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endParaRPr lang="en-GB" b="1" dirty="0"/>
          </a:p>
          <a:p>
            <a:r>
              <a:rPr lang="en-GB" sz="1700" b="1" dirty="0">
                <a:solidFill>
                  <a:schemeClr val="tx1">
                    <a:lumMod val="50000"/>
                  </a:schemeClr>
                </a:solidFill>
                <a:highlight>
                  <a:srgbClr val="00FF00"/>
                </a:highlight>
              </a:rPr>
              <a:t>Officers carried out 1306 patrols in ‘tasked’ areas Between January-August 2023</a:t>
            </a:r>
          </a:p>
          <a:p>
            <a:endParaRPr lang="en-GB" sz="1700" b="1" dirty="0">
              <a:solidFill>
                <a:schemeClr val="tx1">
                  <a:lumMod val="50000"/>
                </a:schemeClr>
              </a:solidFill>
              <a:highlight>
                <a:srgbClr val="00FF00"/>
              </a:highlight>
            </a:endParaRPr>
          </a:p>
          <a:p>
            <a:pPr marL="285750" indent="-285750">
              <a:buFont typeface="Arial" panose="020B0604020202020204" pitchFamily="34" charset="0"/>
              <a:buChar char="•"/>
            </a:pPr>
            <a:r>
              <a:rPr lang="en-GB" sz="1600" b="1" dirty="0"/>
              <a:t>149 rough sleepers were directed to targeted support</a:t>
            </a:r>
          </a:p>
          <a:p>
            <a:pPr marL="285750" indent="-285750">
              <a:buFont typeface="Arial" panose="020B0604020202020204" pitchFamily="34" charset="0"/>
              <a:buChar char="•"/>
            </a:pPr>
            <a:r>
              <a:rPr lang="en-GB" sz="1600" b="1" dirty="0"/>
              <a:t>30 flytipping occurrences were reported to relevant teams</a:t>
            </a:r>
          </a:p>
          <a:p>
            <a:pPr marL="285750" indent="-285750">
              <a:buFont typeface="Arial" panose="020B0604020202020204" pitchFamily="34" charset="0"/>
              <a:buChar char="•"/>
            </a:pPr>
            <a:r>
              <a:rPr lang="en-GB" sz="1600" b="1" dirty="0"/>
              <a:t>36 people were seen taking drugs/smoking cannabis and moved on</a:t>
            </a:r>
          </a:p>
          <a:p>
            <a:pPr marL="285750" indent="-285750">
              <a:buFont typeface="Arial" panose="020B0604020202020204" pitchFamily="34" charset="0"/>
              <a:buChar char="•"/>
            </a:pPr>
            <a:r>
              <a:rPr lang="en-GB" sz="1600" b="1" dirty="0"/>
              <a:t>4 Community Protection Notices were issued</a:t>
            </a:r>
          </a:p>
          <a:p>
            <a:pPr marL="285750" indent="-285750">
              <a:buFont typeface="Arial" panose="020B0604020202020204" pitchFamily="34" charset="0"/>
              <a:buChar char="•"/>
            </a:pPr>
            <a:r>
              <a:rPr lang="en-GB" sz="1600" b="1" dirty="0"/>
              <a:t>1 Community Protection Warning was issued</a:t>
            </a:r>
          </a:p>
          <a:p>
            <a:pPr marL="285750" indent="-285750" algn="ctr">
              <a:buFont typeface="Arial" panose="020B0604020202020204" pitchFamily="34" charset="0"/>
              <a:buChar char="•"/>
            </a:pPr>
            <a:endParaRPr lang="en-GB" dirty="0"/>
          </a:p>
        </p:txBody>
      </p:sp>
      <p:graphicFrame>
        <p:nvGraphicFramePr>
          <p:cNvPr id="4" name="Table 3">
            <a:extLst>
              <a:ext uri="{FF2B5EF4-FFF2-40B4-BE49-F238E27FC236}">
                <a16:creationId xmlns:a16="http://schemas.microsoft.com/office/drawing/2014/main" id="{A7331469-859D-C255-C47F-C8C614635C09}"/>
              </a:ext>
            </a:extLst>
          </p:cNvPr>
          <p:cNvGraphicFramePr>
            <a:graphicFrameLocks noGrp="1"/>
          </p:cNvGraphicFramePr>
          <p:nvPr>
            <p:extLst>
              <p:ext uri="{D42A27DB-BD31-4B8C-83A1-F6EECF244321}">
                <p14:modId xmlns:p14="http://schemas.microsoft.com/office/powerpoint/2010/main" val="2189839265"/>
              </p:ext>
            </p:extLst>
          </p:nvPr>
        </p:nvGraphicFramePr>
        <p:xfrm>
          <a:off x="3331465" y="3411768"/>
          <a:ext cx="8473440" cy="1508373"/>
        </p:xfrm>
        <a:graphic>
          <a:graphicData uri="http://schemas.openxmlformats.org/drawingml/2006/table">
            <a:tbl>
              <a:tblPr>
                <a:tableStyleId>{5C22544A-7EE6-4342-B048-85BDC9FD1C3A}</a:tableStyleId>
              </a:tblPr>
              <a:tblGrid>
                <a:gridCol w="1513840">
                  <a:extLst>
                    <a:ext uri="{9D8B030D-6E8A-4147-A177-3AD203B41FA5}">
                      <a16:colId xmlns:a16="http://schemas.microsoft.com/office/drawing/2014/main" val="4102237904"/>
                    </a:ext>
                  </a:extLst>
                </a:gridCol>
                <a:gridCol w="667344">
                  <a:extLst>
                    <a:ext uri="{9D8B030D-6E8A-4147-A177-3AD203B41FA5}">
                      <a16:colId xmlns:a16="http://schemas.microsoft.com/office/drawing/2014/main" val="4186169821"/>
                    </a:ext>
                  </a:extLst>
                </a:gridCol>
                <a:gridCol w="765740">
                  <a:extLst>
                    <a:ext uri="{9D8B030D-6E8A-4147-A177-3AD203B41FA5}">
                      <a16:colId xmlns:a16="http://schemas.microsoft.com/office/drawing/2014/main" val="2322089172"/>
                    </a:ext>
                  </a:extLst>
                </a:gridCol>
                <a:gridCol w="813599">
                  <a:extLst>
                    <a:ext uri="{9D8B030D-6E8A-4147-A177-3AD203B41FA5}">
                      <a16:colId xmlns:a16="http://schemas.microsoft.com/office/drawing/2014/main" val="2368422257"/>
                    </a:ext>
                  </a:extLst>
                </a:gridCol>
                <a:gridCol w="765740">
                  <a:extLst>
                    <a:ext uri="{9D8B030D-6E8A-4147-A177-3AD203B41FA5}">
                      <a16:colId xmlns:a16="http://schemas.microsoft.com/office/drawing/2014/main" val="1301258879"/>
                    </a:ext>
                  </a:extLst>
                </a:gridCol>
                <a:gridCol w="845504">
                  <a:extLst>
                    <a:ext uri="{9D8B030D-6E8A-4147-A177-3AD203B41FA5}">
                      <a16:colId xmlns:a16="http://schemas.microsoft.com/office/drawing/2014/main" val="3644022872"/>
                    </a:ext>
                  </a:extLst>
                </a:gridCol>
                <a:gridCol w="765740">
                  <a:extLst>
                    <a:ext uri="{9D8B030D-6E8A-4147-A177-3AD203B41FA5}">
                      <a16:colId xmlns:a16="http://schemas.microsoft.com/office/drawing/2014/main" val="523810432"/>
                    </a:ext>
                  </a:extLst>
                </a:gridCol>
                <a:gridCol w="765740">
                  <a:extLst>
                    <a:ext uri="{9D8B030D-6E8A-4147-A177-3AD203B41FA5}">
                      <a16:colId xmlns:a16="http://schemas.microsoft.com/office/drawing/2014/main" val="239727280"/>
                    </a:ext>
                  </a:extLst>
                </a:gridCol>
                <a:gridCol w="813599">
                  <a:extLst>
                    <a:ext uri="{9D8B030D-6E8A-4147-A177-3AD203B41FA5}">
                      <a16:colId xmlns:a16="http://schemas.microsoft.com/office/drawing/2014/main" val="3136471044"/>
                    </a:ext>
                  </a:extLst>
                </a:gridCol>
                <a:gridCol w="756594">
                  <a:extLst>
                    <a:ext uri="{9D8B030D-6E8A-4147-A177-3AD203B41FA5}">
                      <a16:colId xmlns:a16="http://schemas.microsoft.com/office/drawing/2014/main" val="86257670"/>
                    </a:ext>
                  </a:extLst>
                </a:gridCol>
              </a:tblGrid>
              <a:tr h="294933">
                <a:tc>
                  <a:txBody>
                    <a:bodyPr/>
                    <a:lstStyle/>
                    <a:p>
                      <a:pPr algn="l" fontAlgn="ctr"/>
                      <a:r>
                        <a:rPr lang="en-GB" sz="1200" b="1" u="none" strike="noStrike" dirty="0">
                          <a:effectLst/>
                          <a:highlight>
                            <a:srgbClr val="00FF00"/>
                          </a:highlight>
                        </a:rPr>
                        <a:t>ASB Warnings</a:t>
                      </a:r>
                      <a:endParaRPr lang="en-GB" sz="1200" b="1" i="0" u="none" strike="noStrike" dirty="0">
                        <a:solidFill>
                          <a:srgbClr val="000000"/>
                        </a:solidFill>
                        <a:effectLst/>
                        <a:highlight>
                          <a:srgbClr val="00FF00"/>
                        </a:highligh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Jan-23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Feb-23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Mar-23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Apr-23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May-23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Jun-23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Jul-23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Aug-23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300" b="1" u="none" strike="noStrike" dirty="0">
                          <a:effectLst/>
                        </a:rPr>
                        <a:t>TOTAL</a:t>
                      </a:r>
                      <a:endParaRPr lang="en-GB" sz="1300" b="1" i="0" u="none" strike="noStrike" dirty="0">
                        <a:solidFill>
                          <a:srgbClr val="FFFFFF"/>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76801943"/>
                  </a:ext>
                </a:extLst>
              </a:tr>
              <a:tr h="303360">
                <a:tc>
                  <a:txBody>
                    <a:bodyPr/>
                    <a:lstStyle/>
                    <a:p>
                      <a:pPr algn="l" fontAlgn="ctr"/>
                      <a:r>
                        <a:rPr lang="en-GB" sz="1100" b="1" u="none" strike="noStrike" dirty="0">
                          <a:effectLst/>
                        </a:rPr>
                        <a:t>Begging</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dirty="0">
                          <a:effectLst/>
                        </a:rPr>
                        <a:t>25</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dirty="0">
                          <a:effectLst/>
                        </a:rPr>
                        <a:t>26</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dirty="0">
                          <a:effectLst/>
                        </a:rPr>
                        <a:t>21</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13</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15</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14</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130</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8280958"/>
                  </a:ext>
                </a:extLst>
              </a:tr>
              <a:tr h="303360">
                <a:tc>
                  <a:txBody>
                    <a:bodyPr/>
                    <a:lstStyle/>
                    <a:p>
                      <a:pPr algn="l" fontAlgn="ctr"/>
                      <a:r>
                        <a:rPr lang="en-GB" sz="1100" b="1" u="none" strike="noStrike" dirty="0">
                          <a:effectLst/>
                        </a:rPr>
                        <a:t>Drinking Alcohol</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16</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15</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18</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15</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99</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09861252"/>
                  </a:ext>
                </a:extLst>
              </a:tr>
              <a:tr h="303360">
                <a:tc>
                  <a:txBody>
                    <a:bodyPr/>
                    <a:lstStyle/>
                    <a:p>
                      <a:pPr algn="l" fontAlgn="ctr"/>
                      <a:r>
                        <a:rPr lang="en-GB" sz="1100" b="1" u="none" strike="noStrike" dirty="0">
                          <a:effectLst/>
                        </a:rPr>
                        <a:t>Urinating</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15</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22</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13053902"/>
                  </a:ext>
                </a:extLst>
              </a:tr>
              <a:tr h="303360">
                <a:tc>
                  <a:txBody>
                    <a:bodyPr/>
                    <a:lstStyle/>
                    <a:p>
                      <a:pPr algn="l" fontAlgn="ctr"/>
                      <a:r>
                        <a:rPr lang="en-GB" sz="1100" b="1" u="none" strike="noStrike" dirty="0">
                          <a:effectLst/>
                        </a:rPr>
                        <a:t>Spitting</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dirty="0">
                          <a:effectLst/>
                        </a:rPr>
                        <a:t>5</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16</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49626096"/>
                  </a:ext>
                </a:extLst>
              </a:tr>
            </a:tbl>
          </a:graphicData>
        </a:graphic>
      </p:graphicFrame>
      <p:graphicFrame>
        <p:nvGraphicFramePr>
          <p:cNvPr id="7" name="Table 6">
            <a:extLst>
              <a:ext uri="{FF2B5EF4-FFF2-40B4-BE49-F238E27FC236}">
                <a16:creationId xmlns:a16="http://schemas.microsoft.com/office/drawing/2014/main" id="{0A39F39F-05AF-6F5E-83C5-DD37EBAA9E70}"/>
              </a:ext>
            </a:extLst>
          </p:cNvPr>
          <p:cNvGraphicFramePr>
            <a:graphicFrameLocks noGrp="1"/>
          </p:cNvGraphicFramePr>
          <p:nvPr>
            <p:extLst>
              <p:ext uri="{D42A27DB-BD31-4B8C-83A1-F6EECF244321}">
                <p14:modId xmlns:p14="http://schemas.microsoft.com/office/powerpoint/2010/main" val="3759229361"/>
              </p:ext>
            </p:extLst>
          </p:nvPr>
        </p:nvGraphicFramePr>
        <p:xfrm>
          <a:off x="3341623" y="5142411"/>
          <a:ext cx="8463282" cy="1508373"/>
        </p:xfrm>
        <a:graphic>
          <a:graphicData uri="http://schemas.openxmlformats.org/drawingml/2006/table">
            <a:tbl>
              <a:tblPr>
                <a:tableStyleId>{5C22544A-7EE6-4342-B048-85BDC9FD1C3A}</a:tableStyleId>
              </a:tblPr>
              <a:tblGrid>
                <a:gridCol w="1429071">
                  <a:extLst>
                    <a:ext uri="{9D8B030D-6E8A-4147-A177-3AD203B41FA5}">
                      <a16:colId xmlns:a16="http://schemas.microsoft.com/office/drawing/2014/main" val="1540958277"/>
                    </a:ext>
                  </a:extLst>
                </a:gridCol>
                <a:gridCol w="762172">
                  <a:extLst>
                    <a:ext uri="{9D8B030D-6E8A-4147-A177-3AD203B41FA5}">
                      <a16:colId xmlns:a16="http://schemas.microsoft.com/office/drawing/2014/main" val="3504248143"/>
                    </a:ext>
                  </a:extLst>
                </a:gridCol>
                <a:gridCol w="762172">
                  <a:extLst>
                    <a:ext uri="{9D8B030D-6E8A-4147-A177-3AD203B41FA5}">
                      <a16:colId xmlns:a16="http://schemas.microsoft.com/office/drawing/2014/main" val="35318369"/>
                    </a:ext>
                  </a:extLst>
                </a:gridCol>
                <a:gridCol w="809807">
                  <a:extLst>
                    <a:ext uri="{9D8B030D-6E8A-4147-A177-3AD203B41FA5}">
                      <a16:colId xmlns:a16="http://schemas.microsoft.com/office/drawing/2014/main" val="1743075180"/>
                    </a:ext>
                  </a:extLst>
                </a:gridCol>
                <a:gridCol w="762172">
                  <a:extLst>
                    <a:ext uri="{9D8B030D-6E8A-4147-A177-3AD203B41FA5}">
                      <a16:colId xmlns:a16="http://schemas.microsoft.com/office/drawing/2014/main" val="2392457163"/>
                    </a:ext>
                  </a:extLst>
                </a:gridCol>
                <a:gridCol w="841565">
                  <a:extLst>
                    <a:ext uri="{9D8B030D-6E8A-4147-A177-3AD203B41FA5}">
                      <a16:colId xmlns:a16="http://schemas.microsoft.com/office/drawing/2014/main" val="1758305879"/>
                    </a:ext>
                  </a:extLst>
                </a:gridCol>
                <a:gridCol w="762172">
                  <a:extLst>
                    <a:ext uri="{9D8B030D-6E8A-4147-A177-3AD203B41FA5}">
                      <a16:colId xmlns:a16="http://schemas.microsoft.com/office/drawing/2014/main" val="2874180130"/>
                    </a:ext>
                  </a:extLst>
                </a:gridCol>
                <a:gridCol w="762172">
                  <a:extLst>
                    <a:ext uri="{9D8B030D-6E8A-4147-A177-3AD203B41FA5}">
                      <a16:colId xmlns:a16="http://schemas.microsoft.com/office/drawing/2014/main" val="3268121520"/>
                    </a:ext>
                  </a:extLst>
                </a:gridCol>
                <a:gridCol w="809807">
                  <a:extLst>
                    <a:ext uri="{9D8B030D-6E8A-4147-A177-3AD203B41FA5}">
                      <a16:colId xmlns:a16="http://schemas.microsoft.com/office/drawing/2014/main" val="1785766719"/>
                    </a:ext>
                  </a:extLst>
                </a:gridCol>
                <a:gridCol w="762172">
                  <a:extLst>
                    <a:ext uri="{9D8B030D-6E8A-4147-A177-3AD203B41FA5}">
                      <a16:colId xmlns:a16="http://schemas.microsoft.com/office/drawing/2014/main" val="3267742497"/>
                    </a:ext>
                  </a:extLst>
                </a:gridCol>
              </a:tblGrid>
              <a:tr h="471166">
                <a:tc>
                  <a:txBody>
                    <a:bodyPr/>
                    <a:lstStyle/>
                    <a:p>
                      <a:pPr algn="l" fontAlgn="ctr"/>
                      <a:r>
                        <a:rPr lang="en-GB" sz="1200" b="1" u="none" strike="noStrike" dirty="0">
                          <a:effectLst/>
                          <a:highlight>
                            <a:srgbClr val="00FF00"/>
                          </a:highlight>
                        </a:rPr>
                        <a:t>VERBAL Warnings</a:t>
                      </a:r>
                      <a:endParaRPr lang="en-GB" sz="1200" b="1" i="0" u="none" strike="noStrike" dirty="0">
                        <a:solidFill>
                          <a:srgbClr val="000000"/>
                        </a:solidFill>
                        <a:effectLst/>
                        <a:highlight>
                          <a:srgbClr val="00FF00"/>
                        </a:highligh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Jan-23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baseline="0" dirty="0">
                          <a:effectLst/>
                        </a:rPr>
                        <a:t>Feb-23</a:t>
                      </a:r>
                      <a:endParaRPr lang="en-GB" sz="1200" b="1" i="0" u="none" strike="noStrike" baseline="0"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Mar-23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Apr-23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May-23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Jun-23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Jul-23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200" b="1" u="none" strike="noStrike" dirty="0">
                          <a:effectLst/>
                        </a:rPr>
                        <a:t>Aug-23</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300" b="1" u="none" strike="noStrike" dirty="0">
                          <a:effectLst/>
                        </a:rPr>
                        <a:t>TOTAL</a:t>
                      </a:r>
                      <a:endParaRPr lang="en-GB" sz="13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25931724"/>
                  </a:ext>
                </a:extLst>
              </a:tr>
              <a:tr h="289454">
                <a:tc>
                  <a:txBody>
                    <a:bodyPr/>
                    <a:lstStyle/>
                    <a:p>
                      <a:pPr algn="l" fontAlgn="ctr"/>
                      <a:r>
                        <a:rPr lang="en-GB" sz="1100" b="1" u="none" strike="noStrike" dirty="0">
                          <a:effectLst/>
                        </a:rPr>
                        <a:t>Begging</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33</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17</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18</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19</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dirty="0">
                          <a:effectLst/>
                        </a:rPr>
                        <a:t>40</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161</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0005968"/>
                  </a:ext>
                </a:extLst>
              </a:tr>
              <a:tr h="249251">
                <a:tc>
                  <a:txBody>
                    <a:bodyPr/>
                    <a:lstStyle/>
                    <a:p>
                      <a:pPr algn="l" fontAlgn="ctr"/>
                      <a:r>
                        <a:rPr lang="en-GB" sz="1100" b="1" u="none" strike="noStrike" dirty="0">
                          <a:effectLst/>
                        </a:rPr>
                        <a:t>Drinking Alcohol</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48</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46</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70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52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72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70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73</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432</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23276052"/>
                  </a:ext>
                </a:extLst>
              </a:tr>
              <a:tr h="249251">
                <a:tc>
                  <a:txBody>
                    <a:bodyPr/>
                    <a:lstStyle/>
                    <a:p>
                      <a:pPr algn="l" fontAlgn="ctr"/>
                      <a:r>
                        <a:rPr lang="en-GB" sz="1100" b="1" u="none" strike="noStrike" dirty="0">
                          <a:effectLst/>
                        </a:rPr>
                        <a:t>Urinating</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6</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45709808"/>
                  </a:ext>
                </a:extLst>
              </a:tr>
              <a:tr h="249251">
                <a:tc>
                  <a:txBody>
                    <a:bodyPr/>
                    <a:lstStyle/>
                    <a:p>
                      <a:pPr algn="l" fontAlgn="ctr"/>
                      <a:r>
                        <a:rPr lang="en-GB" sz="1100" b="1" u="none" strike="noStrike" dirty="0">
                          <a:effectLst/>
                        </a:rPr>
                        <a:t>Spitting</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17</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GB" sz="1100" b="1" u="none" strike="noStrike" dirty="0">
                          <a:effectLst/>
                        </a:rPr>
                        <a:t>24</a:t>
                      </a:r>
                      <a:endParaRPr lang="en-GB" sz="11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47816914"/>
                  </a:ext>
                </a:extLst>
              </a:tr>
            </a:tbl>
          </a:graphicData>
        </a:graphic>
      </p:graphicFrame>
    </p:spTree>
    <p:extLst>
      <p:ext uri="{BB962C8B-B14F-4D97-AF65-F5344CB8AC3E}">
        <p14:creationId xmlns:p14="http://schemas.microsoft.com/office/powerpoint/2010/main" val="3558129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B02790-6B70-CA00-489E-D4523EC8C5FF}"/>
              </a:ext>
            </a:extLst>
          </p:cNvPr>
          <p:cNvSpPr>
            <a:spLocks noGrp="1"/>
          </p:cNvSpPr>
          <p:nvPr>
            <p:ph type="body" sz="quarter" idx="10"/>
          </p:nvPr>
        </p:nvSpPr>
        <p:spPr/>
        <p:txBody>
          <a:bodyPr>
            <a:normAutofit/>
          </a:bodyPr>
          <a:lstStyle/>
          <a:p>
            <a:r>
              <a:rPr lang="en-GB" sz="3900" dirty="0"/>
              <a:t>STOP AND  SEARCH, ENFORCEMENT, ENGAGEMENT AND OPERATIONS</a:t>
            </a:r>
            <a:endParaRPr lang="en-GB" sz="3900" i="1" dirty="0"/>
          </a:p>
        </p:txBody>
      </p:sp>
      <p:sp>
        <p:nvSpPr>
          <p:cNvPr id="6" name="Text Placeholder 5">
            <a:extLst>
              <a:ext uri="{FF2B5EF4-FFF2-40B4-BE49-F238E27FC236}">
                <a16:creationId xmlns:a16="http://schemas.microsoft.com/office/drawing/2014/main" id="{0BB02232-2C46-BE5E-7246-C0D2061622B2}"/>
              </a:ext>
            </a:extLst>
          </p:cNvPr>
          <p:cNvSpPr>
            <a:spLocks noGrp="1"/>
          </p:cNvSpPr>
          <p:nvPr>
            <p:ph type="body" sz="quarter" idx="11"/>
          </p:nvPr>
        </p:nvSpPr>
        <p:spPr/>
        <p:txBody>
          <a:bodyPr/>
          <a:lstStyle/>
          <a:p>
            <a:r>
              <a:rPr lang="en-GB" dirty="0"/>
              <a:t>4</a:t>
            </a:r>
          </a:p>
        </p:txBody>
      </p:sp>
      <p:pic>
        <p:nvPicPr>
          <p:cNvPr id="2" name="Picture 1">
            <a:extLst>
              <a:ext uri="{FF2B5EF4-FFF2-40B4-BE49-F238E27FC236}">
                <a16:creationId xmlns:a16="http://schemas.microsoft.com/office/drawing/2014/main" id="{A617A85A-66CC-2B14-BA49-B58E5CF28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710" y="160171"/>
            <a:ext cx="2039078" cy="525629"/>
          </a:xfrm>
          <a:prstGeom prst="rect">
            <a:avLst/>
          </a:prstGeom>
        </p:spPr>
      </p:pic>
    </p:spTree>
    <p:extLst>
      <p:ext uri="{BB962C8B-B14F-4D97-AF65-F5344CB8AC3E}">
        <p14:creationId xmlns:p14="http://schemas.microsoft.com/office/powerpoint/2010/main" val="204280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1_Office Theme">
  <a:themeElements>
    <a:clrScheme name="Glen">
      <a:dk1>
        <a:srgbClr val="333333"/>
      </a:dk1>
      <a:lt1>
        <a:sysClr val="window" lastClr="FFFFFF"/>
      </a:lt1>
      <a:dk2>
        <a:srgbClr val="44546A"/>
      </a:dk2>
      <a:lt2>
        <a:srgbClr val="E7E6E6"/>
      </a:lt2>
      <a:accent1>
        <a:srgbClr val="FF0000"/>
      </a:accent1>
      <a:accent2>
        <a:srgbClr val="320A4B"/>
      </a:accent2>
      <a:accent3>
        <a:srgbClr val="028090"/>
      </a:accent3>
      <a:accent4>
        <a:srgbClr val="FFD400"/>
      </a:accent4>
      <a:accent5>
        <a:srgbClr val="AF2BBF"/>
      </a:accent5>
      <a:accent6>
        <a:srgbClr val="70AD47"/>
      </a:accent6>
      <a:hlink>
        <a:srgbClr val="574AE2"/>
      </a:hlink>
      <a:folHlink>
        <a:srgbClr val="B80C09"/>
      </a:folHlink>
    </a:clrScheme>
    <a:fontScheme name="Custom 6">
      <a:majorFont>
        <a:latin typeface="Segoe UI Semibold"/>
        <a:ea typeface=""/>
        <a:cs typeface=""/>
      </a:majorFont>
      <a:minorFont>
        <a:latin typeface="Segoe U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B05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247cf5-36db-4625-96bb-fe9ae63417ad" xsi:nil="true"/>
    <f35f8bb8de474ca097f39364288e1644 xmlns="6f247cf5-36db-4625-96bb-fe9ae63417ad">
      <Terms xmlns="http://schemas.microsoft.com/office/infopath/2007/PartnerControls"/>
    </f35f8bb8de474ca097f39364288e1644>
    <k7ff990e7aca4cbe91a85df0bf876c29 xmlns="6f247cf5-36db-4625-96bb-fe9ae63417ad">
      <Terms xmlns="http://schemas.microsoft.com/office/infopath/2007/PartnerControls"/>
    </k7ff990e7aca4cbe91a85df0bf876c29>
  </documentManagement>
</p:properties>
</file>

<file path=customXml/item3.xml><?xml version="1.0" encoding="utf-8"?>
<ct:contentTypeSchema xmlns:ct="http://schemas.microsoft.com/office/2006/metadata/contentType" xmlns:ma="http://schemas.microsoft.com/office/2006/metadata/properties/metaAttributes" ct:_="" ma:_="" ma:contentTypeName="Council Document" ma:contentTypeID="0x0101003D111B80989C2F48A98656A918A919A000127D8F6A69A2F943BAFA90B60DAC93A3" ma:contentTypeVersion="612" ma:contentTypeDescription="Document with LGCS and Type of Content Classification" ma:contentTypeScope="" ma:versionID="876ff1efcb6cace5391ee8635b11f728">
  <xsd:schema xmlns:xsd="http://www.w3.org/2001/XMLSchema" xmlns:xs="http://www.w3.org/2001/XMLSchema" xmlns:p="http://schemas.microsoft.com/office/2006/metadata/properties" xmlns:ns2="6f247cf5-36db-4625-96bb-fe9ae63417ad" xmlns:ns3="25c1d7f5-1087-43d3-ada6-d5077554a8bf" targetNamespace="http://schemas.microsoft.com/office/2006/metadata/properties" ma:root="true" ma:fieldsID="a490236c44a536e36fb5b8930d294836" ns2:_="" ns3:_="">
    <xsd:import namespace="6f247cf5-36db-4625-96bb-fe9ae63417ad"/>
    <xsd:import namespace="25c1d7f5-1087-43d3-ada6-d5077554a8bf"/>
    <xsd:element name="properties">
      <xsd:complexType>
        <xsd:sequence>
          <xsd:element name="documentManagement">
            <xsd:complexType>
              <xsd:all>
                <xsd:element ref="ns2:f35f8bb8de474ca097f39364288e1644" minOccurs="0"/>
                <xsd:element ref="ns2:TaxCatchAll" minOccurs="0"/>
                <xsd:element ref="ns2:TaxCatchAllLabel" minOccurs="0"/>
                <xsd:element ref="ns2:k7ff990e7aca4cbe91a85df0bf876c29"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247cf5-36db-4625-96bb-fe9ae63417ad" elementFormDefault="qualified">
    <xsd:import namespace="http://schemas.microsoft.com/office/2006/documentManagement/types"/>
    <xsd:import namespace="http://schemas.microsoft.com/office/infopath/2007/PartnerControls"/>
    <xsd:element name="f35f8bb8de474ca097f39364288e1644" ma:index="8" nillable="true" ma:taxonomy="true" ma:internalName="f35f8bb8de474ca097f39364288e1644" ma:taxonomyFieldName="LGCS" ma:displayName="LGCS" ma:readOnly="false" ma:default="" ma:fieldId="{f35f8bb8-de47-4ca0-97f3-9364288e1644}" ma:taxonomyMulti="true" ma:sspId="59fa423a-319c-4486-99a4-febc348d8de0" ma:termSetId="cddd090f-8b08-4cf2-b8da-459cbc7cc2b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8a3dd6e8-4b46-481c-8c30-6ea692776939}" ma:internalName="TaxCatchAll" ma:showField="CatchAllData" ma:web="25c1d7f5-1087-43d3-ada6-d5077554a8b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8a3dd6e8-4b46-481c-8c30-6ea692776939}" ma:internalName="TaxCatchAllLabel" ma:readOnly="true" ma:showField="CatchAllDataLabel" ma:web="25c1d7f5-1087-43d3-ada6-d5077554a8bf">
      <xsd:complexType>
        <xsd:complexContent>
          <xsd:extension base="dms:MultiChoiceLookup">
            <xsd:sequence>
              <xsd:element name="Value" type="dms:Lookup" maxOccurs="unbounded" minOccurs="0" nillable="true"/>
            </xsd:sequence>
          </xsd:extension>
        </xsd:complexContent>
      </xsd:complexType>
    </xsd:element>
    <xsd:element name="k7ff990e7aca4cbe91a85df0bf876c29" ma:index="12" nillable="true" ma:taxonomy="true" ma:internalName="k7ff990e7aca4cbe91a85df0bf876c29" ma:taxonomyFieldName="CType" ma:displayName="CType" ma:default="" ma:fieldId="{47ff990e-7aca-4cbe-91a8-5df0bf876c29}" ma:sspId="59fa423a-319c-4486-99a4-febc348d8de0" ma:termSetId="23754f86-f04d-4ef0-9ab7-0272ceaf28d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c1d7f5-1087-43d3-ada6-d5077554a8bf" elementFormDefault="qualified">
    <xsd:import namespace="http://schemas.microsoft.com/office/2006/documentManagement/types"/>
    <xsd:import namespace="http://schemas.microsoft.com/office/infopath/2007/PartnerControls"/>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9fa423a-319c-4486-99a4-febc348d8de0" ContentTypeId="0x0101003D111B80989C2F48A98656A918A919A0"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C42EFD9-1263-4EF6-AB93-09ED530705BE}">
  <ds:schemaRefs>
    <ds:schemaRef ds:uri="http://schemas.microsoft.com/sharepoint/v3/contenttype/forms"/>
  </ds:schemaRefs>
</ds:datastoreItem>
</file>

<file path=customXml/itemProps2.xml><?xml version="1.0" encoding="utf-8"?>
<ds:datastoreItem xmlns:ds="http://schemas.openxmlformats.org/officeDocument/2006/customXml" ds:itemID="{461F1F8E-67CD-40B9-8D89-83D8A34A1D04}">
  <ds:schemaRefs>
    <ds:schemaRef ds:uri="http://www.w3.org/XML/1998/namespace"/>
    <ds:schemaRef ds:uri="6f247cf5-36db-4625-96bb-fe9ae63417ad"/>
    <ds:schemaRef ds:uri="http://purl.org/dc/dcmitype/"/>
    <ds:schemaRef ds:uri="25c1d7f5-1087-43d3-ada6-d5077554a8bf"/>
    <ds:schemaRef ds:uri="http://schemas.openxmlformats.org/package/2006/metadata/core-properties"/>
    <ds:schemaRef ds:uri="http://purl.org/dc/terms/"/>
    <ds:schemaRef ds:uri="http://schemas.microsoft.com/office/2006/documentManagement/types"/>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5D57FC1-8B0B-4D2D-A6D3-55B9AA79F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247cf5-36db-4625-96bb-fe9ae63417ad"/>
    <ds:schemaRef ds:uri="25c1d7f5-1087-43d3-ada6-d5077554a8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445469E-853E-4EFD-BBE4-D863BD79F7A5}">
  <ds:schemaRefs>
    <ds:schemaRef ds:uri="Microsoft.SharePoint.Taxonomy.ContentTypeSync"/>
  </ds:schemaRefs>
</ds:datastoreItem>
</file>

<file path=customXml/itemProps5.xml><?xml version="1.0" encoding="utf-8"?>
<ds:datastoreItem xmlns:ds="http://schemas.openxmlformats.org/officeDocument/2006/customXml" ds:itemID="{4A0CC162-6BEF-4565-968A-C2E04663687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1200</TotalTime>
  <Words>2509</Words>
  <Application>Microsoft Office PowerPoint</Application>
  <PresentationFormat>Widescreen</PresentationFormat>
  <Paragraphs>351</Paragraphs>
  <Slides>27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Abadi</vt:lpstr>
      <vt:lpstr>Arial</vt:lpstr>
      <vt:lpstr>Arial Black</vt:lpstr>
      <vt:lpstr>Calibri</vt:lpstr>
      <vt:lpstr>Consolas</vt:lpstr>
      <vt:lpstr>Open Sans</vt:lpstr>
      <vt:lpstr>Segoe UI</vt:lpstr>
      <vt:lpstr>Segoe UI Semibold</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Ben.Forbes@lbbd.gov.uk</dc:creator>
  <cp:lastModifiedBy>Lois Taylor</cp:lastModifiedBy>
  <cp:revision>8</cp:revision>
  <dcterms:created xsi:type="dcterms:W3CDTF">2023-02-06T09:26:35Z</dcterms:created>
  <dcterms:modified xsi:type="dcterms:W3CDTF">2023-09-28T15:20:04Z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0x0101003D111B80989C2F48A98656A918A919A000127D8F6A69A2F943BAFA90B60DAC93A3</vt:lpwstr>
  </property>
  <property fmtid="{D5CDD505-2E9C-101B-9397-08002B2CF9AE}" pid="3" name="MediaServiceImageTags">
    <vt:lpwstr/>
  </property>
</Properties>
</file>