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66" r:id="rId2"/>
    <p:sldId id="380" r:id="rId3"/>
    <p:sldId id="448" r:id="rId4"/>
    <p:sldId id="449" r:id="rId5"/>
    <p:sldId id="316" r:id="rId6"/>
    <p:sldId id="447" r:id="rId7"/>
    <p:sldId id="454" r:id="rId8"/>
    <p:sldId id="455" r:id="rId9"/>
    <p:sldId id="456" r:id="rId10"/>
    <p:sldId id="320" r:id="rId11"/>
    <p:sldId id="326" r:id="rId12"/>
    <p:sldId id="329" r:id="rId13"/>
    <p:sldId id="403" r:id="rId14"/>
    <p:sldId id="404" r:id="rId15"/>
    <p:sldId id="405" r:id="rId16"/>
    <p:sldId id="418" r:id="rId17"/>
    <p:sldId id="450" r:id="rId18"/>
    <p:sldId id="451" r:id="rId19"/>
    <p:sldId id="434" r:id="rId20"/>
    <p:sldId id="452" r:id="rId21"/>
    <p:sldId id="453" r:id="rId22"/>
    <p:sldId id="457" r:id="rId23"/>
    <p:sldId id="445" r:id="rId24"/>
  </p:sldIdLst>
  <p:sldSz cx="9144000" cy="6858000" type="screen4x3"/>
  <p:notesSz cx="6889750" cy="10021888"/>
  <p:defaultTextStyle>
    <a:defPPr>
      <a:defRPr lang="en-GB"/>
    </a:defPPr>
    <a:lvl1pPr algn="l" rtl="0" fontAlgn="base">
      <a:spcBef>
        <a:spcPct val="0"/>
      </a:spcBef>
      <a:spcAft>
        <a:spcPct val="0"/>
      </a:spcAft>
      <a:defRPr sz="3400" kern="1200">
        <a:solidFill>
          <a:schemeClr val="tx1"/>
        </a:solidFill>
        <a:latin typeface="Arial" charset="0"/>
        <a:ea typeface="+mn-ea"/>
        <a:cs typeface="+mn-cs"/>
      </a:defRPr>
    </a:lvl1pPr>
    <a:lvl2pPr marL="457200" algn="l" rtl="0" fontAlgn="base">
      <a:spcBef>
        <a:spcPct val="0"/>
      </a:spcBef>
      <a:spcAft>
        <a:spcPct val="0"/>
      </a:spcAft>
      <a:defRPr sz="3400" kern="1200">
        <a:solidFill>
          <a:schemeClr val="tx1"/>
        </a:solidFill>
        <a:latin typeface="Arial" charset="0"/>
        <a:ea typeface="+mn-ea"/>
        <a:cs typeface="+mn-cs"/>
      </a:defRPr>
    </a:lvl2pPr>
    <a:lvl3pPr marL="914400" algn="l" rtl="0" fontAlgn="base">
      <a:spcBef>
        <a:spcPct val="0"/>
      </a:spcBef>
      <a:spcAft>
        <a:spcPct val="0"/>
      </a:spcAft>
      <a:defRPr sz="3400" kern="1200">
        <a:solidFill>
          <a:schemeClr val="tx1"/>
        </a:solidFill>
        <a:latin typeface="Arial" charset="0"/>
        <a:ea typeface="+mn-ea"/>
        <a:cs typeface="+mn-cs"/>
      </a:defRPr>
    </a:lvl3pPr>
    <a:lvl4pPr marL="1371600" algn="l" rtl="0" fontAlgn="base">
      <a:spcBef>
        <a:spcPct val="0"/>
      </a:spcBef>
      <a:spcAft>
        <a:spcPct val="0"/>
      </a:spcAft>
      <a:defRPr sz="3400" kern="1200">
        <a:solidFill>
          <a:schemeClr val="tx1"/>
        </a:solidFill>
        <a:latin typeface="Arial" charset="0"/>
        <a:ea typeface="+mn-ea"/>
        <a:cs typeface="+mn-cs"/>
      </a:defRPr>
    </a:lvl4pPr>
    <a:lvl5pPr marL="1828800" algn="l" rtl="0" fontAlgn="base">
      <a:spcBef>
        <a:spcPct val="0"/>
      </a:spcBef>
      <a:spcAft>
        <a:spcPct val="0"/>
      </a:spcAft>
      <a:defRPr sz="3400" kern="1200">
        <a:solidFill>
          <a:schemeClr val="tx1"/>
        </a:solidFill>
        <a:latin typeface="Arial" charset="0"/>
        <a:ea typeface="+mn-ea"/>
        <a:cs typeface="+mn-cs"/>
      </a:defRPr>
    </a:lvl5pPr>
    <a:lvl6pPr marL="2286000" algn="l" defTabSz="914400" rtl="0" eaLnBrk="1" latinLnBrk="0" hangingPunct="1">
      <a:defRPr sz="3400" kern="1200">
        <a:solidFill>
          <a:schemeClr val="tx1"/>
        </a:solidFill>
        <a:latin typeface="Arial" charset="0"/>
        <a:ea typeface="+mn-ea"/>
        <a:cs typeface="+mn-cs"/>
      </a:defRPr>
    </a:lvl6pPr>
    <a:lvl7pPr marL="2743200" algn="l" defTabSz="914400" rtl="0" eaLnBrk="1" latinLnBrk="0" hangingPunct="1">
      <a:defRPr sz="3400" kern="1200">
        <a:solidFill>
          <a:schemeClr val="tx1"/>
        </a:solidFill>
        <a:latin typeface="Arial" charset="0"/>
        <a:ea typeface="+mn-ea"/>
        <a:cs typeface="+mn-cs"/>
      </a:defRPr>
    </a:lvl7pPr>
    <a:lvl8pPr marL="3200400" algn="l" defTabSz="914400" rtl="0" eaLnBrk="1" latinLnBrk="0" hangingPunct="1">
      <a:defRPr sz="3400" kern="1200">
        <a:solidFill>
          <a:schemeClr val="tx1"/>
        </a:solidFill>
        <a:latin typeface="Arial" charset="0"/>
        <a:ea typeface="+mn-ea"/>
        <a:cs typeface="+mn-cs"/>
      </a:defRPr>
    </a:lvl8pPr>
    <a:lvl9pPr marL="3657600" algn="l" defTabSz="914400" rtl="0" eaLnBrk="1" latinLnBrk="0" hangingPunct="1">
      <a:defRPr sz="34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588" autoAdjust="0"/>
    <p:restoredTop sz="94737" autoAdjust="0"/>
  </p:normalViewPr>
  <p:slideViewPr>
    <p:cSldViewPr>
      <p:cViewPr varScale="1">
        <p:scale>
          <a:sx n="42" d="100"/>
          <a:sy n="42" d="100"/>
        </p:scale>
        <p:origin x="1686" y="54"/>
      </p:cViewPr>
      <p:guideLst>
        <p:guide orient="horz" pos="2160"/>
        <p:guide pos="2880"/>
      </p:guideLst>
    </p:cSldViewPr>
  </p:slideViewPr>
  <p:outlineViewPr>
    <p:cViewPr>
      <p:scale>
        <a:sx n="33" d="100"/>
        <a:sy n="33" d="100"/>
      </p:scale>
      <p:origin x="0" y="1584"/>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hdr" sz="quarter"/>
          </p:nvPr>
        </p:nvSpPr>
        <p:spPr bwMode="auto">
          <a:xfrm>
            <a:off x="0" y="0"/>
            <a:ext cx="2985558" cy="501094"/>
          </a:xfrm>
          <a:prstGeom prst="rect">
            <a:avLst/>
          </a:prstGeom>
          <a:noFill/>
          <a:ln w="9525">
            <a:noFill/>
            <a:miter lim="800000"/>
            <a:headEnd/>
            <a:tailEnd/>
          </a:ln>
          <a:effectLst/>
        </p:spPr>
        <p:txBody>
          <a:bodyPr vert="horz" wrap="square" lIns="96634" tIns="48317" rIns="96634" bIns="48317" numCol="1" anchor="t" anchorCtr="0" compatLnSpc="1">
            <a:prstTxWarp prst="textNoShape">
              <a:avLst/>
            </a:prstTxWarp>
          </a:bodyPr>
          <a:lstStyle>
            <a:lvl1pPr>
              <a:defRPr sz="1300"/>
            </a:lvl1pPr>
          </a:lstStyle>
          <a:p>
            <a:pPr>
              <a:defRPr/>
            </a:pPr>
            <a:endParaRPr lang="en-GB" dirty="0"/>
          </a:p>
        </p:txBody>
      </p:sp>
      <p:sp>
        <p:nvSpPr>
          <p:cNvPr id="5123" name="Rectangle 3"/>
          <p:cNvSpPr>
            <a:spLocks noGrp="1" noChangeArrowheads="1"/>
          </p:cNvSpPr>
          <p:nvPr>
            <p:ph type="dt" idx="1"/>
          </p:nvPr>
        </p:nvSpPr>
        <p:spPr bwMode="auto">
          <a:xfrm>
            <a:off x="3902597" y="0"/>
            <a:ext cx="2985558" cy="501094"/>
          </a:xfrm>
          <a:prstGeom prst="rect">
            <a:avLst/>
          </a:prstGeom>
          <a:noFill/>
          <a:ln w="9525">
            <a:noFill/>
            <a:miter lim="800000"/>
            <a:headEnd/>
            <a:tailEnd/>
          </a:ln>
          <a:effectLst/>
        </p:spPr>
        <p:txBody>
          <a:bodyPr vert="horz" wrap="square" lIns="96634" tIns="48317" rIns="96634" bIns="48317" numCol="1" anchor="t" anchorCtr="0" compatLnSpc="1">
            <a:prstTxWarp prst="textNoShape">
              <a:avLst/>
            </a:prstTxWarp>
          </a:bodyPr>
          <a:lstStyle>
            <a:lvl1pPr algn="r">
              <a:defRPr sz="1300"/>
            </a:lvl1pPr>
          </a:lstStyle>
          <a:p>
            <a:pPr>
              <a:defRPr/>
            </a:pPr>
            <a:endParaRPr lang="en-GB" dirty="0"/>
          </a:p>
        </p:txBody>
      </p:sp>
      <p:sp>
        <p:nvSpPr>
          <p:cNvPr id="13316" name="Rectangle 4"/>
          <p:cNvSpPr>
            <a:spLocks noGrp="1" noRot="1" noChangeAspect="1" noChangeArrowheads="1" noTextEdit="1"/>
          </p:cNvSpPr>
          <p:nvPr>
            <p:ph type="sldImg" idx="2"/>
          </p:nvPr>
        </p:nvSpPr>
        <p:spPr bwMode="auto">
          <a:xfrm>
            <a:off x="939800" y="750888"/>
            <a:ext cx="5010150" cy="3759200"/>
          </a:xfrm>
          <a:prstGeom prst="rect">
            <a:avLst/>
          </a:prstGeom>
          <a:noFill/>
          <a:ln w="9525">
            <a:solidFill>
              <a:srgbClr val="000000"/>
            </a:solidFill>
            <a:miter lim="800000"/>
            <a:headEnd/>
            <a:tailEnd/>
          </a:ln>
        </p:spPr>
      </p:sp>
      <p:sp>
        <p:nvSpPr>
          <p:cNvPr id="5125" name="Rectangle 5"/>
          <p:cNvSpPr>
            <a:spLocks noGrp="1" noChangeArrowheads="1"/>
          </p:cNvSpPr>
          <p:nvPr>
            <p:ph type="body" sz="quarter" idx="3"/>
          </p:nvPr>
        </p:nvSpPr>
        <p:spPr bwMode="auto">
          <a:xfrm>
            <a:off x="688975" y="4760397"/>
            <a:ext cx="5511800" cy="4509850"/>
          </a:xfrm>
          <a:prstGeom prst="rect">
            <a:avLst/>
          </a:prstGeom>
          <a:noFill/>
          <a:ln w="9525">
            <a:noFill/>
            <a:miter lim="800000"/>
            <a:headEnd/>
            <a:tailEnd/>
          </a:ln>
          <a:effectLst/>
        </p:spPr>
        <p:txBody>
          <a:bodyPr vert="horz" wrap="square" lIns="96634" tIns="48317" rIns="96634" bIns="48317" numCol="1" anchor="t" anchorCtr="0" compatLnSpc="1">
            <a:prstTxWarp prst="textNoShape">
              <a:avLst/>
            </a:prstTxWarp>
          </a:bodyPr>
          <a:lstStyle/>
          <a:p>
            <a:pPr lvl="0"/>
            <a:r>
              <a:rPr lang="en-GB" noProof="0"/>
              <a:t>Click to edit Master text styles</a:t>
            </a:r>
          </a:p>
          <a:p>
            <a:pPr lvl="1"/>
            <a:r>
              <a:rPr lang="en-GB" noProof="0"/>
              <a:t>Second level</a:t>
            </a:r>
          </a:p>
          <a:p>
            <a:pPr lvl="2"/>
            <a:r>
              <a:rPr lang="en-GB" noProof="0"/>
              <a:t>Third level</a:t>
            </a:r>
          </a:p>
          <a:p>
            <a:pPr lvl="3"/>
            <a:r>
              <a:rPr lang="en-GB" noProof="0"/>
              <a:t>Fourth level</a:t>
            </a:r>
          </a:p>
          <a:p>
            <a:pPr lvl="4"/>
            <a:r>
              <a:rPr lang="en-GB" noProof="0"/>
              <a:t>Fifth level</a:t>
            </a:r>
          </a:p>
        </p:txBody>
      </p:sp>
      <p:sp>
        <p:nvSpPr>
          <p:cNvPr id="5126" name="Rectangle 6"/>
          <p:cNvSpPr>
            <a:spLocks noGrp="1" noChangeArrowheads="1"/>
          </p:cNvSpPr>
          <p:nvPr>
            <p:ph type="ftr" sz="quarter" idx="4"/>
          </p:nvPr>
        </p:nvSpPr>
        <p:spPr bwMode="auto">
          <a:xfrm>
            <a:off x="0" y="9519054"/>
            <a:ext cx="2985558" cy="501094"/>
          </a:xfrm>
          <a:prstGeom prst="rect">
            <a:avLst/>
          </a:prstGeom>
          <a:noFill/>
          <a:ln w="9525">
            <a:noFill/>
            <a:miter lim="800000"/>
            <a:headEnd/>
            <a:tailEnd/>
          </a:ln>
          <a:effectLst/>
        </p:spPr>
        <p:txBody>
          <a:bodyPr vert="horz" wrap="square" lIns="96634" tIns="48317" rIns="96634" bIns="48317" numCol="1" anchor="b" anchorCtr="0" compatLnSpc="1">
            <a:prstTxWarp prst="textNoShape">
              <a:avLst/>
            </a:prstTxWarp>
          </a:bodyPr>
          <a:lstStyle>
            <a:lvl1pPr>
              <a:defRPr sz="1300"/>
            </a:lvl1pPr>
          </a:lstStyle>
          <a:p>
            <a:pPr>
              <a:defRPr/>
            </a:pPr>
            <a:endParaRPr lang="en-GB" dirty="0"/>
          </a:p>
        </p:txBody>
      </p:sp>
      <p:sp>
        <p:nvSpPr>
          <p:cNvPr id="5127" name="Rectangle 7"/>
          <p:cNvSpPr>
            <a:spLocks noGrp="1" noChangeArrowheads="1"/>
          </p:cNvSpPr>
          <p:nvPr>
            <p:ph type="sldNum" sz="quarter" idx="5"/>
          </p:nvPr>
        </p:nvSpPr>
        <p:spPr bwMode="auto">
          <a:xfrm>
            <a:off x="3902597" y="9519054"/>
            <a:ext cx="2985558" cy="501094"/>
          </a:xfrm>
          <a:prstGeom prst="rect">
            <a:avLst/>
          </a:prstGeom>
          <a:noFill/>
          <a:ln w="9525">
            <a:noFill/>
            <a:miter lim="800000"/>
            <a:headEnd/>
            <a:tailEnd/>
          </a:ln>
          <a:effectLst/>
        </p:spPr>
        <p:txBody>
          <a:bodyPr vert="horz" wrap="square" lIns="96634" tIns="48317" rIns="96634" bIns="48317" numCol="1" anchor="b" anchorCtr="0" compatLnSpc="1">
            <a:prstTxWarp prst="textNoShape">
              <a:avLst/>
            </a:prstTxWarp>
          </a:bodyPr>
          <a:lstStyle>
            <a:lvl1pPr algn="r">
              <a:defRPr sz="1300"/>
            </a:lvl1pPr>
          </a:lstStyle>
          <a:p>
            <a:pPr>
              <a:defRPr/>
            </a:pPr>
            <a:fld id="{996A0624-B565-432D-A369-D3B62D0D26A0}" type="slidenum">
              <a:rPr lang="en-GB"/>
              <a:pPr>
                <a:defRPr/>
              </a:pPr>
              <a:t>‹#›</a:t>
            </a:fld>
            <a:endParaRPr lang="en-GB" dirty="0"/>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996A0624-B565-432D-A369-D3B62D0D26A0}" type="slidenum">
              <a:rPr lang="en-GB" smtClean="0"/>
              <a:pPr>
                <a:defRPr/>
              </a:pPr>
              <a:t>1</a:t>
            </a:fld>
            <a:endParaRPr lang="en-GB"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GB"/>
          </a:p>
        </p:txBody>
      </p:sp>
      <p:sp>
        <p:nvSpPr>
          <p:cNvPr id="4" name="Date Placeholder 3"/>
          <p:cNvSpPr>
            <a:spLocks noGrp="1"/>
          </p:cNvSpPr>
          <p:nvPr>
            <p:ph type="dt" sz="half" idx="10"/>
          </p:nvPr>
        </p:nvSpPr>
        <p:spPr/>
        <p:txBody>
          <a:bodyPr/>
          <a:lstStyle/>
          <a:p>
            <a:pPr>
              <a:defRPr/>
            </a:pPr>
            <a:endParaRPr lang="en-GB" dirty="0"/>
          </a:p>
        </p:txBody>
      </p:sp>
      <p:sp>
        <p:nvSpPr>
          <p:cNvPr id="5" name="Footer Placeholder 4"/>
          <p:cNvSpPr>
            <a:spLocks noGrp="1"/>
          </p:cNvSpPr>
          <p:nvPr>
            <p:ph type="ftr" sz="quarter" idx="11"/>
          </p:nvPr>
        </p:nvSpPr>
        <p:spPr/>
        <p:txBody>
          <a:bodyPr/>
          <a:lstStyle/>
          <a:p>
            <a:pPr>
              <a:defRPr/>
            </a:pPr>
            <a:endParaRPr lang="en-GB" dirty="0"/>
          </a:p>
        </p:txBody>
      </p:sp>
      <p:sp>
        <p:nvSpPr>
          <p:cNvPr id="6" name="Slide Number Placeholder 5"/>
          <p:cNvSpPr>
            <a:spLocks noGrp="1"/>
          </p:cNvSpPr>
          <p:nvPr>
            <p:ph type="sldNum" sz="quarter" idx="12"/>
          </p:nvPr>
        </p:nvSpPr>
        <p:spPr/>
        <p:txBody>
          <a:bodyPr/>
          <a:lstStyle/>
          <a:p>
            <a:pPr>
              <a:defRPr/>
            </a:pPr>
            <a:fld id="{300204FE-0AE1-43B5-8FCE-249F280F4C12}" type="slidenum">
              <a:rPr lang="en-GB" smtClean="0"/>
              <a:pPr>
                <a:defRPr/>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GB" dirty="0"/>
          </a:p>
        </p:txBody>
      </p:sp>
      <p:sp>
        <p:nvSpPr>
          <p:cNvPr id="5" name="Footer Placeholder 4"/>
          <p:cNvSpPr>
            <a:spLocks noGrp="1"/>
          </p:cNvSpPr>
          <p:nvPr>
            <p:ph type="ftr" sz="quarter" idx="11"/>
          </p:nvPr>
        </p:nvSpPr>
        <p:spPr/>
        <p:txBody>
          <a:bodyPr/>
          <a:lstStyle/>
          <a:p>
            <a:pPr>
              <a:defRPr/>
            </a:pPr>
            <a:endParaRPr lang="en-GB" dirty="0"/>
          </a:p>
        </p:txBody>
      </p:sp>
      <p:sp>
        <p:nvSpPr>
          <p:cNvPr id="6" name="Slide Number Placeholder 5"/>
          <p:cNvSpPr>
            <a:spLocks noGrp="1"/>
          </p:cNvSpPr>
          <p:nvPr>
            <p:ph type="sldNum" sz="quarter" idx="12"/>
          </p:nvPr>
        </p:nvSpPr>
        <p:spPr/>
        <p:txBody>
          <a:bodyPr/>
          <a:lstStyle/>
          <a:p>
            <a:pPr>
              <a:defRPr/>
            </a:pPr>
            <a:fld id="{73FA1A5C-6CB6-4FA1-ADB9-650300608701}" type="slidenum">
              <a:rPr lang="en-GB" smtClean="0"/>
              <a:pPr>
                <a:defRPr/>
              </a:pPr>
              <a:t>‹#›</a:t>
            </a:fld>
            <a:endParaRPr lang="en-GB"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GB" dirty="0"/>
          </a:p>
        </p:txBody>
      </p:sp>
      <p:sp>
        <p:nvSpPr>
          <p:cNvPr id="5" name="Footer Placeholder 4"/>
          <p:cNvSpPr>
            <a:spLocks noGrp="1"/>
          </p:cNvSpPr>
          <p:nvPr>
            <p:ph type="ftr" sz="quarter" idx="11"/>
          </p:nvPr>
        </p:nvSpPr>
        <p:spPr/>
        <p:txBody>
          <a:bodyPr/>
          <a:lstStyle/>
          <a:p>
            <a:pPr>
              <a:defRPr/>
            </a:pPr>
            <a:endParaRPr lang="en-GB" dirty="0"/>
          </a:p>
        </p:txBody>
      </p:sp>
      <p:sp>
        <p:nvSpPr>
          <p:cNvPr id="6" name="Slide Number Placeholder 5"/>
          <p:cNvSpPr>
            <a:spLocks noGrp="1"/>
          </p:cNvSpPr>
          <p:nvPr>
            <p:ph type="sldNum" sz="quarter" idx="12"/>
          </p:nvPr>
        </p:nvSpPr>
        <p:spPr/>
        <p:txBody>
          <a:bodyPr/>
          <a:lstStyle/>
          <a:p>
            <a:pPr>
              <a:defRPr/>
            </a:pPr>
            <a:fld id="{D5343834-BEE1-4DE9-977E-C83D06A72D25}" type="slidenum">
              <a:rPr lang="en-GB" smtClean="0"/>
              <a:pPr>
                <a:defRPr/>
              </a:pPr>
              <a:t>‹#›</a:t>
            </a:fld>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pPr>
              <a:defRPr/>
            </a:pPr>
            <a:endParaRPr lang="en-GB" dirty="0"/>
          </a:p>
        </p:txBody>
      </p:sp>
      <p:sp>
        <p:nvSpPr>
          <p:cNvPr id="5" name="Footer Placeholder 4"/>
          <p:cNvSpPr>
            <a:spLocks noGrp="1"/>
          </p:cNvSpPr>
          <p:nvPr>
            <p:ph type="ftr" sz="quarter" idx="11"/>
          </p:nvPr>
        </p:nvSpPr>
        <p:spPr/>
        <p:txBody>
          <a:bodyPr/>
          <a:lstStyle/>
          <a:p>
            <a:pPr>
              <a:defRPr/>
            </a:pPr>
            <a:endParaRPr lang="en-GB" dirty="0"/>
          </a:p>
        </p:txBody>
      </p:sp>
      <p:sp>
        <p:nvSpPr>
          <p:cNvPr id="6" name="Slide Number Placeholder 5"/>
          <p:cNvSpPr>
            <a:spLocks noGrp="1"/>
          </p:cNvSpPr>
          <p:nvPr>
            <p:ph type="sldNum" sz="quarter" idx="12"/>
          </p:nvPr>
        </p:nvSpPr>
        <p:spPr/>
        <p:txBody>
          <a:bodyPr/>
          <a:lstStyle/>
          <a:p>
            <a:pPr>
              <a:defRPr/>
            </a:pPr>
            <a:fld id="{D7277DB6-62B7-469D-BDBD-92470DCBF6C7}" type="slidenum">
              <a:rPr lang="en-GB" smtClean="0"/>
              <a:pPr>
                <a:defRPr/>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pPr>
              <a:defRPr/>
            </a:pPr>
            <a:endParaRPr lang="en-GB" dirty="0"/>
          </a:p>
        </p:txBody>
      </p:sp>
      <p:sp>
        <p:nvSpPr>
          <p:cNvPr id="5" name="Footer Placeholder 4"/>
          <p:cNvSpPr>
            <a:spLocks noGrp="1"/>
          </p:cNvSpPr>
          <p:nvPr>
            <p:ph type="ftr" sz="quarter" idx="11"/>
          </p:nvPr>
        </p:nvSpPr>
        <p:spPr/>
        <p:txBody>
          <a:bodyPr/>
          <a:lstStyle/>
          <a:p>
            <a:pPr>
              <a:defRPr/>
            </a:pPr>
            <a:endParaRPr lang="en-GB" dirty="0"/>
          </a:p>
        </p:txBody>
      </p:sp>
      <p:sp>
        <p:nvSpPr>
          <p:cNvPr id="6" name="Slide Number Placeholder 5"/>
          <p:cNvSpPr>
            <a:spLocks noGrp="1"/>
          </p:cNvSpPr>
          <p:nvPr>
            <p:ph type="sldNum" sz="quarter" idx="12"/>
          </p:nvPr>
        </p:nvSpPr>
        <p:spPr/>
        <p:txBody>
          <a:bodyPr/>
          <a:lstStyle/>
          <a:p>
            <a:pPr>
              <a:defRPr/>
            </a:pPr>
            <a:fld id="{1478B7B0-5105-46B5-ADA9-36C5654607CE}" type="slidenum">
              <a:rPr lang="en-GB" smtClean="0"/>
              <a:pPr>
                <a:defRPr/>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pPr>
              <a:defRPr/>
            </a:pPr>
            <a:endParaRPr lang="en-GB" dirty="0"/>
          </a:p>
        </p:txBody>
      </p:sp>
      <p:sp>
        <p:nvSpPr>
          <p:cNvPr id="6" name="Footer Placeholder 5"/>
          <p:cNvSpPr>
            <a:spLocks noGrp="1"/>
          </p:cNvSpPr>
          <p:nvPr>
            <p:ph type="ftr" sz="quarter" idx="11"/>
          </p:nvPr>
        </p:nvSpPr>
        <p:spPr/>
        <p:txBody>
          <a:bodyPr/>
          <a:lstStyle/>
          <a:p>
            <a:pPr>
              <a:defRPr/>
            </a:pPr>
            <a:endParaRPr lang="en-GB" dirty="0"/>
          </a:p>
        </p:txBody>
      </p:sp>
      <p:sp>
        <p:nvSpPr>
          <p:cNvPr id="7" name="Slide Number Placeholder 6"/>
          <p:cNvSpPr>
            <a:spLocks noGrp="1"/>
          </p:cNvSpPr>
          <p:nvPr>
            <p:ph type="sldNum" sz="quarter" idx="12"/>
          </p:nvPr>
        </p:nvSpPr>
        <p:spPr/>
        <p:txBody>
          <a:bodyPr/>
          <a:lstStyle/>
          <a:p>
            <a:pPr>
              <a:defRPr/>
            </a:pPr>
            <a:fld id="{62C81323-9E24-41C1-A0BE-43D15F72C0C5}" type="slidenum">
              <a:rPr lang="en-GB" smtClean="0"/>
              <a:pPr>
                <a:defRPr/>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pPr>
              <a:defRPr/>
            </a:pPr>
            <a:endParaRPr lang="en-GB" dirty="0"/>
          </a:p>
        </p:txBody>
      </p:sp>
      <p:sp>
        <p:nvSpPr>
          <p:cNvPr id="8" name="Footer Placeholder 7"/>
          <p:cNvSpPr>
            <a:spLocks noGrp="1"/>
          </p:cNvSpPr>
          <p:nvPr>
            <p:ph type="ftr" sz="quarter" idx="11"/>
          </p:nvPr>
        </p:nvSpPr>
        <p:spPr/>
        <p:txBody>
          <a:bodyPr/>
          <a:lstStyle/>
          <a:p>
            <a:pPr>
              <a:defRPr/>
            </a:pPr>
            <a:endParaRPr lang="en-GB" dirty="0"/>
          </a:p>
        </p:txBody>
      </p:sp>
      <p:sp>
        <p:nvSpPr>
          <p:cNvPr id="9" name="Slide Number Placeholder 8"/>
          <p:cNvSpPr>
            <a:spLocks noGrp="1"/>
          </p:cNvSpPr>
          <p:nvPr>
            <p:ph type="sldNum" sz="quarter" idx="12"/>
          </p:nvPr>
        </p:nvSpPr>
        <p:spPr/>
        <p:txBody>
          <a:bodyPr/>
          <a:lstStyle/>
          <a:p>
            <a:pPr>
              <a:defRPr/>
            </a:pPr>
            <a:fld id="{FFB61403-F87E-425E-9544-B68B9D81FF7B}" type="slidenum">
              <a:rPr lang="en-GB" smtClean="0"/>
              <a:pPr>
                <a:defRPr/>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pPr>
              <a:defRPr/>
            </a:pPr>
            <a:endParaRPr lang="en-GB" dirty="0"/>
          </a:p>
        </p:txBody>
      </p:sp>
      <p:sp>
        <p:nvSpPr>
          <p:cNvPr id="4" name="Footer Placeholder 3"/>
          <p:cNvSpPr>
            <a:spLocks noGrp="1"/>
          </p:cNvSpPr>
          <p:nvPr>
            <p:ph type="ftr" sz="quarter" idx="11"/>
          </p:nvPr>
        </p:nvSpPr>
        <p:spPr/>
        <p:txBody>
          <a:bodyPr/>
          <a:lstStyle/>
          <a:p>
            <a:pPr>
              <a:defRPr/>
            </a:pPr>
            <a:endParaRPr lang="en-GB" dirty="0"/>
          </a:p>
        </p:txBody>
      </p:sp>
      <p:sp>
        <p:nvSpPr>
          <p:cNvPr id="5" name="Slide Number Placeholder 4"/>
          <p:cNvSpPr>
            <a:spLocks noGrp="1"/>
          </p:cNvSpPr>
          <p:nvPr>
            <p:ph type="sldNum" sz="quarter" idx="12"/>
          </p:nvPr>
        </p:nvSpPr>
        <p:spPr/>
        <p:txBody>
          <a:bodyPr/>
          <a:lstStyle/>
          <a:p>
            <a:pPr>
              <a:defRPr/>
            </a:pPr>
            <a:fld id="{E185216B-5DED-47E3-8DDD-151F42C66478}" type="slidenum">
              <a:rPr lang="en-GB" smtClean="0"/>
              <a:pPr>
                <a:defRPr/>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GB" dirty="0"/>
          </a:p>
        </p:txBody>
      </p:sp>
      <p:sp>
        <p:nvSpPr>
          <p:cNvPr id="3" name="Footer Placeholder 2"/>
          <p:cNvSpPr>
            <a:spLocks noGrp="1"/>
          </p:cNvSpPr>
          <p:nvPr>
            <p:ph type="ftr" sz="quarter" idx="11"/>
          </p:nvPr>
        </p:nvSpPr>
        <p:spPr/>
        <p:txBody>
          <a:bodyPr/>
          <a:lstStyle/>
          <a:p>
            <a:pPr>
              <a:defRPr/>
            </a:pPr>
            <a:endParaRPr lang="en-GB" dirty="0"/>
          </a:p>
        </p:txBody>
      </p:sp>
      <p:sp>
        <p:nvSpPr>
          <p:cNvPr id="4" name="Slide Number Placeholder 3"/>
          <p:cNvSpPr>
            <a:spLocks noGrp="1"/>
          </p:cNvSpPr>
          <p:nvPr>
            <p:ph type="sldNum" sz="quarter" idx="12"/>
          </p:nvPr>
        </p:nvSpPr>
        <p:spPr/>
        <p:txBody>
          <a:bodyPr/>
          <a:lstStyle/>
          <a:p>
            <a:pPr>
              <a:defRPr/>
            </a:pPr>
            <a:fld id="{CD9BAD5C-3949-4AEA-ACAB-94300B1BD4EF}" type="slidenum">
              <a:rPr lang="en-GB" smtClean="0"/>
              <a:pPr>
                <a:defRPr/>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GB" dirty="0"/>
          </a:p>
        </p:txBody>
      </p:sp>
      <p:sp>
        <p:nvSpPr>
          <p:cNvPr id="6" name="Footer Placeholder 5"/>
          <p:cNvSpPr>
            <a:spLocks noGrp="1"/>
          </p:cNvSpPr>
          <p:nvPr>
            <p:ph type="ftr" sz="quarter" idx="11"/>
          </p:nvPr>
        </p:nvSpPr>
        <p:spPr/>
        <p:txBody>
          <a:bodyPr/>
          <a:lstStyle/>
          <a:p>
            <a:pPr>
              <a:defRPr/>
            </a:pPr>
            <a:endParaRPr lang="en-GB" dirty="0"/>
          </a:p>
        </p:txBody>
      </p:sp>
      <p:sp>
        <p:nvSpPr>
          <p:cNvPr id="7" name="Slide Number Placeholder 6"/>
          <p:cNvSpPr>
            <a:spLocks noGrp="1"/>
          </p:cNvSpPr>
          <p:nvPr>
            <p:ph type="sldNum" sz="quarter" idx="12"/>
          </p:nvPr>
        </p:nvSpPr>
        <p:spPr/>
        <p:txBody>
          <a:bodyPr/>
          <a:lstStyle/>
          <a:p>
            <a:pPr>
              <a:defRPr/>
            </a:pPr>
            <a:fld id="{78DC28C2-437C-45AD-AB14-E465EC6BE2E1}" type="slidenum">
              <a:rPr lang="en-GB" smtClean="0"/>
              <a:pPr>
                <a:defRPr/>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pPr>
              <a:defRPr/>
            </a:pPr>
            <a:endParaRPr lang="en-GB" dirty="0"/>
          </a:p>
        </p:txBody>
      </p:sp>
      <p:sp>
        <p:nvSpPr>
          <p:cNvPr id="6" name="Footer Placeholder 5"/>
          <p:cNvSpPr>
            <a:spLocks noGrp="1"/>
          </p:cNvSpPr>
          <p:nvPr>
            <p:ph type="ftr" sz="quarter" idx="11"/>
          </p:nvPr>
        </p:nvSpPr>
        <p:spPr/>
        <p:txBody>
          <a:bodyPr/>
          <a:lstStyle/>
          <a:p>
            <a:pPr>
              <a:defRPr/>
            </a:pPr>
            <a:endParaRPr lang="en-GB" dirty="0"/>
          </a:p>
        </p:txBody>
      </p:sp>
      <p:sp>
        <p:nvSpPr>
          <p:cNvPr id="7" name="Slide Number Placeholder 6"/>
          <p:cNvSpPr>
            <a:spLocks noGrp="1"/>
          </p:cNvSpPr>
          <p:nvPr>
            <p:ph type="sldNum" sz="quarter" idx="12"/>
          </p:nvPr>
        </p:nvSpPr>
        <p:spPr/>
        <p:txBody>
          <a:bodyPr/>
          <a:lstStyle/>
          <a:p>
            <a:pPr>
              <a:defRPr/>
            </a:pPr>
            <a:fld id="{9C21C5EC-AF69-4541-91DB-B60808EBEE84}" type="slidenum">
              <a:rPr lang="en-GB" smtClean="0"/>
              <a:pPr>
                <a:defRPr/>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endParaRPr lang="en-GB"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en-GB"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1AA0525F-71F1-47D8-BB2E-77A2CA8F29D8}" type="slidenum">
              <a:rPr lang="en-GB" smtClean="0"/>
              <a:pPr>
                <a:defRPr/>
              </a:pPr>
              <a:t>‹#›</a:t>
            </a:fld>
            <a:endParaRPr lang="en-GB"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064896" cy="1786210"/>
          </a:xfrm>
        </p:spPr>
        <p:txBody>
          <a:bodyPr>
            <a:normAutofit/>
          </a:bodyPr>
          <a:lstStyle/>
          <a:p>
            <a:r>
              <a:rPr lang="en-GB" sz="3200" b="1" dirty="0"/>
              <a:t>London Borough of Barking &amp; Dagenham</a:t>
            </a:r>
            <a:br>
              <a:rPr lang="en-GB" sz="3200" b="1" dirty="0"/>
            </a:br>
            <a:r>
              <a:rPr lang="en-GB" sz="3200" b="1" dirty="0"/>
              <a:t>Pensions Committee Induction  Training</a:t>
            </a:r>
          </a:p>
        </p:txBody>
      </p:sp>
      <p:sp>
        <p:nvSpPr>
          <p:cNvPr id="3" name="Content Placeholder 2"/>
          <p:cNvSpPr>
            <a:spLocks noGrp="1"/>
          </p:cNvSpPr>
          <p:nvPr>
            <p:ph idx="1"/>
          </p:nvPr>
        </p:nvSpPr>
        <p:spPr>
          <a:xfrm>
            <a:off x="457200" y="2204864"/>
            <a:ext cx="8219256" cy="3921299"/>
          </a:xfrm>
        </p:spPr>
        <p:txBody>
          <a:bodyPr>
            <a:normAutofit fontScale="85000" lnSpcReduction="20000"/>
          </a:bodyPr>
          <a:lstStyle/>
          <a:p>
            <a:pPr>
              <a:buNone/>
            </a:pPr>
            <a:r>
              <a:rPr lang="en-GB" dirty="0"/>
              <a:t>                                   </a:t>
            </a:r>
          </a:p>
          <a:p>
            <a:pPr>
              <a:buNone/>
            </a:pPr>
            <a:r>
              <a:rPr lang="en-GB" dirty="0"/>
              <a:t>                                          </a:t>
            </a:r>
            <a:r>
              <a:rPr lang="en-GB" b="1" dirty="0"/>
              <a:t>John Raisin</a:t>
            </a:r>
          </a:p>
          <a:p>
            <a:pPr>
              <a:buNone/>
            </a:pPr>
            <a:r>
              <a:rPr lang="en-GB" b="1" dirty="0"/>
              <a:t>                                 Independent Advisor</a:t>
            </a:r>
          </a:p>
          <a:p>
            <a:pPr>
              <a:buNone/>
            </a:pPr>
            <a:r>
              <a:rPr lang="en-GB" b="1" dirty="0"/>
              <a:t>                                       15 June  2022</a:t>
            </a:r>
          </a:p>
          <a:p>
            <a:pPr>
              <a:buNone/>
            </a:pPr>
            <a:endParaRPr lang="en-GB" b="1" dirty="0"/>
          </a:p>
          <a:p>
            <a:pPr>
              <a:buNone/>
            </a:pPr>
            <a:r>
              <a:rPr lang="en-GB" b="1" dirty="0"/>
              <a:t>                 </a:t>
            </a:r>
            <a:r>
              <a:rPr lang="en-GB" b="1" dirty="0">
                <a:solidFill>
                  <a:srgbClr val="00B0F0"/>
                </a:solidFill>
              </a:rPr>
              <a:t>John Raisin Financial Services Limited</a:t>
            </a:r>
          </a:p>
          <a:p>
            <a:pPr>
              <a:buNone/>
            </a:pPr>
            <a:r>
              <a:rPr lang="en-GB" sz="1900" b="1" dirty="0">
                <a:solidFill>
                  <a:srgbClr val="00B0F0"/>
                </a:solidFill>
              </a:rPr>
              <a:t>               “Strategic and Operational Support for Pension Funds and their Stakeholders” </a:t>
            </a:r>
            <a:r>
              <a:rPr lang="en-GB" b="1" dirty="0">
                <a:solidFill>
                  <a:srgbClr val="00B0F0"/>
                </a:solidFill>
              </a:rPr>
              <a:t>                </a:t>
            </a:r>
          </a:p>
          <a:p>
            <a:pPr>
              <a:buNone/>
            </a:pPr>
            <a:r>
              <a:rPr lang="en-GB" b="1">
                <a:solidFill>
                  <a:srgbClr val="00B0F0"/>
                </a:solidFill>
              </a:rPr>
              <a:t>                                           </a:t>
            </a:r>
            <a:r>
              <a:rPr lang="en-GB" sz="1900" b="1" dirty="0">
                <a:solidFill>
                  <a:srgbClr val="00B0F0"/>
                </a:solidFill>
              </a:rPr>
              <a:t>Jrfspensions.com</a:t>
            </a:r>
          </a:p>
          <a:p>
            <a:pPr>
              <a:buNone/>
            </a:pPr>
            <a:r>
              <a:rPr lang="en-GB" b="1" dirty="0">
                <a:solidFill>
                  <a:srgbClr val="00B0F0"/>
                </a:solidFill>
              </a:rPr>
              <a:t>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sz="3200" b="1" dirty="0"/>
              <a:t>Governance Roles in the LGPS under the      Public Service Pensions Act 2013 (1)</a:t>
            </a:r>
          </a:p>
        </p:txBody>
      </p:sp>
      <p:sp>
        <p:nvSpPr>
          <p:cNvPr id="3" name="Content Placeholder 2"/>
          <p:cNvSpPr>
            <a:spLocks noGrp="1"/>
          </p:cNvSpPr>
          <p:nvPr>
            <p:ph idx="1"/>
          </p:nvPr>
        </p:nvSpPr>
        <p:spPr/>
        <p:txBody>
          <a:bodyPr>
            <a:normAutofit fontScale="77500" lnSpcReduction="20000"/>
          </a:bodyPr>
          <a:lstStyle/>
          <a:p>
            <a:pPr algn="just">
              <a:buNone/>
            </a:pPr>
            <a:r>
              <a:rPr lang="en-GB" sz="2400" b="1" dirty="0"/>
              <a:t>Public Service Pensions Act 2013. </a:t>
            </a:r>
            <a:r>
              <a:rPr lang="en-GB" sz="2400" dirty="0"/>
              <a:t>Act passed by Parliament in response to the Final Report of the Independent Public Service Pensions Commission (March 2011). This is now the principal Act relating to the major public sector Pension Schemes</a:t>
            </a:r>
          </a:p>
          <a:p>
            <a:pPr algn="just">
              <a:buNone/>
            </a:pPr>
            <a:endParaRPr lang="en-GB" sz="2400" dirty="0"/>
          </a:p>
          <a:p>
            <a:pPr algn="just">
              <a:buNone/>
            </a:pPr>
            <a:r>
              <a:rPr lang="en-GB" sz="2400" dirty="0"/>
              <a:t>The Public Service Pensions Act 2013 Sets out 4 distinct </a:t>
            </a:r>
            <a:r>
              <a:rPr lang="en-GB" sz="2400" b="1" dirty="0"/>
              <a:t>Governance</a:t>
            </a:r>
            <a:r>
              <a:rPr lang="en-GB" sz="2400" dirty="0"/>
              <a:t> roles in each Scheme. For LGPS:</a:t>
            </a:r>
          </a:p>
          <a:p>
            <a:pPr algn="just"/>
            <a:r>
              <a:rPr lang="en-GB" sz="2400" b="1" dirty="0"/>
              <a:t>Responsible Authority = Department for Levelling Up, Housing and Communities</a:t>
            </a:r>
            <a:r>
              <a:rPr lang="en-GB" sz="2400" dirty="0"/>
              <a:t> </a:t>
            </a:r>
            <a:r>
              <a:rPr lang="en-GB" sz="2400" b="1" dirty="0"/>
              <a:t>(DLUHC)</a:t>
            </a:r>
          </a:p>
          <a:p>
            <a:pPr algn="just"/>
            <a:r>
              <a:rPr lang="en-GB" sz="2400" b="1" dirty="0"/>
              <a:t>Scheme Advisory Board = </a:t>
            </a:r>
            <a:r>
              <a:rPr lang="en-GB" sz="2400" dirty="0"/>
              <a:t>National advisory body</a:t>
            </a:r>
          </a:p>
          <a:p>
            <a:pPr algn="just"/>
            <a:r>
              <a:rPr lang="en-GB" sz="2400" b="1" dirty="0"/>
              <a:t>Scheme Manager = Administering Authority (Barking and Dagenham) = “Pensions Committee” </a:t>
            </a:r>
            <a:r>
              <a:rPr lang="en-GB" sz="2400" dirty="0"/>
              <a:t>: Has decision making function</a:t>
            </a:r>
            <a:endParaRPr lang="en-GB" sz="2400" b="1" dirty="0"/>
          </a:p>
          <a:p>
            <a:pPr algn="just"/>
            <a:r>
              <a:rPr lang="en-GB" sz="2400" b="1" dirty="0"/>
              <a:t>Pension Board = </a:t>
            </a:r>
            <a:r>
              <a:rPr lang="en-GB" sz="2400" dirty="0"/>
              <a:t>Local body comprising Employer and Employee Representatives : Has “assisting” role </a:t>
            </a:r>
            <a:r>
              <a:rPr lang="en-GB" sz="2400" b="1" i="1" dirty="0"/>
              <a:t>not</a:t>
            </a:r>
            <a:r>
              <a:rPr lang="en-GB" sz="2400" dirty="0"/>
              <a:t> decision making functions</a:t>
            </a:r>
            <a:br>
              <a:rPr lang="en-GB" sz="2400" dirty="0"/>
            </a:br>
            <a:endParaRPr lang="en-GB" sz="2400" dirty="0"/>
          </a:p>
          <a:p>
            <a:pPr algn="just">
              <a:buNone/>
            </a:pPr>
            <a:r>
              <a:rPr lang="en-GB" sz="2400" dirty="0"/>
              <a:t>Also Pensions Regulator has a  role in LGPS Governance and Administration (</a:t>
            </a:r>
            <a:r>
              <a:rPr lang="en-GB" sz="2400" b="1" dirty="0"/>
              <a:t>but not Investment</a:t>
            </a:r>
            <a:r>
              <a:rPr lang="en-GB" sz="2400" dirty="0"/>
              <a:t>) from April 2015</a:t>
            </a:r>
          </a:p>
          <a:p>
            <a:pPr algn="just">
              <a:buNone/>
            </a:pPr>
            <a:endParaRPr lang="en-GB" sz="2400" b="1" dirty="0"/>
          </a:p>
          <a:p>
            <a:pPr>
              <a:buNone/>
            </a:pPr>
            <a:endParaRPr lang="en-GB" sz="24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sz="3200" b="1" dirty="0"/>
              <a:t>Governance Roles in the LGPS under the Public Service Pensions Act 2013 (2) - The Responsible Authority</a:t>
            </a:r>
          </a:p>
        </p:txBody>
      </p:sp>
      <p:sp>
        <p:nvSpPr>
          <p:cNvPr id="3" name="Content Placeholder 2"/>
          <p:cNvSpPr>
            <a:spLocks noGrp="1"/>
          </p:cNvSpPr>
          <p:nvPr>
            <p:ph idx="1"/>
          </p:nvPr>
        </p:nvSpPr>
        <p:spPr/>
        <p:txBody>
          <a:bodyPr/>
          <a:lstStyle/>
          <a:p>
            <a:pPr algn="just"/>
            <a:r>
              <a:rPr lang="en-GB" sz="2400" dirty="0"/>
              <a:t>Determines the Scheme Regulations(Section 2 Public Service Pensions Act 2013)</a:t>
            </a:r>
          </a:p>
          <a:p>
            <a:pPr algn="just"/>
            <a:r>
              <a:rPr lang="en-GB" sz="2400" dirty="0"/>
              <a:t>For LGPS it is the Secretary of State = </a:t>
            </a:r>
            <a:r>
              <a:rPr lang="en-GB" sz="2400" b="1" dirty="0"/>
              <a:t>DLUHC </a:t>
            </a:r>
            <a:r>
              <a:rPr lang="en-GB" sz="2400" dirty="0"/>
              <a:t>(Schedule 2 Public Services Pensions Act 2013)</a:t>
            </a:r>
          </a:p>
          <a:p>
            <a:pPr algn="just"/>
            <a:r>
              <a:rPr lang="en-GB" sz="2400" dirty="0"/>
              <a:t>DLUHC role includes issuing Regulations covering detail of the structures/roles of Scheme Advisory Board, Administering Authorities and Local Pension Boards</a:t>
            </a:r>
          </a:p>
          <a:p>
            <a:pPr algn="just"/>
            <a:r>
              <a:rPr lang="en-GB" sz="2400" dirty="0"/>
              <a:t>Secretary of State for Levelling Up, Housing and Communities: Rt Hon Michael Gove MP – from September 2021</a:t>
            </a:r>
          </a:p>
          <a:p>
            <a:pPr algn="just"/>
            <a:r>
              <a:rPr lang="en-GB" sz="2400" dirty="0"/>
              <a:t>Minister of State including responsibility for the LGPS: Kemi Badenoch MP – from September 2021</a:t>
            </a:r>
          </a:p>
          <a:p>
            <a:endParaRPr lang="en-GB" sz="2400" dirty="0"/>
          </a:p>
        </p:txBody>
      </p:sp>
    </p:spTree>
    <p:extLst>
      <p:ext uri="{BB962C8B-B14F-4D97-AF65-F5344CB8AC3E}">
        <p14:creationId xmlns:p14="http://schemas.microsoft.com/office/powerpoint/2010/main" val="121947817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GB" sz="2800" b="1" dirty="0"/>
              <a:t>Governance Roles in the LGPS under the Public Service Pensions Act 2013 (3) - The  Scheme Advisory Board </a:t>
            </a:r>
          </a:p>
        </p:txBody>
      </p:sp>
      <p:sp>
        <p:nvSpPr>
          <p:cNvPr id="3" name="Content Placeholder 2"/>
          <p:cNvSpPr>
            <a:spLocks noGrp="1"/>
          </p:cNvSpPr>
          <p:nvPr>
            <p:ph idx="1"/>
          </p:nvPr>
        </p:nvSpPr>
        <p:spPr/>
        <p:txBody>
          <a:bodyPr>
            <a:normAutofit/>
          </a:bodyPr>
          <a:lstStyle/>
          <a:p>
            <a:pPr algn="just"/>
            <a:r>
              <a:rPr lang="en-GB" sz="2400" dirty="0"/>
              <a:t>A national board (Section 7 Public Service Pensions Act 2013 and Regulations 110 to 113 of the LGPS Regulations 2013)</a:t>
            </a:r>
          </a:p>
          <a:p>
            <a:pPr algn="just"/>
            <a:r>
              <a:rPr lang="en-GB" sz="2400" dirty="0"/>
              <a:t>Role is to:</a:t>
            </a:r>
          </a:p>
          <a:p>
            <a:pPr algn="just">
              <a:buNone/>
            </a:pPr>
            <a:r>
              <a:rPr lang="en-GB" sz="2400" dirty="0"/>
              <a:t>   (1) Provide advice to the DLUHC relating to changes in the LGPS</a:t>
            </a:r>
          </a:p>
          <a:p>
            <a:pPr algn="just">
              <a:buNone/>
            </a:pPr>
            <a:r>
              <a:rPr lang="en-GB" sz="2400" dirty="0"/>
              <a:t>   (2) Provide advice to Administering Authorities &amp; Pension Boards </a:t>
            </a:r>
          </a:p>
          <a:p>
            <a:pPr algn="just"/>
            <a:r>
              <a:rPr lang="en-GB" sz="2400" dirty="0"/>
              <a:t>To consist of a Chair and  2 to 12 Members  representing both Scheme Employers and individual members</a:t>
            </a:r>
          </a:p>
          <a:p>
            <a:pPr algn="just"/>
            <a:r>
              <a:rPr lang="en-GB" sz="2400" dirty="0"/>
              <a:t>The Board has made a major impact…</a:t>
            </a:r>
          </a:p>
          <a:p>
            <a:pPr algn="just"/>
            <a:endParaRPr lang="en-GB" sz="2400" dirty="0"/>
          </a:p>
          <a:p>
            <a:pPr algn="just">
              <a:buNone/>
            </a:pPr>
            <a:endParaRPr lang="en-GB" sz="2400" dirty="0"/>
          </a:p>
          <a:p>
            <a:pPr algn="just"/>
            <a:endParaRPr lang="en-GB" sz="2800" dirty="0"/>
          </a:p>
          <a:p>
            <a:pPr algn="just"/>
            <a:endParaRPr lang="en-GB" sz="2800" dirty="0"/>
          </a:p>
          <a:p>
            <a:pPr algn="just"/>
            <a:endParaRPr lang="en-GB" sz="2800" dirty="0"/>
          </a:p>
        </p:txBody>
      </p:sp>
    </p:spTree>
    <p:extLst>
      <p:ext uri="{BB962C8B-B14F-4D97-AF65-F5344CB8AC3E}">
        <p14:creationId xmlns:p14="http://schemas.microsoft.com/office/powerpoint/2010/main" val="304275512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6A5975-571D-4866-9273-89D4B8EEADB3}"/>
              </a:ext>
            </a:extLst>
          </p:cNvPr>
          <p:cNvSpPr>
            <a:spLocks noGrp="1"/>
          </p:cNvSpPr>
          <p:nvPr>
            <p:ph type="title"/>
          </p:nvPr>
        </p:nvSpPr>
        <p:spPr/>
        <p:txBody>
          <a:bodyPr>
            <a:noAutofit/>
          </a:bodyPr>
          <a:lstStyle/>
          <a:p>
            <a:r>
              <a:rPr lang="en-GB" sz="2800" b="1" dirty="0"/>
              <a:t>Governance Roles in the LGPS under the Public Service Pensions Act 2013 (4) - The  Scheme Advisory Board (continued)</a:t>
            </a:r>
          </a:p>
        </p:txBody>
      </p:sp>
      <p:sp>
        <p:nvSpPr>
          <p:cNvPr id="3" name="Content Placeholder 2">
            <a:extLst>
              <a:ext uri="{FF2B5EF4-FFF2-40B4-BE49-F238E27FC236}">
                <a16:creationId xmlns:a16="http://schemas.microsoft.com/office/drawing/2014/main" id="{49797300-26DF-43F7-9CE8-E1020F4AE943}"/>
              </a:ext>
            </a:extLst>
          </p:cNvPr>
          <p:cNvSpPr>
            <a:spLocks noGrp="1"/>
          </p:cNvSpPr>
          <p:nvPr>
            <p:ph idx="1"/>
          </p:nvPr>
        </p:nvSpPr>
        <p:spPr/>
        <p:txBody>
          <a:bodyPr>
            <a:normAutofit/>
          </a:bodyPr>
          <a:lstStyle/>
          <a:p>
            <a:pPr marL="0" indent="0" algn="ctr">
              <a:buNone/>
            </a:pPr>
            <a:r>
              <a:rPr lang="en-GB" sz="2400" b="1" u="sng" dirty="0"/>
              <a:t>Activity since 2016 has included</a:t>
            </a:r>
          </a:p>
          <a:p>
            <a:pPr algn="just"/>
            <a:r>
              <a:rPr lang="en-GB" sz="2400" dirty="0"/>
              <a:t>Engaged with FCA re  Investment by LGPS Funds in the light of MiFID II &amp; provision of MiFID II resources</a:t>
            </a:r>
          </a:p>
          <a:p>
            <a:pPr algn="just"/>
            <a:r>
              <a:rPr lang="en-GB" sz="2400" dirty="0"/>
              <a:t>Issued and updated Code of (Investment) Transparency </a:t>
            </a:r>
          </a:p>
          <a:p>
            <a:pPr algn="just"/>
            <a:r>
              <a:rPr lang="en-GB" sz="2400" dirty="0"/>
              <a:t>Statements and activity relating to Investment Pooling</a:t>
            </a:r>
          </a:p>
          <a:p>
            <a:pPr algn="just"/>
            <a:r>
              <a:rPr lang="en-GB" sz="2400" dirty="0"/>
              <a:t>Engagement with The Pensions Regulator</a:t>
            </a:r>
          </a:p>
          <a:p>
            <a:pPr algn="just"/>
            <a:r>
              <a:rPr lang="en-GB" sz="2400" dirty="0"/>
              <a:t>Resources re Age Discrimination in LGPS (McCloud)</a:t>
            </a:r>
          </a:p>
          <a:p>
            <a:pPr algn="just"/>
            <a:r>
              <a:rPr lang="en-GB" sz="2400" dirty="0"/>
              <a:t>Resources re Public Sector Exit Payments (Exit Cap)</a:t>
            </a:r>
          </a:p>
          <a:p>
            <a:pPr algn="just"/>
            <a:r>
              <a:rPr lang="en-GB" sz="2400" dirty="0"/>
              <a:t>Good Governance in the LGPS project</a:t>
            </a:r>
          </a:p>
          <a:p>
            <a:pPr algn="just"/>
            <a:endParaRPr lang="en-GB" sz="2400" dirty="0"/>
          </a:p>
        </p:txBody>
      </p:sp>
    </p:spTree>
    <p:extLst>
      <p:ext uri="{BB962C8B-B14F-4D97-AF65-F5344CB8AC3E}">
        <p14:creationId xmlns:p14="http://schemas.microsoft.com/office/powerpoint/2010/main" val="153772131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914615-2B51-4808-BD96-2968AA9D2D26}"/>
              </a:ext>
            </a:extLst>
          </p:cNvPr>
          <p:cNvSpPr>
            <a:spLocks noGrp="1"/>
          </p:cNvSpPr>
          <p:nvPr>
            <p:ph type="title"/>
          </p:nvPr>
        </p:nvSpPr>
        <p:spPr/>
        <p:txBody>
          <a:bodyPr>
            <a:noAutofit/>
          </a:bodyPr>
          <a:lstStyle/>
          <a:p>
            <a:r>
              <a:rPr lang="en-GB" sz="2800" b="1" dirty="0"/>
              <a:t>Governance Roles in the LGPS under the Public Service Pensions Act 2013 (5) -The  Scheme Manager </a:t>
            </a:r>
          </a:p>
        </p:txBody>
      </p:sp>
      <p:sp>
        <p:nvSpPr>
          <p:cNvPr id="3" name="Content Placeholder 2">
            <a:extLst>
              <a:ext uri="{FF2B5EF4-FFF2-40B4-BE49-F238E27FC236}">
                <a16:creationId xmlns:a16="http://schemas.microsoft.com/office/drawing/2014/main" id="{9A2AC9A0-EFDC-46F3-AB85-6729E35341AF}"/>
              </a:ext>
            </a:extLst>
          </p:cNvPr>
          <p:cNvSpPr>
            <a:spLocks noGrp="1"/>
          </p:cNvSpPr>
          <p:nvPr>
            <p:ph idx="1"/>
          </p:nvPr>
        </p:nvSpPr>
        <p:spPr/>
        <p:txBody>
          <a:bodyPr>
            <a:normAutofit fontScale="77500" lnSpcReduction="20000"/>
          </a:bodyPr>
          <a:lstStyle/>
          <a:p>
            <a:pPr algn="just"/>
            <a:r>
              <a:rPr lang="en-GB" sz="2400" dirty="0"/>
              <a:t>The Scheme Manager is responsible for </a:t>
            </a:r>
            <a:r>
              <a:rPr lang="en-GB" sz="2400" i="1" dirty="0"/>
              <a:t>“managing or administering”</a:t>
            </a:r>
            <a:r>
              <a:rPr lang="en-GB" sz="2400" dirty="0"/>
              <a:t> the Scheme (Section 4 Public Service Pensions Act 2013) and therefore has the </a:t>
            </a:r>
            <a:r>
              <a:rPr lang="en-GB" sz="2400" b="1" dirty="0"/>
              <a:t>decision making </a:t>
            </a:r>
            <a:r>
              <a:rPr lang="en-GB" sz="2400" dirty="0"/>
              <a:t>function</a:t>
            </a:r>
            <a:endParaRPr lang="en-GB" sz="2400" b="1" dirty="0"/>
          </a:p>
          <a:p>
            <a:pPr algn="just"/>
            <a:r>
              <a:rPr lang="en-GB" sz="2400" dirty="0"/>
              <a:t>In the LGPS Scheme Managers are known as </a:t>
            </a:r>
            <a:r>
              <a:rPr lang="en-GB" sz="2400" b="1" dirty="0"/>
              <a:t>“administering authorities”</a:t>
            </a:r>
            <a:r>
              <a:rPr lang="en-GB" sz="2400" dirty="0"/>
              <a:t> (Regulation 53 of the LGPS Regulations 2013)</a:t>
            </a:r>
          </a:p>
          <a:p>
            <a:pPr algn="just"/>
            <a:r>
              <a:rPr lang="en-GB" sz="2400" dirty="0"/>
              <a:t>The Administering Authority for the Barking and Dagenham LGPS Scheme is the London Borough of Barking and Dagenham Council</a:t>
            </a:r>
          </a:p>
          <a:p>
            <a:pPr algn="just"/>
            <a:r>
              <a:rPr lang="en-GB" sz="2400" dirty="0"/>
              <a:t>Normally the Administering Authority  ie the Full Council delegates its responsibilities to a </a:t>
            </a:r>
            <a:r>
              <a:rPr lang="en-GB" sz="2400" b="1" dirty="0"/>
              <a:t>Pensions Committee </a:t>
            </a:r>
            <a:r>
              <a:rPr lang="en-GB" sz="2400" dirty="0"/>
              <a:t>(or equivalent)</a:t>
            </a:r>
            <a:r>
              <a:rPr lang="en-GB" sz="2400" b="1" dirty="0"/>
              <a:t> </a:t>
            </a:r>
            <a:r>
              <a:rPr lang="en-GB" sz="2400" dirty="0"/>
              <a:t>which  exercises the decision making function in respect of the Pension Fund function </a:t>
            </a:r>
          </a:p>
          <a:p>
            <a:pPr algn="just"/>
            <a:r>
              <a:rPr lang="en-GB" sz="2400" dirty="0"/>
              <a:t>For Barking and Dagenham  this is the </a:t>
            </a:r>
            <a:r>
              <a:rPr lang="en-GB" sz="2400" b="1" dirty="0"/>
              <a:t>Pensions Committee </a:t>
            </a:r>
            <a:r>
              <a:rPr lang="en-GB" sz="2400" dirty="0"/>
              <a:t>which under the Council’s Constitution (December 2021) exercises </a:t>
            </a:r>
            <a:r>
              <a:rPr lang="en-GB" sz="2400" i="1" dirty="0"/>
              <a:t>“all the powers and duties of the Council in relation to…the London Borough of Barking and Dagenham Pension Fund” </a:t>
            </a:r>
            <a:r>
              <a:rPr lang="en-GB" sz="2400" dirty="0"/>
              <a:t>This</a:t>
            </a:r>
            <a:r>
              <a:rPr lang="en-GB" sz="2400" i="1" dirty="0"/>
              <a:t> </a:t>
            </a:r>
            <a:r>
              <a:rPr lang="en-GB" sz="2400" dirty="0"/>
              <a:t>therefore includes all of </a:t>
            </a:r>
            <a:r>
              <a:rPr lang="en-GB" sz="2400" b="1" dirty="0"/>
              <a:t>Governance, Investment &amp; Pensions Administration </a:t>
            </a:r>
            <a:r>
              <a:rPr lang="en-GB" sz="2400" dirty="0"/>
              <a:t>matters</a:t>
            </a:r>
          </a:p>
          <a:p>
            <a:pPr algn="just"/>
            <a:r>
              <a:rPr lang="en-GB" sz="2400" dirty="0"/>
              <a:t>Will consider the Scheme Manager role further in this Training Session in the Section on the Role and Responsibilities of the Pensions Committee</a:t>
            </a:r>
          </a:p>
          <a:p>
            <a:pPr algn="just"/>
            <a:endParaRPr lang="en-GB" sz="2400" dirty="0"/>
          </a:p>
          <a:p>
            <a:pPr algn="just"/>
            <a:endParaRPr lang="en-GB" sz="2400" dirty="0"/>
          </a:p>
          <a:p>
            <a:endParaRPr lang="en-GB" sz="2400" dirty="0"/>
          </a:p>
        </p:txBody>
      </p:sp>
    </p:spTree>
    <p:extLst>
      <p:ext uri="{BB962C8B-B14F-4D97-AF65-F5344CB8AC3E}">
        <p14:creationId xmlns:p14="http://schemas.microsoft.com/office/powerpoint/2010/main" val="57778870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37002F-466E-4430-A80A-EFBED4534A40}"/>
              </a:ext>
            </a:extLst>
          </p:cNvPr>
          <p:cNvSpPr>
            <a:spLocks noGrp="1"/>
          </p:cNvSpPr>
          <p:nvPr>
            <p:ph type="title"/>
          </p:nvPr>
        </p:nvSpPr>
        <p:spPr/>
        <p:txBody>
          <a:bodyPr>
            <a:normAutofit/>
          </a:bodyPr>
          <a:lstStyle/>
          <a:p>
            <a:r>
              <a:rPr lang="en-GB" sz="2800" b="1" dirty="0"/>
              <a:t>Governance Roles in the LGPS under the Public Service Pensions Act 2013 (6) -The Local Pension Board</a:t>
            </a:r>
            <a:endParaRPr lang="en-GB" sz="2800" dirty="0"/>
          </a:p>
        </p:txBody>
      </p:sp>
      <p:sp>
        <p:nvSpPr>
          <p:cNvPr id="3" name="Content Placeholder 2">
            <a:extLst>
              <a:ext uri="{FF2B5EF4-FFF2-40B4-BE49-F238E27FC236}">
                <a16:creationId xmlns:a16="http://schemas.microsoft.com/office/drawing/2014/main" id="{B4AF6AFE-E14C-447F-9D9C-BBC787FC2556}"/>
              </a:ext>
            </a:extLst>
          </p:cNvPr>
          <p:cNvSpPr>
            <a:spLocks noGrp="1"/>
          </p:cNvSpPr>
          <p:nvPr>
            <p:ph idx="1"/>
          </p:nvPr>
        </p:nvSpPr>
        <p:spPr/>
        <p:txBody>
          <a:bodyPr>
            <a:normAutofit fontScale="92500" lnSpcReduction="10000"/>
          </a:bodyPr>
          <a:lstStyle/>
          <a:p>
            <a:pPr algn="just"/>
            <a:r>
              <a:rPr lang="en-GB" sz="2400" dirty="0"/>
              <a:t>Overall role is </a:t>
            </a:r>
            <a:r>
              <a:rPr lang="en-GB" sz="2400" i="1" dirty="0"/>
              <a:t>“assisting” </a:t>
            </a:r>
            <a:r>
              <a:rPr lang="en-GB" sz="2400" dirty="0"/>
              <a:t>the Administering Authority (Section 5 Public Service Pensions Act 2013 and Regulation 106 of the LGPS Regulations 2013 (As amended))</a:t>
            </a:r>
          </a:p>
          <a:p>
            <a:pPr algn="just"/>
            <a:r>
              <a:rPr lang="en-GB" sz="2400" dirty="0"/>
              <a:t>The voting membership of the Local Pension Board (which must not be less than 4 in total) must consist of an equal number of Employer and Employee representatives. </a:t>
            </a:r>
          </a:p>
          <a:p>
            <a:pPr algn="just"/>
            <a:r>
              <a:rPr lang="en-GB" sz="2400" dirty="0"/>
              <a:t>Barking and Dagenham Pension Board consists of up to 6 members</a:t>
            </a:r>
          </a:p>
          <a:p>
            <a:pPr algn="just"/>
            <a:r>
              <a:rPr lang="en-GB" sz="2400" b="1" dirty="0"/>
              <a:t>Does not have any decision making function -  which is the role of  the Pensions Committee</a:t>
            </a:r>
          </a:p>
          <a:p>
            <a:pPr algn="just"/>
            <a:r>
              <a:rPr lang="en-GB" sz="2400" dirty="0"/>
              <a:t>Board meets twice a year and considers reports relating to the Pension Fund. It may express opinions and views.</a:t>
            </a:r>
          </a:p>
          <a:p>
            <a:pPr algn="just"/>
            <a:r>
              <a:rPr lang="en-GB" sz="2400" dirty="0"/>
              <a:t>The Pensions Committee has </a:t>
            </a:r>
            <a:r>
              <a:rPr lang="en-GB" sz="2400" i="1" dirty="0"/>
              <a:t>“To consider any recommendations made or views expressed” </a:t>
            </a:r>
            <a:r>
              <a:rPr lang="en-GB" sz="2400" dirty="0"/>
              <a:t>by the Pension Board</a:t>
            </a:r>
          </a:p>
          <a:p>
            <a:pPr algn="just"/>
            <a:endParaRPr lang="en-GB" sz="2400" b="1" dirty="0"/>
          </a:p>
          <a:p>
            <a:endParaRPr lang="en-GB" sz="2400" dirty="0"/>
          </a:p>
        </p:txBody>
      </p:sp>
    </p:spTree>
    <p:extLst>
      <p:ext uri="{BB962C8B-B14F-4D97-AF65-F5344CB8AC3E}">
        <p14:creationId xmlns:p14="http://schemas.microsoft.com/office/powerpoint/2010/main" val="177841716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A9D156-67B3-4DAD-B54D-E970F7A40317}"/>
              </a:ext>
            </a:extLst>
          </p:cNvPr>
          <p:cNvSpPr>
            <a:spLocks noGrp="1"/>
          </p:cNvSpPr>
          <p:nvPr>
            <p:ph type="title"/>
          </p:nvPr>
        </p:nvSpPr>
        <p:spPr/>
        <p:txBody>
          <a:bodyPr>
            <a:normAutofit fontScale="90000"/>
          </a:bodyPr>
          <a:lstStyle/>
          <a:p>
            <a:r>
              <a:rPr lang="en-GB" sz="2800" b="1" dirty="0"/>
              <a:t>Governance Roles in the LGPS under the Public Service Pensions Act 2013 (7) The Pensions Regulator and the LGPS</a:t>
            </a:r>
          </a:p>
        </p:txBody>
      </p:sp>
      <p:sp>
        <p:nvSpPr>
          <p:cNvPr id="3" name="Content Placeholder 2">
            <a:extLst>
              <a:ext uri="{FF2B5EF4-FFF2-40B4-BE49-F238E27FC236}">
                <a16:creationId xmlns:a16="http://schemas.microsoft.com/office/drawing/2014/main" id="{79226D21-685E-462D-AE05-958818150904}"/>
              </a:ext>
            </a:extLst>
          </p:cNvPr>
          <p:cNvSpPr>
            <a:spLocks noGrp="1"/>
          </p:cNvSpPr>
          <p:nvPr>
            <p:ph idx="1"/>
          </p:nvPr>
        </p:nvSpPr>
        <p:spPr/>
        <p:txBody>
          <a:bodyPr>
            <a:normAutofit fontScale="92500" lnSpcReduction="20000"/>
          </a:bodyPr>
          <a:lstStyle/>
          <a:p>
            <a:pPr algn="just"/>
            <a:r>
              <a:rPr lang="en-GB" sz="2400" dirty="0">
                <a:solidFill>
                  <a:prstClr val="black"/>
                </a:solidFill>
              </a:rPr>
              <a:t>DLUHC has the primary responsibility for LGPS</a:t>
            </a:r>
          </a:p>
          <a:p>
            <a:pPr lvl="0" algn="just"/>
            <a:r>
              <a:rPr lang="en-GB" sz="2400" dirty="0">
                <a:solidFill>
                  <a:prstClr val="black"/>
                </a:solidFill>
              </a:rPr>
              <a:t>However under the Public Service Pensions Act  2013  the Pensions Regulator (TPR) has an important role in Governance  &amp; Administration of the LGPS </a:t>
            </a:r>
            <a:r>
              <a:rPr lang="en-GB" sz="2400" b="1" dirty="0">
                <a:solidFill>
                  <a:prstClr val="black"/>
                </a:solidFill>
              </a:rPr>
              <a:t>but not in Investment </a:t>
            </a:r>
          </a:p>
          <a:p>
            <a:pPr lvl="0" algn="just"/>
            <a:r>
              <a:rPr lang="en-GB" sz="2400" dirty="0">
                <a:solidFill>
                  <a:prstClr val="black"/>
                </a:solidFill>
              </a:rPr>
              <a:t>Schedule 4 of the PSPA 2013 requires TPR to issue a Codes of Practice in respect of certain specified matters</a:t>
            </a:r>
          </a:p>
          <a:p>
            <a:pPr lvl="0" algn="just"/>
            <a:r>
              <a:rPr lang="en-GB" sz="2400" dirty="0">
                <a:solidFill>
                  <a:prstClr val="black"/>
                </a:solidFill>
              </a:rPr>
              <a:t>Therefore TPR, issued in 2015, </a:t>
            </a:r>
            <a:r>
              <a:rPr lang="en-GB" sz="2400" b="1" dirty="0">
                <a:solidFill>
                  <a:prstClr val="black"/>
                </a:solidFill>
              </a:rPr>
              <a:t>Code of Practice No 14 </a:t>
            </a:r>
            <a:r>
              <a:rPr lang="en-GB" sz="2400" b="1" i="1" dirty="0">
                <a:solidFill>
                  <a:prstClr val="black"/>
                </a:solidFill>
              </a:rPr>
              <a:t>“Governance and administration of public service pension schemes”</a:t>
            </a:r>
            <a:endParaRPr lang="en-GB" sz="2400" dirty="0">
              <a:solidFill>
                <a:prstClr val="black"/>
              </a:solidFill>
            </a:endParaRPr>
          </a:p>
          <a:p>
            <a:pPr lvl="0" algn="just"/>
            <a:r>
              <a:rPr lang="en-GB" sz="2400" dirty="0">
                <a:solidFill>
                  <a:prstClr val="black"/>
                </a:solidFill>
              </a:rPr>
              <a:t>Code No 14 to be incorporated into new Single Code of Practice – probably in 2022</a:t>
            </a:r>
          </a:p>
          <a:p>
            <a:pPr algn="just"/>
            <a:r>
              <a:rPr lang="en-GB" sz="2400" dirty="0"/>
              <a:t>Since 2015 The Pensions Regulator (TPR) has since indicated an increasing interest, attention, and focus on the LGPS – For example TPR has a clear focus on record keeping and data quality, also on cyber security</a:t>
            </a:r>
          </a:p>
          <a:p>
            <a:endParaRPr lang="en-GB" sz="2400" dirty="0"/>
          </a:p>
        </p:txBody>
      </p:sp>
    </p:spTree>
    <p:extLst>
      <p:ext uri="{BB962C8B-B14F-4D97-AF65-F5344CB8AC3E}">
        <p14:creationId xmlns:p14="http://schemas.microsoft.com/office/powerpoint/2010/main" val="24694860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604FC-490A-068F-5AC2-1884F3ED83AE}"/>
              </a:ext>
            </a:extLst>
          </p:cNvPr>
          <p:cNvSpPr>
            <a:spLocks noGrp="1"/>
          </p:cNvSpPr>
          <p:nvPr>
            <p:ph type="title"/>
          </p:nvPr>
        </p:nvSpPr>
        <p:spPr/>
        <p:txBody>
          <a:bodyPr>
            <a:normAutofit/>
          </a:bodyPr>
          <a:lstStyle/>
          <a:p>
            <a:r>
              <a:rPr lang="en-GB" sz="2800" b="1" dirty="0"/>
              <a:t>Roles and Responsibilities of the London Borough of Barking and Dagenham Pensions Committee (1)</a:t>
            </a:r>
          </a:p>
        </p:txBody>
      </p:sp>
      <p:sp>
        <p:nvSpPr>
          <p:cNvPr id="3" name="Content Placeholder 2">
            <a:extLst>
              <a:ext uri="{FF2B5EF4-FFF2-40B4-BE49-F238E27FC236}">
                <a16:creationId xmlns:a16="http://schemas.microsoft.com/office/drawing/2014/main" id="{ED57F686-AB9B-EF54-9717-6BA830592CCA}"/>
              </a:ext>
            </a:extLst>
          </p:cNvPr>
          <p:cNvSpPr>
            <a:spLocks noGrp="1"/>
          </p:cNvSpPr>
          <p:nvPr>
            <p:ph idx="1"/>
          </p:nvPr>
        </p:nvSpPr>
        <p:spPr/>
        <p:txBody>
          <a:bodyPr>
            <a:normAutofit fontScale="92500" lnSpcReduction="20000"/>
          </a:bodyPr>
          <a:lstStyle/>
          <a:p>
            <a:pPr marL="0" indent="0" algn="just">
              <a:buNone/>
            </a:pPr>
            <a:r>
              <a:rPr lang="en-GB" sz="2400" dirty="0"/>
              <a:t>The Council has delegated  </a:t>
            </a:r>
            <a:r>
              <a:rPr lang="en-GB" sz="2400" i="1" dirty="0"/>
              <a:t>“all the powers and duties” </a:t>
            </a:r>
            <a:r>
              <a:rPr lang="en-GB" sz="2400" dirty="0"/>
              <a:t> as a Scheme Manager/Administering Authority to the Pensions Committee whose role therefore includes but is not limited to:</a:t>
            </a:r>
          </a:p>
          <a:p>
            <a:pPr algn="just"/>
            <a:r>
              <a:rPr lang="en-GB" sz="2400" dirty="0"/>
              <a:t>To approve all policy statements required or prepared under the LGPS Regulations</a:t>
            </a:r>
          </a:p>
          <a:p>
            <a:pPr algn="just"/>
            <a:r>
              <a:rPr lang="en-GB" sz="2400" dirty="0"/>
              <a:t>Appointing the Fund Actuary, Advisors and External Managers</a:t>
            </a:r>
          </a:p>
          <a:p>
            <a:pPr algn="just"/>
            <a:r>
              <a:rPr lang="en-GB" sz="2400" dirty="0"/>
              <a:t>Determining Investment Strategy</a:t>
            </a:r>
          </a:p>
          <a:p>
            <a:pPr algn="just"/>
            <a:r>
              <a:rPr lang="en-GB" sz="2400" dirty="0"/>
              <a:t>Monitoring and reviewing Investment Manager’s performance</a:t>
            </a:r>
          </a:p>
          <a:p>
            <a:pPr algn="just"/>
            <a:r>
              <a:rPr lang="en-GB" sz="2400" dirty="0"/>
              <a:t>Receiving the Actuarial Valuations of the Fund</a:t>
            </a:r>
          </a:p>
          <a:p>
            <a:pPr algn="just"/>
            <a:r>
              <a:rPr lang="en-GB" sz="2400" dirty="0"/>
              <a:t>Agreeing the Admission of Employers to the Pension Fund</a:t>
            </a:r>
          </a:p>
          <a:p>
            <a:pPr algn="just"/>
            <a:r>
              <a:rPr lang="en-GB" sz="2400" dirty="0"/>
              <a:t>Benefits Administration including communication and engagement with Employers and individual scheme members</a:t>
            </a:r>
          </a:p>
          <a:p>
            <a:pPr algn="just"/>
            <a:r>
              <a:rPr lang="en-GB" sz="2400" dirty="0"/>
              <a:t>Receiving the Pension Fund Annual Report </a:t>
            </a:r>
          </a:p>
          <a:p>
            <a:pPr algn="just"/>
            <a:r>
              <a:rPr lang="en-GB" sz="2400" dirty="0"/>
              <a:t>Consider recommendations or views of the Pensions Board</a:t>
            </a:r>
          </a:p>
        </p:txBody>
      </p:sp>
    </p:spTree>
    <p:extLst>
      <p:ext uri="{BB962C8B-B14F-4D97-AF65-F5344CB8AC3E}">
        <p14:creationId xmlns:p14="http://schemas.microsoft.com/office/powerpoint/2010/main" val="258090411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42482B-D053-CFD8-CAE7-CBFEE0957F1A}"/>
              </a:ext>
            </a:extLst>
          </p:cNvPr>
          <p:cNvSpPr>
            <a:spLocks noGrp="1"/>
          </p:cNvSpPr>
          <p:nvPr>
            <p:ph type="title"/>
          </p:nvPr>
        </p:nvSpPr>
        <p:spPr/>
        <p:txBody>
          <a:bodyPr>
            <a:normAutofit/>
          </a:bodyPr>
          <a:lstStyle/>
          <a:p>
            <a:r>
              <a:rPr lang="en-GB" sz="2800" b="1" dirty="0"/>
              <a:t>Roles and Responsibilities of the London Borough of Barking and Dagenham Pensions Committee (2)</a:t>
            </a:r>
          </a:p>
        </p:txBody>
      </p:sp>
      <p:sp>
        <p:nvSpPr>
          <p:cNvPr id="3" name="Content Placeholder 2">
            <a:extLst>
              <a:ext uri="{FF2B5EF4-FFF2-40B4-BE49-F238E27FC236}">
                <a16:creationId xmlns:a16="http://schemas.microsoft.com/office/drawing/2014/main" id="{29A3456B-7091-A596-C667-6D76C127A344}"/>
              </a:ext>
            </a:extLst>
          </p:cNvPr>
          <p:cNvSpPr>
            <a:spLocks noGrp="1"/>
          </p:cNvSpPr>
          <p:nvPr>
            <p:ph idx="1"/>
          </p:nvPr>
        </p:nvSpPr>
        <p:spPr/>
        <p:txBody>
          <a:bodyPr>
            <a:normAutofit fontScale="92500" lnSpcReduction="10000"/>
          </a:bodyPr>
          <a:lstStyle/>
          <a:p>
            <a:pPr marL="0" indent="0" algn="just">
              <a:buNone/>
            </a:pPr>
            <a:r>
              <a:rPr lang="en-GB" sz="2400" dirty="0"/>
              <a:t>To approve all policy statements required or prepared under the LGPS Regulations:</a:t>
            </a:r>
          </a:p>
          <a:p>
            <a:pPr algn="just"/>
            <a:r>
              <a:rPr lang="en-GB" sz="2400" dirty="0"/>
              <a:t>Governance (Compliance) Statement</a:t>
            </a:r>
          </a:p>
          <a:p>
            <a:pPr algn="just"/>
            <a:r>
              <a:rPr lang="en-GB" sz="2400" dirty="0"/>
              <a:t>Funding Strategy Statement</a:t>
            </a:r>
          </a:p>
          <a:p>
            <a:pPr algn="just"/>
            <a:r>
              <a:rPr lang="en-GB" sz="2400" dirty="0"/>
              <a:t>Investment Strategy Statement</a:t>
            </a:r>
          </a:p>
          <a:p>
            <a:pPr algn="just"/>
            <a:r>
              <a:rPr lang="en-GB" sz="2400" dirty="0"/>
              <a:t>Communications Policy</a:t>
            </a:r>
          </a:p>
          <a:p>
            <a:pPr algn="just"/>
            <a:r>
              <a:rPr lang="en-GB" sz="2400" dirty="0"/>
              <a:t>Pension Fund Annual Report</a:t>
            </a:r>
          </a:p>
          <a:p>
            <a:pPr algn="just"/>
            <a:r>
              <a:rPr lang="en-GB" sz="2400" dirty="0"/>
              <a:t>Administration Strategy (optional)</a:t>
            </a:r>
          </a:p>
          <a:p>
            <a:pPr marL="0" indent="0" algn="just">
              <a:buNone/>
            </a:pPr>
            <a:r>
              <a:rPr lang="en-GB" sz="2400" dirty="0"/>
              <a:t>The Pensions Committee membership consists of:</a:t>
            </a:r>
          </a:p>
          <a:p>
            <a:pPr algn="just"/>
            <a:r>
              <a:rPr lang="en-GB" sz="2400" i="1" dirty="0"/>
              <a:t>“Voting Members – Seven Councillors”</a:t>
            </a:r>
          </a:p>
          <a:p>
            <a:pPr algn="just"/>
            <a:r>
              <a:rPr lang="en-GB" sz="2400" i="1" dirty="0"/>
              <a:t>“Non-Voting – The Committee may appoint representatives of interested parties (Trade Unions, Admitted Bodies, pensioners etc.).”</a:t>
            </a:r>
          </a:p>
          <a:p>
            <a:pPr marL="0" indent="0" algn="just">
              <a:buNone/>
            </a:pPr>
            <a:endParaRPr lang="en-GB" sz="2400" i="1" dirty="0"/>
          </a:p>
          <a:p>
            <a:endParaRPr lang="en-GB" sz="2400" dirty="0"/>
          </a:p>
        </p:txBody>
      </p:sp>
    </p:spTree>
    <p:extLst>
      <p:ext uri="{BB962C8B-B14F-4D97-AF65-F5344CB8AC3E}">
        <p14:creationId xmlns:p14="http://schemas.microsoft.com/office/powerpoint/2010/main" val="19449570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5157AF-8A0E-4AFF-8525-690B0695C9A3}"/>
              </a:ext>
            </a:extLst>
          </p:cNvPr>
          <p:cNvSpPr>
            <a:spLocks noGrp="1"/>
          </p:cNvSpPr>
          <p:nvPr>
            <p:ph type="title"/>
          </p:nvPr>
        </p:nvSpPr>
        <p:spPr/>
        <p:txBody>
          <a:bodyPr>
            <a:normAutofit fontScale="90000"/>
          </a:bodyPr>
          <a:lstStyle/>
          <a:p>
            <a:br>
              <a:rPr lang="en-GB" sz="2800" b="1" dirty="0"/>
            </a:br>
            <a:r>
              <a:rPr lang="en-GB" sz="2800" b="1" dirty="0"/>
              <a:t>Officers, Actuary, Investment Consultant, Independent Advisor, Investment Managers, London Collective Investment Vehicle (1)</a:t>
            </a:r>
            <a:br>
              <a:rPr lang="en-GB" sz="2800" b="1" dirty="0"/>
            </a:br>
            <a:endParaRPr lang="en-GB" sz="2800" b="1" dirty="0"/>
          </a:p>
        </p:txBody>
      </p:sp>
      <p:sp>
        <p:nvSpPr>
          <p:cNvPr id="3" name="Content Placeholder 2">
            <a:extLst>
              <a:ext uri="{FF2B5EF4-FFF2-40B4-BE49-F238E27FC236}">
                <a16:creationId xmlns:a16="http://schemas.microsoft.com/office/drawing/2014/main" id="{C9FEFC24-720C-4779-8BA3-FA7A68BF0FFD}"/>
              </a:ext>
            </a:extLst>
          </p:cNvPr>
          <p:cNvSpPr>
            <a:spLocks noGrp="1"/>
          </p:cNvSpPr>
          <p:nvPr>
            <p:ph idx="1"/>
          </p:nvPr>
        </p:nvSpPr>
        <p:spPr/>
        <p:txBody>
          <a:bodyPr>
            <a:normAutofit fontScale="85000" lnSpcReduction="10000"/>
          </a:bodyPr>
          <a:lstStyle/>
          <a:p>
            <a:pPr algn="just"/>
            <a:r>
              <a:rPr lang="en-GB" sz="2400" dirty="0"/>
              <a:t>The </a:t>
            </a:r>
            <a:r>
              <a:rPr lang="en-GB" sz="2400" b="1" dirty="0"/>
              <a:t>Fund Officers </a:t>
            </a:r>
            <a:r>
              <a:rPr lang="en-GB" sz="2400" dirty="0"/>
              <a:t>are </a:t>
            </a:r>
            <a:r>
              <a:rPr lang="en-GB" sz="2400" b="1" dirty="0"/>
              <a:t>the principal advisors </a:t>
            </a:r>
            <a:r>
              <a:rPr lang="en-GB" sz="2400" dirty="0"/>
              <a:t>to the Fund leading the provision of strategic advice to the Pension Fund Committee, the preparation of the major Fund policies and documents and the actual operation of the Fund</a:t>
            </a:r>
          </a:p>
          <a:p>
            <a:pPr algn="just"/>
            <a:r>
              <a:rPr lang="en-GB" sz="2400" dirty="0"/>
              <a:t>The Pension Fund is required to have a </a:t>
            </a:r>
            <a:r>
              <a:rPr lang="en-GB" sz="2400" b="1" dirty="0"/>
              <a:t>Fund Actuary </a:t>
            </a:r>
            <a:r>
              <a:rPr lang="en-GB" sz="2400" dirty="0"/>
              <a:t>( Regulations 62 and 64 of the LGPS Regulations 2013)</a:t>
            </a:r>
          </a:p>
          <a:p>
            <a:pPr algn="just"/>
            <a:r>
              <a:rPr lang="en-GB" sz="2400" dirty="0"/>
              <a:t>The Actuary must undertake an Actuarial Valuation of the Fund every three years (Regulation 62) – the next Valuation will be as at 31 March 2022 and the Actuary must complete his report by March 2023. This values  Liabilities and Assets  and results in the setting of Employer Contribution rates</a:t>
            </a:r>
          </a:p>
          <a:p>
            <a:pPr algn="just"/>
            <a:r>
              <a:rPr lang="en-GB" sz="2400" dirty="0"/>
              <a:t>Other more limited Valuations are undertaken by the Actuary in respect of New Employers, Exiting Employers, “Bulk Transfers” and for Accounting purposes</a:t>
            </a:r>
          </a:p>
          <a:p>
            <a:pPr algn="just"/>
            <a:r>
              <a:rPr lang="en-GB" sz="2400" dirty="0"/>
              <a:t>The Actuary to the Barking and Dagenham Fund is Barnett Waddingham</a:t>
            </a:r>
          </a:p>
          <a:p>
            <a:endParaRPr lang="en-GB" sz="2400" dirty="0"/>
          </a:p>
          <a:p>
            <a:endParaRPr lang="en-GB" sz="2400" dirty="0"/>
          </a:p>
        </p:txBody>
      </p:sp>
    </p:spTree>
    <p:extLst>
      <p:ext uri="{BB962C8B-B14F-4D97-AF65-F5344CB8AC3E}">
        <p14:creationId xmlns:p14="http://schemas.microsoft.com/office/powerpoint/2010/main" val="375494388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35F4DC-87D8-4B61-BF58-9361C6C04816}"/>
              </a:ext>
            </a:extLst>
          </p:cNvPr>
          <p:cNvSpPr>
            <a:spLocks noGrp="1"/>
          </p:cNvSpPr>
          <p:nvPr>
            <p:ph type="title"/>
          </p:nvPr>
        </p:nvSpPr>
        <p:spPr/>
        <p:txBody>
          <a:bodyPr>
            <a:normAutofit/>
          </a:bodyPr>
          <a:lstStyle/>
          <a:p>
            <a:r>
              <a:rPr lang="en-GB" sz="3200" b="1" dirty="0"/>
              <a:t>Contents</a:t>
            </a:r>
          </a:p>
        </p:txBody>
      </p:sp>
      <p:sp>
        <p:nvSpPr>
          <p:cNvPr id="3" name="Content Placeholder 2">
            <a:extLst>
              <a:ext uri="{FF2B5EF4-FFF2-40B4-BE49-F238E27FC236}">
                <a16:creationId xmlns:a16="http://schemas.microsoft.com/office/drawing/2014/main" id="{C70A5884-4D7A-4DBF-8304-2BD046CF36DC}"/>
              </a:ext>
            </a:extLst>
          </p:cNvPr>
          <p:cNvSpPr>
            <a:spLocks noGrp="1"/>
          </p:cNvSpPr>
          <p:nvPr>
            <p:ph idx="1"/>
          </p:nvPr>
        </p:nvSpPr>
        <p:spPr/>
        <p:txBody>
          <a:bodyPr>
            <a:normAutofit fontScale="92500" lnSpcReduction="20000"/>
          </a:bodyPr>
          <a:lstStyle/>
          <a:p>
            <a:pPr algn="just"/>
            <a:endParaRPr lang="en-GB" dirty="0"/>
          </a:p>
          <a:p>
            <a:pPr algn="just"/>
            <a:r>
              <a:rPr lang="en-GB" sz="2400" dirty="0"/>
              <a:t>Overview and nature of the Local Government Pension Scheme (LGPS)</a:t>
            </a:r>
          </a:p>
          <a:p>
            <a:pPr algn="just"/>
            <a:r>
              <a:rPr lang="en-GB" sz="2400" dirty="0"/>
              <a:t>The London Borough of Barking and Dagenham  Fund – some data and overview</a:t>
            </a:r>
          </a:p>
          <a:p>
            <a:pPr algn="just"/>
            <a:r>
              <a:rPr lang="en-GB" sz="2400" dirty="0"/>
              <a:t>Governance Roles in the LGPS under the Public Service Pensions Act 2013</a:t>
            </a:r>
          </a:p>
          <a:p>
            <a:pPr algn="just"/>
            <a:r>
              <a:rPr lang="en-GB" sz="2400" dirty="0"/>
              <a:t>Roles and Responsibilities of the London Borough of Barking and Dagenham Pensions Committee</a:t>
            </a:r>
          </a:p>
          <a:p>
            <a:pPr algn="just"/>
            <a:r>
              <a:rPr lang="en-GB" sz="2400" dirty="0"/>
              <a:t>Officers, Actuary, Investment Consultant, Independent Advisor, Investment Managers, London Collective Investment Vehicle (London CIV)</a:t>
            </a:r>
          </a:p>
          <a:p>
            <a:pPr algn="just"/>
            <a:r>
              <a:rPr lang="en-GB" sz="2400" dirty="0"/>
              <a:t>The Importance of Training </a:t>
            </a:r>
            <a:r>
              <a:rPr lang="en-GB" sz="2400"/>
              <a:t>for Pensions </a:t>
            </a:r>
            <a:r>
              <a:rPr lang="en-GB" sz="2400" dirty="0"/>
              <a:t>Committee Members</a:t>
            </a:r>
          </a:p>
        </p:txBody>
      </p:sp>
    </p:spTree>
    <p:extLst>
      <p:ext uri="{BB962C8B-B14F-4D97-AF65-F5344CB8AC3E}">
        <p14:creationId xmlns:p14="http://schemas.microsoft.com/office/powerpoint/2010/main" val="19565060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F54C51-BA78-3F85-89D2-5AE9A3AA2ADC}"/>
              </a:ext>
            </a:extLst>
          </p:cNvPr>
          <p:cNvSpPr>
            <a:spLocks noGrp="1"/>
          </p:cNvSpPr>
          <p:nvPr>
            <p:ph type="title"/>
          </p:nvPr>
        </p:nvSpPr>
        <p:spPr/>
        <p:txBody>
          <a:bodyPr>
            <a:normAutofit fontScale="90000"/>
          </a:bodyPr>
          <a:lstStyle/>
          <a:p>
            <a:br>
              <a:rPr lang="en-GB" sz="2800" dirty="0"/>
            </a:br>
            <a:r>
              <a:rPr lang="en-GB" sz="2800" b="1" dirty="0"/>
              <a:t>Officers, Actuary, Investment Consultant, Independent Advisor, Investment Managers, London Collective Investment Vehicle (2)</a:t>
            </a:r>
            <a:br>
              <a:rPr lang="en-GB" sz="2800" b="1" dirty="0"/>
            </a:br>
            <a:endParaRPr lang="en-GB" sz="2800" b="1" dirty="0"/>
          </a:p>
        </p:txBody>
      </p:sp>
      <p:sp>
        <p:nvSpPr>
          <p:cNvPr id="3" name="Content Placeholder 2">
            <a:extLst>
              <a:ext uri="{FF2B5EF4-FFF2-40B4-BE49-F238E27FC236}">
                <a16:creationId xmlns:a16="http://schemas.microsoft.com/office/drawing/2014/main" id="{EA45030F-8980-C9B4-690E-D92F7D78CE3D}"/>
              </a:ext>
            </a:extLst>
          </p:cNvPr>
          <p:cNvSpPr>
            <a:spLocks noGrp="1"/>
          </p:cNvSpPr>
          <p:nvPr>
            <p:ph idx="1"/>
          </p:nvPr>
        </p:nvSpPr>
        <p:spPr/>
        <p:txBody>
          <a:bodyPr>
            <a:normAutofit/>
          </a:bodyPr>
          <a:lstStyle/>
          <a:p>
            <a:pPr algn="just"/>
            <a:r>
              <a:rPr lang="en-GB" sz="2400" dirty="0"/>
              <a:t>The Investment Consultant (Hymans Robertson) provides strategic and specialist investment advice to the Committee &amp; Fund Officers and gives </a:t>
            </a:r>
            <a:r>
              <a:rPr lang="en-GB" sz="2400" i="1" dirty="0"/>
              <a:t>“proper advice” </a:t>
            </a:r>
            <a:r>
              <a:rPr lang="en-GB" sz="2400" dirty="0"/>
              <a:t>in respect of investment under the LGPS Investment Regulations 2016</a:t>
            </a:r>
          </a:p>
          <a:p>
            <a:pPr algn="just"/>
            <a:r>
              <a:rPr lang="en-GB" sz="2400" dirty="0"/>
              <a:t>The Independent Advisor (John Raisin Financial Services Ltd) provides support and constructive challenge in respect of Governance and Investment issues</a:t>
            </a:r>
          </a:p>
          <a:p>
            <a:pPr algn="just"/>
            <a:r>
              <a:rPr lang="en-GB" sz="2400" dirty="0"/>
              <a:t>Investment (Asset) Managers (e.g. Baillie Gifford, BlackRock, Aberdn Asset Management, Insight ) invest and manage the Funds assets on a day to day basis</a:t>
            </a:r>
          </a:p>
          <a:p>
            <a:endParaRPr lang="en-GB" sz="2400" dirty="0"/>
          </a:p>
        </p:txBody>
      </p:sp>
    </p:spTree>
    <p:extLst>
      <p:ext uri="{BB962C8B-B14F-4D97-AF65-F5344CB8AC3E}">
        <p14:creationId xmlns:p14="http://schemas.microsoft.com/office/powerpoint/2010/main" val="27690505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7D4DD6-3740-0CEF-AF7F-A73D19D78A36}"/>
              </a:ext>
            </a:extLst>
          </p:cNvPr>
          <p:cNvSpPr>
            <a:spLocks noGrp="1"/>
          </p:cNvSpPr>
          <p:nvPr>
            <p:ph type="title"/>
          </p:nvPr>
        </p:nvSpPr>
        <p:spPr/>
        <p:txBody>
          <a:bodyPr>
            <a:normAutofit fontScale="90000"/>
          </a:bodyPr>
          <a:lstStyle/>
          <a:p>
            <a:br>
              <a:rPr lang="en-GB" sz="2800" dirty="0"/>
            </a:br>
            <a:r>
              <a:rPr lang="en-GB" sz="2800" b="1" dirty="0"/>
              <a:t>Officers, Actuary, Investment Consultant, Independent Advisor, Investment Managers, London Collective Investment Vehicle (3)</a:t>
            </a:r>
            <a:br>
              <a:rPr lang="en-GB" sz="2800" b="1" dirty="0"/>
            </a:br>
            <a:endParaRPr lang="en-GB" sz="2800" b="1" dirty="0"/>
          </a:p>
        </p:txBody>
      </p:sp>
      <p:sp>
        <p:nvSpPr>
          <p:cNvPr id="3" name="Content Placeholder 2">
            <a:extLst>
              <a:ext uri="{FF2B5EF4-FFF2-40B4-BE49-F238E27FC236}">
                <a16:creationId xmlns:a16="http://schemas.microsoft.com/office/drawing/2014/main" id="{900074F7-9819-8139-CCAA-BFD6443ECED5}"/>
              </a:ext>
            </a:extLst>
          </p:cNvPr>
          <p:cNvSpPr>
            <a:spLocks noGrp="1"/>
          </p:cNvSpPr>
          <p:nvPr>
            <p:ph idx="1"/>
          </p:nvPr>
        </p:nvSpPr>
        <p:spPr/>
        <p:txBody>
          <a:bodyPr>
            <a:normAutofit fontScale="85000" lnSpcReduction="10000"/>
          </a:bodyPr>
          <a:lstStyle/>
          <a:p>
            <a:pPr algn="just"/>
            <a:r>
              <a:rPr lang="en-GB" sz="2400" dirty="0"/>
              <a:t>Barking and Dagenham (like all London Boroughs) is a member (and part owner) of the London Collective Investment Vehicle (London CIV)</a:t>
            </a:r>
          </a:p>
          <a:p>
            <a:pPr algn="just"/>
            <a:r>
              <a:rPr lang="en-GB" sz="2400" dirty="0"/>
              <a:t>The London CIV is owned by the London Boroughs/ City of London but operates at “arms length” with its own Board of Directors and is regulated by the Financial Conduct Authority</a:t>
            </a:r>
          </a:p>
          <a:p>
            <a:pPr algn="just"/>
            <a:r>
              <a:rPr lang="en-GB" sz="2400" dirty="0"/>
              <a:t>Going forward the London CIV will (increasingly) select and monitor Investment Managers</a:t>
            </a:r>
          </a:p>
          <a:p>
            <a:pPr algn="just"/>
            <a:r>
              <a:rPr lang="en-GB" sz="2400" dirty="0"/>
              <a:t>The CIVs sole role is to implement (your) Investment Strategy </a:t>
            </a:r>
          </a:p>
          <a:p>
            <a:pPr algn="just"/>
            <a:r>
              <a:rPr lang="en-GB" sz="2400" dirty="0"/>
              <a:t>The setting of Investment Strategy which academic studies clearly demonstrate is the primary driver of investment returns (not its implementation) remains the responsibility of the Pensions Committee</a:t>
            </a:r>
          </a:p>
          <a:p>
            <a:pPr algn="just"/>
            <a:r>
              <a:rPr lang="en-GB" sz="2400" b="1" dirty="0"/>
              <a:t>No other LGPS functions whatsoever except the implementation of Investment Strategy (as agreed with the Pensions Committee) transfer to the London CIV</a:t>
            </a:r>
          </a:p>
          <a:p>
            <a:endParaRPr lang="en-GB" sz="2400" dirty="0"/>
          </a:p>
        </p:txBody>
      </p:sp>
    </p:spTree>
    <p:extLst>
      <p:ext uri="{BB962C8B-B14F-4D97-AF65-F5344CB8AC3E}">
        <p14:creationId xmlns:p14="http://schemas.microsoft.com/office/powerpoint/2010/main" val="309403001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1A26D-D0B4-0950-963D-BC0FAEA949CC}"/>
              </a:ext>
            </a:extLst>
          </p:cNvPr>
          <p:cNvSpPr>
            <a:spLocks noGrp="1"/>
          </p:cNvSpPr>
          <p:nvPr>
            <p:ph type="title"/>
          </p:nvPr>
        </p:nvSpPr>
        <p:spPr/>
        <p:txBody>
          <a:bodyPr>
            <a:noAutofit/>
          </a:bodyPr>
          <a:lstStyle/>
          <a:p>
            <a:r>
              <a:rPr lang="en-GB" sz="2800" b="1" dirty="0"/>
              <a:t>The Importance of Training for Pensions Committee Members</a:t>
            </a:r>
            <a:br>
              <a:rPr lang="en-GB" sz="2800" b="1" dirty="0"/>
            </a:br>
            <a:endParaRPr lang="en-GB" sz="2800" b="1" dirty="0"/>
          </a:p>
        </p:txBody>
      </p:sp>
      <p:sp>
        <p:nvSpPr>
          <p:cNvPr id="3" name="Content Placeholder 2">
            <a:extLst>
              <a:ext uri="{FF2B5EF4-FFF2-40B4-BE49-F238E27FC236}">
                <a16:creationId xmlns:a16="http://schemas.microsoft.com/office/drawing/2014/main" id="{99BDC0DC-788F-5EA4-3E62-9EB6CCA9330B}"/>
              </a:ext>
            </a:extLst>
          </p:cNvPr>
          <p:cNvSpPr>
            <a:spLocks noGrp="1"/>
          </p:cNvSpPr>
          <p:nvPr>
            <p:ph idx="1"/>
          </p:nvPr>
        </p:nvSpPr>
        <p:spPr/>
        <p:txBody>
          <a:bodyPr>
            <a:normAutofit fontScale="77500" lnSpcReduction="20000"/>
          </a:bodyPr>
          <a:lstStyle/>
          <a:p>
            <a:pPr algn="just"/>
            <a:r>
              <a:rPr lang="en-GB" sz="2400" dirty="0"/>
              <a:t>CIPFA have set out clear and detailed guidance in relation to Pensions Knowledge and Skills most recently in 2021 in the </a:t>
            </a:r>
            <a:r>
              <a:rPr lang="en-GB" sz="2400" b="1" dirty="0"/>
              <a:t>CIPFA Code of Practice on LGPS Knowledge and Skills, </a:t>
            </a:r>
            <a:r>
              <a:rPr lang="en-GB" sz="2400" dirty="0"/>
              <a:t>and the </a:t>
            </a:r>
            <a:r>
              <a:rPr lang="en-GB" sz="2400" b="1" dirty="0"/>
              <a:t>CIPFA Knowledge and Skills Framework for LGPS Committee Members and LGPS Officers</a:t>
            </a:r>
          </a:p>
          <a:p>
            <a:pPr algn="just"/>
            <a:r>
              <a:rPr lang="en-GB" sz="2400" dirty="0"/>
              <a:t>In December 2021 the Pensions Committee adopted the </a:t>
            </a:r>
            <a:r>
              <a:rPr lang="en-GB" sz="2400" b="1" dirty="0"/>
              <a:t>CIPFA Code of Practice on LGPS Knowledge and Skills</a:t>
            </a:r>
          </a:p>
          <a:p>
            <a:pPr algn="just"/>
            <a:r>
              <a:rPr lang="en-GB" sz="2400" dirty="0"/>
              <a:t>In March 2022 the Pensions Committee endorsed a Training Policy based on the </a:t>
            </a:r>
            <a:r>
              <a:rPr lang="en-GB" sz="2400" b="1" dirty="0"/>
              <a:t>CIPFA Knowledge and Skills Framework for LGPS Committee Members and LGPS Officers</a:t>
            </a:r>
          </a:p>
          <a:p>
            <a:pPr algn="just"/>
            <a:r>
              <a:rPr lang="en-GB" sz="2400" dirty="0"/>
              <a:t>As a result of the implementation of MiFID II (Markets in Financial Instruments Directive) local and public authorities including LGPS Funds were reclassified as retail investors from 3rd January 2018. </a:t>
            </a:r>
            <a:r>
              <a:rPr lang="en-GB" sz="2400" b="1" dirty="0"/>
              <a:t>Consequently:</a:t>
            </a:r>
            <a:endParaRPr lang="en-GB" sz="2400" dirty="0"/>
          </a:p>
          <a:p>
            <a:pPr algn="just"/>
            <a:r>
              <a:rPr lang="en-GB" sz="2400" b="1" dirty="0"/>
              <a:t>LGPS Funds need to satisfy the criteria for Elective Professional Client status if they are to continue to be able to invest their funds effectively – this requires, amongst other things, that Pensions Committee members have appropriate expertise, experience and knowledge of Investment matters (taking into account any assistance from authority officers and external advisers) and that there is also adherence to CIPFA Codes and Frameworks</a:t>
            </a:r>
          </a:p>
          <a:p>
            <a:pPr algn="just"/>
            <a:endParaRPr lang="en-GB" sz="2400" dirty="0"/>
          </a:p>
        </p:txBody>
      </p:sp>
    </p:spTree>
    <p:extLst>
      <p:ext uri="{BB962C8B-B14F-4D97-AF65-F5344CB8AC3E}">
        <p14:creationId xmlns:p14="http://schemas.microsoft.com/office/powerpoint/2010/main" val="412146660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b="1" dirty="0">
                <a:solidFill>
                  <a:srgbClr val="00B0F0"/>
                </a:solidFill>
              </a:rPr>
              <a:t>John Raisin Financial Services Limited</a:t>
            </a:r>
            <a:endParaRPr lang="en-GB" dirty="0"/>
          </a:p>
        </p:txBody>
      </p:sp>
      <p:sp>
        <p:nvSpPr>
          <p:cNvPr id="3" name="Content Placeholder 2"/>
          <p:cNvSpPr>
            <a:spLocks noGrp="1"/>
          </p:cNvSpPr>
          <p:nvPr>
            <p:ph idx="1"/>
          </p:nvPr>
        </p:nvSpPr>
        <p:spPr/>
        <p:txBody>
          <a:bodyPr>
            <a:normAutofit/>
          </a:bodyPr>
          <a:lstStyle/>
          <a:p>
            <a:pPr algn="ctr">
              <a:buNone/>
            </a:pPr>
            <a:endParaRPr lang="en-GB" b="1" dirty="0">
              <a:solidFill>
                <a:srgbClr val="00B0F0"/>
              </a:solidFill>
            </a:endParaRPr>
          </a:p>
          <a:p>
            <a:pPr algn="ctr">
              <a:buNone/>
            </a:pPr>
            <a:endParaRPr lang="en-GB" b="1" dirty="0">
              <a:solidFill>
                <a:srgbClr val="00B0F0"/>
              </a:solidFill>
            </a:endParaRPr>
          </a:p>
          <a:p>
            <a:pPr algn="ctr">
              <a:buNone/>
            </a:pPr>
            <a:r>
              <a:rPr lang="en-GB" b="1" dirty="0">
                <a:solidFill>
                  <a:srgbClr val="00B0F0"/>
                </a:solidFill>
              </a:rPr>
              <a:t> “Strategic and Operational Support for Pension Funds and their Stakeholders”                 </a:t>
            </a:r>
          </a:p>
          <a:p>
            <a:pPr>
              <a:buNone/>
            </a:pPr>
            <a:r>
              <a:rPr lang="en-GB" b="1" dirty="0">
                <a:solidFill>
                  <a:srgbClr val="00B0F0"/>
                </a:solidFill>
              </a:rPr>
              <a:t>                        </a:t>
            </a:r>
          </a:p>
          <a:p>
            <a:pPr>
              <a:buNone/>
            </a:pPr>
            <a:r>
              <a:rPr lang="en-GB" b="1" dirty="0">
                <a:solidFill>
                  <a:srgbClr val="00B0F0"/>
                </a:solidFill>
              </a:rPr>
              <a:t>                           </a:t>
            </a:r>
            <a:r>
              <a:rPr lang="en-GB" sz="3600" b="1" dirty="0">
                <a:solidFill>
                  <a:srgbClr val="00B0F0"/>
                </a:solidFill>
              </a:rPr>
              <a:t>Jrfspensions.com</a:t>
            </a:r>
          </a:p>
          <a:p>
            <a:pPr>
              <a:buNone/>
            </a:pPr>
            <a:r>
              <a:rPr lang="en-GB" b="1" dirty="0">
                <a:solidFill>
                  <a:srgbClr val="00B0F0"/>
                </a:solidFill>
              </a:rPr>
              <a:t> </a:t>
            </a:r>
            <a:endParaRPr lang="en-GB" dirty="0"/>
          </a:p>
          <a:p>
            <a:endParaRPr lang="en-GB" dirty="0"/>
          </a:p>
        </p:txBody>
      </p:sp>
    </p:spTree>
    <p:extLst>
      <p:ext uri="{BB962C8B-B14F-4D97-AF65-F5344CB8AC3E}">
        <p14:creationId xmlns:p14="http://schemas.microsoft.com/office/powerpoint/2010/main" val="40696352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A08513-8D09-CF9D-62C6-49261D9939E4}"/>
              </a:ext>
            </a:extLst>
          </p:cNvPr>
          <p:cNvSpPr>
            <a:spLocks noGrp="1"/>
          </p:cNvSpPr>
          <p:nvPr>
            <p:ph type="title"/>
          </p:nvPr>
        </p:nvSpPr>
        <p:spPr/>
        <p:txBody>
          <a:bodyPr>
            <a:normAutofit fontScale="90000"/>
          </a:bodyPr>
          <a:lstStyle/>
          <a:p>
            <a:br>
              <a:rPr lang="en-GB" sz="3600" b="1" dirty="0"/>
            </a:br>
            <a:r>
              <a:rPr lang="en-GB" sz="3600" b="1" dirty="0"/>
              <a:t>Overview and nature of the LGPS (1)</a:t>
            </a:r>
            <a:br>
              <a:rPr lang="en-GB" sz="3600" b="1" dirty="0"/>
            </a:br>
            <a:endParaRPr lang="en-GB" sz="3600" b="1" dirty="0"/>
          </a:p>
        </p:txBody>
      </p:sp>
      <p:sp>
        <p:nvSpPr>
          <p:cNvPr id="3" name="Content Placeholder 2">
            <a:extLst>
              <a:ext uri="{FF2B5EF4-FFF2-40B4-BE49-F238E27FC236}">
                <a16:creationId xmlns:a16="http://schemas.microsoft.com/office/drawing/2014/main" id="{6238A02F-039C-3724-E90E-888F6C44D5B5}"/>
              </a:ext>
            </a:extLst>
          </p:cNvPr>
          <p:cNvSpPr>
            <a:spLocks noGrp="1"/>
          </p:cNvSpPr>
          <p:nvPr>
            <p:ph idx="1"/>
          </p:nvPr>
        </p:nvSpPr>
        <p:spPr/>
        <p:txBody>
          <a:bodyPr>
            <a:normAutofit fontScale="92500" lnSpcReduction="10000"/>
          </a:bodyPr>
          <a:lstStyle/>
          <a:p>
            <a:pPr algn="just"/>
            <a:r>
              <a:rPr lang="en-GB" sz="2400" dirty="0"/>
              <a:t>The </a:t>
            </a:r>
            <a:r>
              <a:rPr lang="en-GB" sz="2400" b="1" dirty="0"/>
              <a:t>Local Government Pension Scheme in England and Wales (LGPS)</a:t>
            </a:r>
            <a:r>
              <a:rPr lang="en-GB" sz="2400" dirty="0"/>
              <a:t> is one of the largest Defined Benefit (DB) pension schemes in the world and the largest in England and Wales.</a:t>
            </a:r>
          </a:p>
          <a:p>
            <a:pPr algn="just"/>
            <a:r>
              <a:rPr lang="en-GB" sz="2400" dirty="0"/>
              <a:t>6.1 million individual members (31 March 2021)</a:t>
            </a:r>
          </a:p>
          <a:p>
            <a:pPr algn="just"/>
            <a:r>
              <a:rPr lang="en-GB" sz="2400" dirty="0"/>
              <a:t>18,947 Employers (31 March 2021)</a:t>
            </a:r>
          </a:p>
          <a:p>
            <a:pPr algn="just"/>
            <a:r>
              <a:rPr lang="en-GB" sz="2400" dirty="0"/>
              <a:t>£337 billion of Assets (31 March 2021)</a:t>
            </a:r>
          </a:p>
          <a:p>
            <a:pPr algn="just"/>
            <a:r>
              <a:rPr lang="en-GB" sz="2400" dirty="0"/>
              <a:t>98% overall Funding Level (31 March 2019)</a:t>
            </a:r>
          </a:p>
          <a:p>
            <a:pPr algn="just"/>
            <a:r>
              <a:rPr lang="en-GB" sz="2400" dirty="0"/>
              <a:t>85 separate </a:t>
            </a:r>
            <a:r>
              <a:rPr lang="en-GB" sz="2400" b="1" dirty="0"/>
              <a:t>Administering Authorities across England and Wales </a:t>
            </a:r>
            <a:r>
              <a:rPr lang="en-GB" sz="2400" dirty="0"/>
              <a:t>who each operate a LGPS Fund including the </a:t>
            </a:r>
            <a:r>
              <a:rPr lang="en-GB" sz="2400" b="1" dirty="0"/>
              <a:t>London Borough of Barking and Dagenham</a:t>
            </a:r>
          </a:p>
          <a:p>
            <a:pPr algn="just"/>
            <a:r>
              <a:rPr lang="en-GB" sz="2400" dirty="0"/>
              <a:t>Primary responsibility of an Administering Authority is to operate their Fund in accordance with Legislation and the LGPS Regulations and in particular to invest Fund assets and pay pension benefits</a:t>
            </a:r>
          </a:p>
          <a:p>
            <a:pPr algn="just"/>
            <a:endParaRPr lang="en-GB" sz="2400" dirty="0"/>
          </a:p>
        </p:txBody>
      </p:sp>
    </p:spTree>
    <p:extLst>
      <p:ext uri="{BB962C8B-B14F-4D97-AF65-F5344CB8AC3E}">
        <p14:creationId xmlns:p14="http://schemas.microsoft.com/office/powerpoint/2010/main" val="9556210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4FB8C-AAC8-856F-1A5B-D5E1C6838717}"/>
              </a:ext>
            </a:extLst>
          </p:cNvPr>
          <p:cNvSpPr>
            <a:spLocks noGrp="1"/>
          </p:cNvSpPr>
          <p:nvPr>
            <p:ph type="title"/>
          </p:nvPr>
        </p:nvSpPr>
        <p:spPr/>
        <p:txBody>
          <a:bodyPr>
            <a:normAutofit fontScale="90000"/>
          </a:bodyPr>
          <a:lstStyle/>
          <a:p>
            <a:br>
              <a:rPr lang="en-GB" sz="3200" b="1" dirty="0"/>
            </a:br>
            <a:r>
              <a:rPr lang="en-GB" sz="3200" b="1" dirty="0"/>
              <a:t>Overview and nature of the LGPS (2)</a:t>
            </a:r>
            <a:br>
              <a:rPr lang="en-GB" sz="3200" b="1" dirty="0"/>
            </a:br>
            <a:endParaRPr lang="en-GB" sz="3200" b="1" dirty="0"/>
          </a:p>
        </p:txBody>
      </p:sp>
      <p:sp>
        <p:nvSpPr>
          <p:cNvPr id="3" name="Content Placeholder 2">
            <a:extLst>
              <a:ext uri="{FF2B5EF4-FFF2-40B4-BE49-F238E27FC236}">
                <a16:creationId xmlns:a16="http://schemas.microsoft.com/office/drawing/2014/main" id="{B8D8CB42-4BAC-7A91-A7C8-821DB9CBFD75}"/>
              </a:ext>
            </a:extLst>
          </p:cNvPr>
          <p:cNvSpPr>
            <a:spLocks noGrp="1"/>
          </p:cNvSpPr>
          <p:nvPr>
            <p:ph idx="1"/>
          </p:nvPr>
        </p:nvSpPr>
        <p:spPr/>
        <p:txBody>
          <a:bodyPr>
            <a:normAutofit fontScale="92500" lnSpcReduction="20000"/>
          </a:bodyPr>
          <a:lstStyle/>
          <a:p>
            <a:pPr algn="just"/>
            <a:r>
              <a:rPr lang="en-GB" sz="2400" b="1" dirty="0"/>
              <a:t>The LGPS is a Funded Scheme</a:t>
            </a:r>
          </a:p>
          <a:p>
            <a:pPr marL="342900" marR="0" lvl="0" indent="-342900" algn="just" defTabSz="914400" rtl="0" eaLnBrk="1" fontAlgn="auto" latinLnBrk="0" hangingPunct="1">
              <a:lnSpc>
                <a:spcPct val="100000"/>
              </a:lnSpc>
              <a:spcBef>
                <a:spcPct val="20000"/>
              </a:spcBef>
              <a:spcAft>
                <a:spcPts val="0"/>
              </a:spcAft>
              <a:buClrTx/>
              <a:buSzTx/>
              <a:buFont typeface="Arial" pitchFamily="34" charset="0"/>
              <a:buChar char="•"/>
              <a:tabLst/>
              <a:defRPr/>
            </a:pPr>
            <a:r>
              <a:rPr kumimoji="0" lang="en-GB" sz="2400" b="0" i="0" u="none" strike="noStrike" kern="1200" cap="none" spc="0" normalizeH="0" baseline="0" noProof="0" dirty="0">
                <a:ln>
                  <a:noFill/>
                </a:ln>
                <a:solidFill>
                  <a:prstClr val="black"/>
                </a:solidFill>
                <a:effectLst/>
                <a:uLnTx/>
                <a:uFillTx/>
                <a:latin typeface="Calibri"/>
                <a:ea typeface="+mn-ea"/>
                <a:cs typeface="+mn-cs"/>
              </a:rPr>
              <a:t>A Scheme with 3 sources of Income – Employees Contributions, Employers Contributions, Investments</a:t>
            </a:r>
            <a:endParaRPr lang="en-GB" sz="2400" b="1" dirty="0"/>
          </a:p>
          <a:p>
            <a:pPr algn="just"/>
            <a:r>
              <a:rPr lang="en-GB" sz="2400" dirty="0"/>
              <a:t>The LGPS invests contributions made by Employers and individual employees in  financial assets with the aim of covering liabilities. Investment returns are used to partially cover the pension payments due. </a:t>
            </a:r>
          </a:p>
          <a:p>
            <a:pPr algn="just"/>
            <a:r>
              <a:rPr lang="en-GB" sz="2400" b="1" dirty="0"/>
              <a:t>In contrast the other major Public Service Pension Schemes are all Unfunded schemes with no investments</a:t>
            </a:r>
          </a:p>
          <a:p>
            <a:pPr algn="just"/>
            <a:r>
              <a:rPr lang="en-GB" sz="2400" dirty="0"/>
              <a:t>The Civil Service, NHS, Teachers, Armed Forces, Police, Firefighters and Judges Pension Schemes are all 100% funded from contributions made by Employers, individual employees and the Government who cover deficits. There are no assets held to cover liabilities and to help pay pension benefits in the future.</a:t>
            </a:r>
          </a:p>
          <a:p>
            <a:pPr marL="0" indent="0">
              <a:buNone/>
            </a:pPr>
            <a:endParaRPr lang="en-GB" sz="2400" dirty="0"/>
          </a:p>
        </p:txBody>
      </p:sp>
    </p:spTree>
    <p:extLst>
      <p:ext uri="{BB962C8B-B14F-4D97-AF65-F5344CB8AC3E}">
        <p14:creationId xmlns:p14="http://schemas.microsoft.com/office/powerpoint/2010/main" val="126292197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br>
              <a:rPr lang="en-GB" sz="3200" b="1" dirty="0"/>
            </a:br>
            <a:r>
              <a:rPr lang="en-GB" sz="3200" b="1" dirty="0"/>
              <a:t>Overview and nature of the LGPS (3)</a:t>
            </a:r>
            <a:br>
              <a:rPr lang="en-GB" sz="3200" b="1" dirty="0"/>
            </a:br>
            <a:endParaRPr lang="en-GB" sz="3200" b="1" dirty="0"/>
          </a:p>
        </p:txBody>
      </p:sp>
      <p:sp>
        <p:nvSpPr>
          <p:cNvPr id="3" name="Content Placeholder 2"/>
          <p:cNvSpPr>
            <a:spLocks noGrp="1"/>
          </p:cNvSpPr>
          <p:nvPr>
            <p:ph idx="1"/>
          </p:nvPr>
        </p:nvSpPr>
        <p:spPr/>
        <p:txBody>
          <a:bodyPr>
            <a:normAutofit fontScale="92500" lnSpcReduction="20000"/>
          </a:bodyPr>
          <a:lstStyle/>
          <a:p>
            <a:pPr algn="just"/>
            <a:r>
              <a:rPr lang="en-GB" sz="2400" dirty="0"/>
              <a:t>A Pension Scheme primarily for Employees </a:t>
            </a:r>
          </a:p>
          <a:p>
            <a:pPr marL="0" indent="0" algn="just">
              <a:buNone/>
            </a:pPr>
            <a:r>
              <a:rPr lang="en-GB" sz="2400" dirty="0"/>
              <a:t>     -  “</a:t>
            </a:r>
            <a:r>
              <a:rPr lang="en-GB" sz="2400" i="1" dirty="0"/>
              <a:t>working in local government service” </a:t>
            </a:r>
          </a:p>
          <a:p>
            <a:pPr marL="0" indent="0" algn="just">
              <a:buNone/>
            </a:pPr>
            <a:r>
              <a:rPr lang="en-GB" sz="2400" dirty="0"/>
              <a:t>     -    providing services on behalf of local government </a:t>
            </a:r>
          </a:p>
          <a:p>
            <a:pPr marL="0" indent="0" algn="just">
              <a:buNone/>
            </a:pPr>
            <a:r>
              <a:rPr lang="en-GB" sz="2400" dirty="0"/>
              <a:t>     -   of  bodies with </a:t>
            </a:r>
            <a:r>
              <a:rPr lang="en-GB" sz="2400" i="1" dirty="0"/>
              <a:t>“a community of interest”</a:t>
            </a:r>
            <a:r>
              <a:rPr lang="en-GB" sz="2400" dirty="0"/>
              <a:t> with an Employer</a:t>
            </a:r>
          </a:p>
          <a:p>
            <a:pPr algn="just"/>
            <a:r>
              <a:rPr lang="en-GB" sz="2400" dirty="0"/>
              <a:t>Eligibility for membership defined by the LGPS Regulations 2013  -  Scheduled Body, Designating Body,  Admission Body </a:t>
            </a:r>
          </a:p>
          <a:p>
            <a:pPr algn="just"/>
            <a:r>
              <a:rPr lang="en-GB" sz="2400" dirty="0"/>
              <a:t>A Defined Benefit Pension Scheme – the value of the pension is in effect guaranteed – length of service and salary are its primary determinants. </a:t>
            </a:r>
            <a:r>
              <a:rPr lang="en-GB" sz="2400" b="1" dirty="0"/>
              <a:t>Investment returns do not affect Benefits payable</a:t>
            </a:r>
            <a:endParaRPr lang="en-GB" sz="2400" dirty="0"/>
          </a:p>
          <a:p>
            <a:pPr algn="just"/>
            <a:r>
              <a:rPr lang="en-GB" sz="2400" dirty="0"/>
              <a:t>An “Average Salary” Scheme (since April 2014)</a:t>
            </a:r>
          </a:p>
          <a:p>
            <a:pPr algn="just"/>
            <a:r>
              <a:rPr lang="en-GB" sz="2400" dirty="0"/>
              <a:t>A “Final Salary” Scheme (until March 2014)</a:t>
            </a:r>
          </a:p>
          <a:p>
            <a:pPr algn="just"/>
            <a:r>
              <a:rPr lang="en-GB" sz="2400" dirty="0"/>
              <a:t>Accrual Rate 1/49 (since April 2014), 1/60 (April 2008 to March 2014), 1/80 plus 3/80 Lump Sum (until March 2008)</a:t>
            </a:r>
          </a:p>
          <a:p>
            <a:pPr marL="0" indent="0" algn="just">
              <a:buNone/>
            </a:pPr>
            <a:endParaRPr lang="en-GB" sz="2400" dirty="0"/>
          </a:p>
          <a:p>
            <a:pPr marL="0" indent="0" algn="just">
              <a:buNone/>
            </a:pPr>
            <a:endParaRPr lang="en-GB" sz="2400" dirty="0"/>
          </a:p>
          <a:p>
            <a:pPr marL="0" indent="0">
              <a:buNone/>
            </a:pPr>
            <a:endParaRPr lang="en-GB" sz="2400" dirty="0"/>
          </a:p>
          <a:p>
            <a:pPr marL="0" indent="0">
              <a:buNone/>
            </a:pPr>
            <a:endParaRPr lang="en-GB" sz="2400" dirty="0"/>
          </a:p>
          <a:p>
            <a:pPr marL="0" indent="0">
              <a:buNone/>
            </a:pPr>
            <a:endParaRPr lang="en-GB"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7AC801-D3DC-413B-835A-D55318964B43}"/>
              </a:ext>
            </a:extLst>
          </p:cNvPr>
          <p:cNvSpPr>
            <a:spLocks noGrp="1"/>
          </p:cNvSpPr>
          <p:nvPr>
            <p:ph type="title"/>
          </p:nvPr>
        </p:nvSpPr>
        <p:spPr/>
        <p:txBody>
          <a:bodyPr>
            <a:normAutofit/>
          </a:bodyPr>
          <a:lstStyle/>
          <a:p>
            <a:r>
              <a:rPr lang="en-GB" sz="3200" b="1" dirty="0"/>
              <a:t>The Barking and Dagenham Fund –some data and overview (1)</a:t>
            </a:r>
          </a:p>
        </p:txBody>
      </p:sp>
      <p:sp>
        <p:nvSpPr>
          <p:cNvPr id="3" name="Content Placeholder 2">
            <a:extLst>
              <a:ext uri="{FF2B5EF4-FFF2-40B4-BE49-F238E27FC236}">
                <a16:creationId xmlns:a16="http://schemas.microsoft.com/office/drawing/2014/main" id="{2475CA0D-9D40-4442-8C7B-638946AA7C11}"/>
              </a:ext>
            </a:extLst>
          </p:cNvPr>
          <p:cNvSpPr>
            <a:spLocks noGrp="1"/>
          </p:cNvSpPr>
          <p:nvPr>
            <p:ph idx="1"/>
          </p:nvPr>
        </p:nvSpPr>
        <p:spPr/>
        <p:txBody>
          <a:bodyPr>
            <a:normAutofit fontScale="92500"/>
          </a:bodyPr>
          <a:lstStyle/>
          <a:p>
            <a:pPr algn="just"/>
            <a:r>
              <a:rPr lang="en-GB" sz="2400" b="1" dirty="0"/>
              <a:t>19,449 individual Members (31 March 2022) </a:t>
            </a:r>
            <a:r>
              <a:rPr lang="en-GB" sz="2400" dirty="0"/>
              <a:t>with 14,958 relating to Barking and Dagenham and 4,491 to other Employers</a:t>
            </a:r>
          </a:p>
          <a:p>
            <a:pPr algn="just"/>
            <a:r>
              <a:rPr lang="en-GB" sz="2400" dirty="0"/>
              <a:t>19,449 individual Members comprise 6291 Actives, 6611 Deferred, 6191 Pensioners, 356 Others</a:t>
            </a:r>
          </a:p>
          <a:p>
            <a:pPr algn="just"/>
            <a:r>
              <a:rPr lang="en-GB" sz="2400" b="1" dirty="0"/>
              <a:t>52 separate Employers (31 March 2022) </a:t>
            </a:r>
            <a:r>
              <a:rPr lang="en-GB" sz="2400" dirty="0"/>
              <a:t>including  London Borough of Barking and Dagenham; Academy Schools; University of East London; Companies/contractors delivering local authority services on behalf of the Council</a:t>
            </a:r>
          </a:p>
          <a:p>
            <a:pPr algn="just"/>
            <a:r>
              <a:rPr lang="en-GB" sz="2400" b="1" dirty="0"/>
              <a:t>90% Funded (31 March 2019, most recent full Actuarial Valuation)</a:t>
            </a:r>
          </a:p>
          <a:p>
            <a:pPr algn="just"/>
            <a:r>
              <a:rPr lang="en-GB" sz="2400" b="1" dirty="0"/>
              <a:t>Approximately £1.3 billion </a:t>
            </a:r>
            <a:r>
              <a:rPr kumimoji="0" lang="en-GB" sz="2400" b="1" i="0" u="none" strike="noStrike" kern="1200" cap="none" spc="0" normalizeH="0" baseline="0" noProof="0" dirty="0">
                <a:ln>
                  <a:noFill/>
                </a:ln>
                <a:solidFill>
                  <a:prstClr val="black"/>
                </a:solidFill>
                <a:effectLst/>
                <a:uLnTx/>
                <a:uFillTx/>
                <a:latin typeface="Calibri"/>
                <a:ea typeface="+mn-ea"/>
                <a:cs typeface="+mn-cs"/>
              </a:rPr>
              <a:t>investment  Assets</a:t>
            </a:r>
            <a:r>
              <a:rPr lang="en-GB" sz="2400" b="1" dirty="0"/>
              <a:t> (31 March 2022)</a:t>
            </a:r>
          </a:p>
          <a:p>
            <a:pPr algn="just"/>
            <a:r>
              <a:rPr lang="en-GB" sz="2400" dirty="0"/>
              <a:t>Or put another way investment assets of </a:t>
            </a:r>
            <a:r>
              <a:rPr lang="en-GB" sz="2400" b="1" dirty="0"/>
              <a:t>£1,340,650,000 </a:t>
            </a:r>
          </a:p>
        </p:txBody>
      </p:sp>
    </p:spTree>
    <p:extLst>
      <p:ext uri="{BB962C8B-B14F-4D97-AF65-F5344CB8AC3E}">
        <p14:creationId xmlns:p14="http://schemas.microsoft.com/office/powerpoint/2010/main" val="3794127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E91224-343E-4F2E-E3FE-17900672B6EB}"/>
              </a:ext>
            </a:extLst>
          </p:cNvPr>
          <p:cNvSpPr>
            <a:spLocks noGrp="1"/>
          </p:cNvSpPr>
          <p:nvPr>
            <p:ph type="title"/>
          </p:nvPr>
        </p:nvSpPr>
        <p:spPr/>
        <p:txBody>
          <a:bodyPr>
            <a:normAutofit/>
          </a:bodyPr>
          <a:lstStyle/>
          <a:p>
            <a:r>
              <a:rPr lang="en-GB" sz="2800" b="1" dirty="0"/>
              <a:t>The Barking and Dagenham Fund –some data and overview (2)</a:t>
            </a:r>
          </a:p>
        </p:txBody>
      </p:sp>
      <p:sp>
        <p:nvSpPr>
          <p:cNvPr id="3" name="Content Placeholder 2">
            <a:extLst>
              <a:ext uri="{FF2B5EF4-FFF2-40B4-BE49-F238E27FC236}">
                <a16:creationId xmlns:a16="http://schemas.microsoft.com/office/drawing/2014/main" id="{82A8016B-2C6D-1554-8C47-E21D89696723}"/>
              </a:ext>
            </a:extLst>
          </p:cNvPr>
          <p:cNvSpPr>
            <a:spLocks noGrp="1"/>
          </p:cNvSpPr>
          <p:nvPr>
            <p:ph idx="1"/>
          </p:nvPr>
        </p:nvSpPr>
        <p:spPr/>
        <p:txBody>
          <a:bodyPr>
            <a:normAutofit fontScale="92500" lnSpcReduction="20000"/>
          </a:bodyPr>
          <a:lstStyle/>
          <a:p>
            <a:pPr algn="just"/>
            <a:r>
              <a:rPr lang="en-GB" sz="2400" dirty="0"/>
              <a:t>Investment Assets as at 31 March 2022 approximately £1.3bn</a:t>
            </a:r>
          </a:p>
          <a:p>
            <a:pPr algn="just"/>
            <a:r>
              <a:rPr lang="en-GB" sz="2400" dirty="0"/>
              <a:t>Invested across a diverse range of assets including Equities, Credit, Property, Infrastructure, Diversified Growth</a:t>
            </a:r>
          </a:p>
          <a:p>
            <a:pPr algn="just"/>
            <a:r>
              <a:rPr lang="en-GB" sz="2400" dirty="0"/>
              <a:t>The  primary aim of the Funds investments is to meet the Liabilities of the Fund (that is the pension entitlements of the individual scheme members)</a:t>
            </a:r>
          </a:p>
          <a:p>
            <a:pPr algn="just"/>
            <a:r>
              <a:rPr lang="en-GB" sz="2400" dirty="0"/>
              <a:t>The Government has explicitly stated that LGPS Funds </a:t>
            </a:r>
            <a:r>
              <a:rPr lang="en-GB" sz="2400" b="1" i="1" dirty="0"/>
              <a:t>“should make the pursuit of a financial return their predominant concern” </a:t>
            </a:r>
            <a:r>
              <a:rPr lang="en-GB" sz="2400" dirty="0"/>
              <a:t>(LGPS Statutory Guidance on Preparing and Maintaining an Investment Strategy Statement , July 2017)</a:t>
            </a:r>
          </a:p>
          <a:p>
            <a:pPr algn="just"/>
            <a:r>
              <a:rPr lang="en-GB" sz="2400" dirty="0"/>
              <a:t>However the Government has also stated (in the July 2027 Statutory Guidance) that </a:t>
            </a:r>
            <a:r>
              <a:rPr lang="en-GB" sz="2400" i="1" dirty="0"/>
              <a:t>“the law is generally clear that schemes should consider any factors that are financially material to the performance of investments, including social, environmental and governance factors”</a:t>
            </a:r>
            <a:endParaRPr lang="en-GB" sz="2400" dirty="0"/>
          </a:p>
        </p:txBody>
      </p:sp>
    </p:spTree>
    <p:extLst>
      <p:ext uri="{BB962C8B-B14F-4D97-AF65-F5344CB8AC3E}">
        <p14:creationId xmlns:p14="http://schemas.microsoft.com/office/powerpoint/2010/main" val="22913081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9B980-C5FB-05E4-CB3D-076D49D4555C}"/>
              </a:ext>
            </a:extLst>
          </p:cNvPr>
          <p:cNvSpPr>
            <a:spLocks noGrp="1"/>
          </p:cNvSpPr>
          <p:nvPr>
            <p:ph type="title"/>
          </p:nvPr>
        </p:nvSpPr>
        <p:spPr/>
        <p:txBody>
          <a:bodyPr>
            <a:normAutofit/>
          </a:bodyPr>
          <a:lstStyle/>
          <a:p>
            <a:r>
              <a:rPr lang="en-GB" sz="2800" b="1" dirty="0"/>
              <a:t>The Barking and Dagenham Fund –some data and overview (3)</a:t>
            </a:r>
          </a:p>
        </p:txBody>
      </p:sp>
      <p:sp>
        <p:nvSpPr>
          <p:cNvPr id="3" name="Content Placeholder 2">
            <a:extLst>
              <a:ext uri="{FF2B5EF4-FFF2-40B4-BE49-F238E27FC236}">
                <a16:creationId xmlns:a16="http://schemas.microsoft.com/office/drawing/2014/main" id="{D08412B3-D56D-B9D3-F4B0-8282723FCBF3}"/>
              </a:ext>
            </a:extLst>
          </p:cNvPr>
          <p:cNvSpPr>
            <a:spLocks noGrp="1"/>
          </p:cNvSpPr>
          <p:nvPr>
            <p:ph idx="1"/>
          </p:nvPr>
        </p:nvSpPr>
        <p:spPr/>
        <p:txBody>
          <a:bodyPr>
            <a:normAutofit lnSpcReduction="10000"/>
          </a:bodyPr>
          <a:lstStyle/>
          <a:p>
            <a:pPr marL="0" indent="0">
              <a:buNone/>
            </a:pPr>
            <a:r>
              <a:rPr lang="en-GB" sz="2400" b="1" dirty="0"/>
              <a:t>Pensions Investment and Accounting Team</a:t>
            </a:r>
          </a:p>
          <a:p>
            <a:pPr algn="just"/>
            <a:r>
              <a:rPr lang="en-GB" sz="2400" dirty="0"/>
              <a:t>All investments are managed externally by Investment Managers</a:t>
            </a:r>
          </a:p>
          <a:p>
            <a:pPr algn="just"/>
            <a:r>
              <a:rPr lang="en-GB" sz="2400" dirty="0"/>
              <a:t>The performance of the Investment Managers is monitored on an ongoing basis by the Fund Officers and reported Quarterly to the Pensions Committee</a:t>
            </a:r>
          </a:p>
          <a:p>
            <a:pPr algn="just"/>
            <a:r>
              <a:rPr lang="en-GB" sz="2400" dirty="0"/>
              <a:t>In house Investment and Accounting Team is responsible for completing all accounting for the Fund, including day to day management of the Pension Fund’s cashflow, benefit payments and investment transactions</a:t>
            </a:r>
          </a:p>
          <a:p>
            <a:pPr algn="just"/>
            <a:r>
              <a:rPr lang="en-GB" sz="2400" dirty="0"/>
              <a:t>The Pension Fund is required to prepare a standalone set of Accounts each year</a:t>
            </a:r>
          </a:p>
        </p:txBody>
      </p:sp>
    </p:spTree>
    <p:extLst>
      <p:ext uri="{BB962C8B-B14F-4D97-AF65-F5344CB8AC3E}">
        <p14:creationId xmlns:p14="http://schemas.microsoft.com/office/powerpoint/2010/main" val="21434340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40FA20-A66E-C2F0-0024-5342085101F8}"/>
              </a:ext>
            </a:extLst>
          </p:cNvPr>
          <p:cNvSpPr>
            <a:spLocks noGrp="1"/>
          </p:cNvSpPr>
          <p:nvPr>
            <p:ph type="title"/>
          </p:nvPr>
        </p:nvSpPr>
        <p:spPr/>
        <p:txBody>
          <a:bodyPr>
            <a:normAutofit/>
          </a:bodyPr>
          <a:lstStyle/>
          <a:p>
            <a:r>
              <a:rPr lang="en-GB" sz="2800" b="1" dirty="0"/>
              <a:t>The Barking and Dagenham Fund –some data and overview (4)</a:t>
            </a:r>
          </a:p>
        </p:txBody>
      </p:sp>
      <p:sp>
        <p:nvSpPr>
          <p:cNvPr id="3" name="Content Placeholder 2">
            <a:extLst>
              <a:ext uri="{FF2B5EF4-FFF2-40B4-BE49-F238E27FC236}">
                <a16:creationId xmlns:a16="http://schemas.microsoft.com/office/drawing/2014/main" id="{01F8F96E-7F51-8EF2-D5EE-896E88BC6ABC}"/>
              </a:ext>
            </a:extLst>
          </p:cNvPr>
          <p:cNvSpPr>
            <a:spLocks noGrp="1"/>
          </p:cNvSpPr>
          <p:nvPr>
            <p:ph idx="1"/>
          </p:nvPr>
        </p:nvSpPr>
        <p:spPr/>
        <p:txBody>
          <a:bodyPr>
            <a:normAutofit fontScale="92500"/>
          </a:bodyPr>
          <a:lstStyle/>
          <a:p>
            <a:pPr marL="0" indent="0">
              <a:buNone/>
            </a:pPr>
            <a:r>
              <a:rPr lang="en-GB" sz="2400" b="1" dirty="0"/>
              <a:t>Pensions Administration Team</a:t>
            </a:r>
          </a:p>
          <a:p>
            <a:pPr algn="just"/>
            <a:r>
              <a:rPr lang="en-GB" sz="2400" dirty="0"/>
              <a:t>Responsible for interpreting and applying the LGPS Regulations, to ensure scheme members benefits are administered correctly</a:t>
            </a:r>
          </a:p>
          <a:p>
            <a:pPr algn="just"/>
            <a:r>
              <a:rPr lang="en-GB" sz="2400" dirty="0"/>
              <a:t>LGPS Pensions Administration Regulations are very complex</a:t>
            </a:r>
          </a:p>
          <a:p>
            <a:pPr algn="just"/>
            <a:r>
              <a:rPr lang="en-GB" sz="2400" dirty="0"/>
              <a:t>Maintaining scheme member data which is held inhouse – high quality record keeping is essential</a:t>
            </a:r>
          </a:p>
          <a:p>
            <a:pPr algn="just"/>
            <a:r>
              <a:rPr lang="en-GB" sz="2400" dirty="0"/>
              <a:t>Pension Administration activities include – Liaising with Employers, Registering new members to the scheme, Processing retirements, Paying pension benefits when due (monthly pensions, lump sums, death grants etc.),Transferring in or out pension benefits from other schemes, Keeping records of annual member contributions, Providing Annual Benefit Statements to all members</a:t>
            </a:r>
          </a:p>
          <a:p>
            <a:pPr algn="just"/>
            <a:endParaRPr lang="en-GB" sz="2400" dirty="0"/>
          </a:p>
        </p:txBody>
      </p:sp>
    </p:spTree>
    <p:extLst>
      <p:ext uri="{BB962C8B-B14F-4D97-AF65-F5344CB8AC3E}">
        <p14:creationId xmlns:p14="http://schemas.microsoft.com/office/powerpoint/2010/main" val="213973872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2856</Words>
  <Application>Microsoft Office PowerPoint</Application>
  <PresentationFormat>On-screen Show (4:3)</PresentationFormat>
  <Paragraphs>179</Paragraphs>
  <Slides>23</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23</vt:i4>
      </vt:variant>
    </vt:vector>
  </HeadingPairs>
  <TitlesOfParts>
    <vt:vector size="26" baseType="lpstr">
      <vt:lpstr>Arial</vt:lpstr>
      <vt:lpstr>Calibri</vt:lpstr>
      <vt:lpstr>Office Theme</vt:lpstr>
      <vt:lpstr>London Borough of Barking &amp; Dagenham Pensions Committee Induction  Training</vt:lpstr>
      <vt:lpstr>Contents</vt:lpstr>
      <vt:lpstr> Overview and nature of the LGPS (1) </vt:lpstr>
      <vt:lpstr> Overview and nature of the LGPS (2) </vt:lpstr>
      <vt:lpstr> Overview and nature of the LGPS (3) </vt:lpstr>
      <vt:lpstr>The Barking and Dagenham Fund –some data and overview (1)</vt:lpstr>
      <vt:lpstr>The Barking and Dagenham Fund –some data and overview (2)</vt:lpstr>
      <vt:lpstr>The Barking and Dagenham Fund –some data and overview (3)</vt:lpstr>
      <vt:lpstr>The Barking and Dagenham Fund –some data and overview (4)</vt:lpstr>
      <vt:lpstr>Governance Roles in the LGPS under the      Public Service Pensions Act 2013 (1)</vt:lpstr>
      <vt:lpstr>Governance Roles in the LGPS under the Public Service Pensions Act 2013 (2) - The Responsible Authority</vt:lpstr>
      <vt:lpstr>Governance Roles in the LGPS under the Public Service Pensions Act 2013 (3) - The  Scheme Advisory Board </vt:lpstr>
      <vt:lpstr>Governance Roles in the LGPS under the Public Service Pensions Act 2013 (4) - The  Scheme Advisory Board (continued)</vt:lpstr>
      <vt:lpstr>Governance Roles in the LGPS under the Public Service Pensions Act 2013 (5) -The  Scheme Manager </vt:lpstr>
      <vt:lpstr>Governance Roles in the LGPS under the Public Service Pensions Act 2013 (6) -The Local Pension Board</vt:lpstr>
      <vt:lpstr>Governance Roles in the LGPS under the Public Service Pensions Act 2013 (7) The Pensions Regulator and the LGPS</vt:lpstr>
      <vt:lpstr>Roles and Responsibilities of the London Borough of Barking and Dagenham Pensions Committee (1)</vt:lpstr>
      <vt:lpstr>Roles and Responsibilities of the London Borough of Barking and Dagenham Pensions Committee (2)</vt:lpstr>
      <vt:lpstr> Officers, Actuary, Investment Consultant, Independent Advisor, Investment Managers, London Collective Investment Vehicle (1) </vt:lpstr>
      <vt:lpstr> Officers, Actuary, Investment Consultant, Independent Advisor, Investment Managers, London Collective Investment Vehicle (2) </vt:lpstr>
      <vt:lpstr> Officers, Actuary, Investment Consultant, Independent Advisor, Investment Managers, London Collective Investment Vehicle (3) </vt:lpstr>
      <vt:lpstr>The Importance of Training for Pensions Committee Members </vt:lpstr>
      <vt:lpstr>John Raisin Financial Services Limited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Hounslow PowerPoint Template</dc:title>
  <dc:creator>John and Heather</dc:creator>
  <cp:lastModifiedBy>Taylor Lois</cp:lastModifiedBy>
  <cp:revision>504</cp:revision>
  <cp:lastPrinted>2022-06-13T17:13:32Z</cp:lastPrinted>
  <dcterms:created xsi:type="dcterms:W3CDTF">2008-01-18T10:00:02Z</dcterms:created>
  <dcterms:modified xsi:type="dcterms:W3CDTF">2022-06-22T10:44:48Z</dcterms:modified>
</cp:coreProperties>
</file>